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1"/>
  </p:sldMasterIdLst>
  <p:notesMasterIdLst>
    <p:notesMasterId r:id="rId14"/>
  </p:notesMasterIdLst>
  <p:sldIdLst>
    <p:sldId id="256" r:id="rId2"/>
    <p:sldId id="261" r:id="rId3"/>
    <p:sldId id="274" r:id="rId4"/>
    <p:sldId id="285" r:id="rId5"/>
    <p:sldId id="271" r:id="rId6"/>
    <p:sldId id="287" r:id="rId7"/>
    <p:sldId id="286" r:id="rId8"/>
    <p:sldId id="288" r:id="rId9"/>
    <p:sldId id="282" r:id="rId10"/>
    <p:sldId id="289" r:id="rId11"/>
    <p:sldId id="290" r:id="rId12"/>
    <p:sldId id="265" r:id="rId1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12" autoAdjust="0"/>
    <p:restoredTop sz="86364" autoAdjust="0"/>
  </p:normalViewPr>
  <p:slideViewPr>
    <p:cSldViewPr>
      <p:cViewPr varScale="1">
        <p:scale>
          <a:sx n="85" d="100"/>
          <a:sy n="85" d="100"/>
        </p:scale>
        <p:origin x="1790" y="62"/>
      </p:cViewPr>
      <p:guideLst>
        <p:guide orient="horz" pos="2160"/>
        <p:guide pos="2880"/>
      </p:guideLst>
    </p:cSldViewPr>
  </p:slideViewPr>
  <p:outlineViewPr>
    <p:cViewPr>
      <p:scale>
        <a:sx n="33" d="100"/>
        <a:sy n="33" d="100"/>
      </p:scale>
      <p:origin x="0" y="-16548"/>
    </p:cViewPr>
  </p:outlineViewPr>
  <p:notesTextViewPr>
    <p:cViewPr>
      <p:scale>
        <a:sx n="100" d="100"/>
        <a:sy n="100" d="100"/>
      </p:scale>
      <p:origin x="0" y="0"/>
    </p:cViewPr>
  </p:notesTextViewPr>
  <p:sorterViewPr>
    <p:cViewPr varScale="1">
      <p:scale>
        <a:sx n="100" d="100"/>
        <a:sy n="100" d="100"/>
      </p:scale>
      <p:origin x="0" y="-27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A2453-8C85-4B2E-A004-BF259DCA125F}" type="datetimeFigureOut">
              <a:rPr lang="zh-CN" altLang="en-US" smtClean="0"/>
              <a:t>2018/11/21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24F9F2-AD47-4AB0-AA16-0EEFA7CDA5B9}" type="slidenum">
              <a:rPr lang="zh-CN" altLang="en-US" smtClean="0"/>
              <a:t>‹#›</a:t>
            </a:fld>
            <a:endParaRPr lang="zh-CN" altLang="en-US"/>
          </a:p>
        </p:txBody>
      </p:sp>
    </p:spTree>
    <p:extLst>
      <p:ext uri="{BB962C8B-B14F-4D97-AF65-F5344CB8AC3E}">
        <p14:creationId xmlns:p14="http://schemas.microsoft.com/office/powerpoint/2010/main" val="3412340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24F9F2-AD47-4AB0-AA16-0EEFA7CDA5B9}" type="slidenum">
              <a:rPr lang="zh-CN" altLang="en-US" smtClean="0"/>
              <a:t>1</a:t>
            </a:fld>
            <a:endParaRPr lang="zh-CN" altLang="en-US"/>
          </a:p>
        </p:txBody>
      </p:sp>
    </p:spTree>
    <p:extLst>
      <p:ext uri="{BB962C8B-B14F-4D97-AF65-F5344CB8AC3E}">
        <p14:creationId xmlns:p14="http://schemas.microsoft.com/office/powerpoint/2010/main" val="312473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3</a:t>
            </a:fld>
            <a:endParaRPr lang="zh-CN" altLang="en-US"/>
          </a:p>
        </p:txBody>
      </p:sp>
    </p:spTree>
    <p:extLst>
      <p:ext uri="{BB962C8B-B14F-4D97-AF65-F5344CB8AC3E}">
        <p14:creationId xmlns:p14="http://schemas.microsoft.com/office/powerpoint/2010/main" val="1563947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8</a:t>
            </a:fld>
            <a:endParaRPr lang="zh-CN" altLang="en-US"/>
          </a:p>
        </p:txBody>
      </p:sp>
    </p:spTree>
    <p:extLst>
      <p:ext uri="{BB962C8B-B14F-4D97-AF65-F5344CB8AC3E}">
        <p14:creationId xmlns:p14="http://schemas.microsoft.com/office/powerpoint/2010/main" val="13061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9</a:t>
            </a:fld>
            <a:endParaRPr lang="zh-CN" altLang="en-US"/>
          </a:p>
        </p:txBody>
      </p:sp>
    </p:spTree>
    <p:extLst>
      <p:ext uri="{BB962C8B-B14F-4D97-AF65-F5344CB8AC3E}">
        <p14:creationId xmlns:p14="http://schemas.microsoft.com/office/powerpoint/2010/main" val="2538761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10</a:t>
            </a:fld>
            <a:endParaRPr lang="zh-CN" altLang="en-US"/>
          </a:p>
        </p:txBody>
      </p:sp>
    </p:spTree>
    <p:extLst>
      <p:ext uri="{BB962C8B-B14F-4D97-AF65-F5344CB8AC3E}">
        <p14:creationId xmlns:p14="http://schemas.microsoft.com/office/powerpoint/2010/main" val="2843429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11</a:t>
            </a:fld>
            <a:endParaRPr lang="zh-CN" altLang="en-US"/>
          </a:p>
        </p:txBody>
      </p:sp>
    </p:spTree>
    <p:extLst>
      <p:ext uri="{BB962C8B-B14F-4D97-AF65-F5344CB8AC3E}">
        <p14:creationId xmlns:p14="http://schemas.microsoft.com/office/powerpoint/2010/main" val="324942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24F9F2-AD47-4AB0-AA16-0EEFA7CDA5B9}" type="slidenum">
              <a:rPr lang="zh-CN" altLang="en-US" smtClean="0"/>
              <a:t>12</a:t>
            </a:fld>
            <a:endParaRPr lang="zh-CN" altLang="en-US"/>
          </a:p>
        </p:txBody>
      </p:sp>
    </p:spTree>
    <p:extLst>
      <p:ext uri="{BB962C8B-B14F-4D97-AF65-F5344CB8AC3E}">
        <p14:creationId xmlns:p14="http://schemas.microsoft.com/office/powerpoint/2010/main" val="355687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p:txBody>
          <a:bodyPr/>
          <a:lstStyle/>
          <a:p>
            <a:r>
              <a:rPr lang="en-US" altLang="zh-CN" dirty="0"/>
              <a:t>2018/110/22</a:t>
            </a:r>
            <a:endParaRPr lang="zh-CN" altLang="en-US"/>
          </a:p>
        </p:txBody>
      </p:sp>
      <p:sp>
        <p:nvSpPr>
          <p:cNvPr id="17" name="页脚占位符 16"/>
          <p:cNvSpPr>
            <a:spLocks noGrp="1"/>
          </p:cNvSpPr>
          <p:nvPr>
            <p:ph type="ftr" sz="quarter" idx="11"/>
          </p:nvPr>
        </p:nvSpPr>
        <p:spPr/>
        <p:txBody>
          <a:bodyPr/>
          <a:lstStyle/>
          <a:p>
            <a:r>
              <a:rPr lang="en-US" altLang="zh-CN" dirty="0"/>
              <a:t>3rd EU-China Academic Forum</a:t>
            </a:r>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0C913308-F349-4B6D-A68A-DD1791B4A57B}" type="slidenum">
              <a:rPr lang="zh-CN" altLang="en-US" smtClean="0"/>
              <a:t>‹#›</a:t>
            </a:fld>
            <a:endParaRPr lang="zh-CN"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4" name="日期占位符 3"/>
          <p:cNvSpPr>
            <a:spLocks noGrp="1"/>
          </p:cNvSpPr>
          <p:nvPr>
            <p:ph type="dt" sz="half" idx="10"/>
          </p:nvPr>
        </p:nvSpPr>
        <p:spPr/>
        <p:txBody>
          <a:bodyPr/>
          <a:lstStyle/>
          <a:p>
            <a:r>
              <a:rPr lang="en-US" altLang="zh-CN" dirty="0"/>
              <a:t>2018/110/22</a:t>
            </a:r>
            <a:endParaRPr lang="zh-CN" altLang="en-US"/>
          </a:p>
        </p:txBody>
      </p:sp>
      <p:sp>
        <p:nvSpPr>
          <p:cNvPr id="5" name="页脚占位符 4"/>
          <p:cNvSpPr>
            <a:spLocks noGrp="1"/>
          </p:cNvSpPr>
          <p:nvPr>
            <p:ph type="ftr" sz="quarter" idx="11"/>
          </p:nvPr>
        </p:nvSpPr>
        <p:spPr/>
        <p:txBody>
          <a:bodyPr/>
          <a:lstStyle/>
          <a:p>
            <a:r>
              <a:rPr lang="en-US" altLang="zh-CN" dirty="0"/>
              <a:t>3rd EU-China Academic Forum</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8" name="内容占位符 7"/>
          <p:cNvSpPr>
            <a:spLocks noGrp="1"/>
          </p:cNvSpPr>
          <p:nvPr>
            <p:ph sz="quarter" idx="1"/>
          </p:nvPr>
        </p:nvSpPr>
        <p:spPr>
          <a:xfrm>
            <a:off x="914400" y="1447800"/>
            <a:ext cx="777240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dirty="0"/>
              <a:t>2018/110/22</a:t>
            </a:r>
            <a:endParaRPr lang="zh-CN" altLang="en-US"/>
          </a:p>
        </p:txBody>
      </p:sp>
      <p:sp>
        <p:nvSpPr>
          <p:cNvPr id="5" name="页脚占位符 4"/>
          <p:cNvSpPr>
            <a:spLocks noGrp="1"/>
          </p:cNvSpPr>
          <p:nvPr>
            <p:ph type="ftr" sz="quarter" idx="11"/>
          </p:nvPr>
        </p:nvSpPr>
        <p:spPr>
          <a:xfrm>
            <a:off x="800100" y="6172200"/>
            <a:ext cx="4000500" cy="457200"/>
          </a:xfrm>
        </p:spPr>
        <p:txBody>
          <a:bodyPr/>
          <a:lstStyle/>
          <a:p>
            <a:r>
              <a:rPr lang="en-US" altLang="zh-CN" dirty="0"/>
              <a:t>3rd EU-China Academic Forum</a:t>
            </a:r>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灯片编号占位符 5"/>
          <p:cNvSpPr>
            <a:spLocks noGrp="1"/>
          </p:cNvSpPr>
          <p:nvPr>
            <p:ph type="sldNum" sz="quarter" idx="12"/>
          </p:nvPr>
        </p:nvSpPr>
        <p:spPr>
          <a:xfrm>
            <a:off x="146304" y="6208776"/>
            <a:ext cx="457200" cy="457200"/>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dirty="0"/>
              <a:t>2018/110/22</a:t>
            </a:r>
            <a:endParaRPr lang="zh-CN" altLang="en-US"/>
          </a:p>
        </p:txBody>
      </p:sp>
      <p:sp>
        <p:nvSpPr>
          <p:cNvPr id="6" name="页脚占位符 5"/>
          <p:cNvSpPr>
            <a:spLocks noGrp="1"/>
          </p:cNvSpPr>
          <p:nvPr>
            <p:ph type="ftr" sz="quarter" idx="11"/>
          </p:nvPr>
        </p:nvSpPr>
        <p:spPr/>
        <p:txBody>
          <a:bodyPr/>
          <a:lstStyle/>
          <a:p>
            <a:r>
              <a:rPr lang="en-US" altLang="zh-CN" dirty="0"/>
              <a:t>3rd EU-China Academic Forum</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7" name="日期占位符 6"/>
          <p:cNvSpPr>
            <a:spLocks noGrp="1"/>
          </p:cNvSpPr>
          <p:nvPr>
            <p:ph type="dt" sz="half" idx="10"/>
          </p:nvPr>
        </p:nvSpPr>
        <p:spPr/>
        <p:txBody>
          <a:bodyPr/>
          <a:lstStyle/>
          <a:p>
            <a:r>
              <a:rPr lang="en-US" altLang="zh-CN" dirty="0"/>
              <a:t>2018/110/22</a:t>
            </a:r>
            <a:endParaRPr lang="zh-CN" altLang="en-US"/>
          </a:p>
        </p:txBody>
      </p:sp>
      <p:sp>
        <p:nvSpPr>
          <p:cNvPr id="8" name="页脚占位符 7"/>
          <p:cNvSpPr>
            <a:spLocks noGrp="1"/>
          </p:cNvSpPr>
          <p:nvPr>
            <p:ph type="ftr" sz="quarter" idx="11"/>
          </p:nvPr>
        </p:nvSpPr>
        <p:spPr/>
        <p:txBody>
          <a:bodyPr/>
          <a:lstStyle/>
          <a:p>
            <a:r>
              <a:rPr lang="en-US" altLang="zh-CN" dirty="0"/>
              <a:t>3rd EU-China Academic Forum</a:t>
            </a:r>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dirty="0"/>
              <a:t>2018/110/22</a:t>
            </a:r>
            <a:endParaRPr lang="zh-CN" altLang="en-US"/>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r>
              <a:rPr lang="en-US" altLang="zh-CN" dirty="0"/>
              <a:t>2018/110/22</a:t>
            </a:r>
            <a:endParaRPr lang="zh-CN" altLang="en-US"/>
          </a:p>
        </p:txBody>
      </p:sp>
      <p:sp>
        <p:nvSpPr>
          <p:cNvPr id="3" name="页脚占位符 2"/>
          <p:cNvSpPr>
            <a:spLocks noGrp="1"/>
          </p:cNvSpPr>
          <p:nvPr>
            <p:ph type="ftr" sz="quarter" idx="11"/>
          </p:nvPr>
        </p:nvSpPr>
        <p:spPr/>
        <p:txBody>
          <a:bodyPr/>
          <a:lstStyle/>
          <a:p>
            <a:r>
              <a:rPr lang="en-US" altLang="zh-CN" dirty="0"/>
              <a:t>3rd EU-China Academic Forum</a:t>
            </a:r>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r>
              <a:rPr lang="en-US" altLang="zh-CN" dirty="0"/>
              <a:t>2018/110/22</a:t>
            </a:r>
            <a:endParaRPr lang="zh-CN" altLang="en-US"/>
          </a:p>
        </p:txBody>
      </p:sp>
      <p:sp>
        <p:nvSpPr>
          <p:cNvPr id="6" name="页脚占位符 5"/>
          <p:cNvSpPr>
            <a:spLocks noGrp="1"/>
          </p:cNvSpPr>
          <p:nvPr>
            <p:ph type="ftr" sz="quarter" idx="11"/>
          </p:nvPr>
        </p:nvSpPr>
        <p:spPr/>
        <p:txBody>
          <a:bodyPr/>
          <a:lstStyle/>
          <a:p>
            <a:r>
              <a:rPr lang="en-US" altLang="zh-CN" dirty="0"/>
              <a:t>3rd EU-China Academic Forum</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r>
              <a:rPr lang="en-US" altLang="zh-CN" dirty="0"/>
              <a:t>2018/110/22</a:t>
            </a:r>
            <a:endParaRPr lang="zh-CN" altLang="en-US"/>
          </a:p>
        </p:txBody>
      </p:sp>
      <p:sp>
        <p:nvSpPr>
          <p:cNvPr id="6" name="页脚占位符 5"/>
          <p:cNvSpPr>
            <a:spLocks noGrp="1"/>
          </p:cNvSpPr>
          <p:nvPr>
            <p:ph type="ftr" sz="quarter" idx="11"/>
          </p:nvPr>
        </p:nvSpPr>
        <p:spPr>
          <a:xfrm>
            <a:off x="914400" y="6172200"/>
            <a:ext cx="3886200" cy="457200"/>
          </a:xfrm>
        </p:spPr>
        <p:txBody>
          <a:bodyPr/>
          <a:lstStyle/>
          <a:p>
            <a:r>
              <a:rPr lang="en-US" altLang="zh-CN" dirty="0"/>
              <a:t>3rd EU-China Academic Forum</a:t>
            </a:r>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0C913308-F349-4B6D-A68A-DD1791B4A57B}" type="slidenum">
              <a:rPr lang="zh-CN" altLang="en-US" smtClean="0"/>
              <a:t>‹#›</a:t>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dirty="0"/>
              <a:t>2018/110/22</a:t>
            </a:r>
            <a:endParaRPr lang="zh-CN" altLang="en-US"/>
          </a:p>
        </p:txBody>
      </p:sp>
      <p:sp>
        <p:nvSpPr>
          <p:cNvPr id="5" name="页脚占位符 4"/>
          <p:cNvSpPr>
            <a:spLocks noGrp="1"/>
          </p:cNvSpPr>
          <p:nvPr>
            <p:ph type="ftr" sz="quarter" idx="11"/>
          </p:nvPr>
        </p:nvSpPr>
        <p:spPr/>
        <p:txBody>
          <a:bodyPr/>
          <a:lstStyle/>
          <a:p>
            <a:r>
              <a:rPr lang="en-US" altLang="zh-CN" dirty="0"/>
              <a:t>3rd EU-China Academic Forum</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dirty="0"/>
              <a:t>2018/110/22</a:t>
            </a:r>
            <a:endParaRPr lang="zh-CN" altLang="en-US"/>
          </a:p>
        </p:txBody>
      </p:sp>
      <p:sp>
        <p:nvSpPr>
          <p:cNvPr id="5" name="页脚占位符 4"/>
          <p:cNvSpPr>
            <a:spLocks noGrp="1"/>
          </p:cNvSpPr>
          <p:nvPr>
            <p:ph type="ftr" sz="quarter" idx="11"/>
          </p:nvPr>
        </p:nvSpPr>
        <p:spPr/>
        <p:txBody>
          <a:bodyPr/>
          <a:lstStyle/>
          <a:p>
            <a:r>
              <a:rPr lang="en-US" altLang="zh-CN" dirty="0"/>
              <a:t>3rd EU-China Academic Forum</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r>
              <a:rPr lang="en-US" altLang="zh-CN" dirty="0"/>
              <a:t>2018/110/22</a:t>
            </a:r>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altLang="zh-CN" dirty="0"/>
              <a:t>3rd EU-China Academic Forum</a:t>
            </a:r>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png"/><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295400" y="3861048"/>
            <a:ext cx="6400800" cy="1584176"/>
          </a:xfrm>
        </p:spPr>
        <p:txBody>
          <a:bodyPr>
            <a:normAutofit/>
          </a:bodyPr>
          <a:lstStyle/>
          <a:p>
            <a:r>
              <a:rPr lang="zh-CN" altLang="en-US" sz="3900" b="1" dirty="0"/>
              <a:t>  </a:t>
            </a:r>
            <a:r>
              <a:rPr lang="zh-CN" altLang="en-US" sz="2800" b="1" dirty="0"/>
              <a:t>复旦大学  张乃根教授</a:t>
            </a:r>
            <a:r>
              <a:rPr lang="en-US" altLang="zh-CN" sz="2800" b="1" dirty="0"/>
              <a:t> </a:t>
            </a:r>
          </a:p>
          <a:p>
            <a:r>
              <a:rPr lang="en-US" altLang="zh-CN" sz="2000" b="1" dirty="0"/>
              <a:t>      Prof. ZHANG Naigen  Fudan University</a:t>
            </a:r>
            <a:r>
              <a:rPr lang="en-US" altLang="zh-CN" sz="4000" dirty="0"/>
              <a:t>	</a:t>
            </a:r>
          </a:p>
          <a:p>
            <a:endParaRPr lang="en-US" altLang="zh-CN" sz="4000" b="1" dirty="0"/>
          </a:p>
        </p:txBody>
      </p:sp>
      <p:sp>
        <p:nvSpPr>
          <p:cNvPr id="2" name="标题 1"/>
          <p:cNvSpPr>
            <a:spLocks noGrp="1"/>
          </p:cNvSpPr>
          <p:nvPr>
            <p:ph type="ctrTitle"/>
          </p:nvPr>
        </p:nvSpPr>
        <p:spPr>
          <a:xfrm>
            <a:off x="107504" y="2132856"/>
            <a:ext cx="8579296" cy="864095"/>
          </a:xfrm>
        </p:spPr>
        <p:txBody>
          <a:bodyPr>
            <a:noAutofit/>
          </a:bodyPr>
          <a:lstStyle/>
          <a:p>
            <a:r>
              <a:rPr lang="zh-CN" altLang="en-US" sz="2400" b="1" dirty="0">
                <a:latin typeface="Times New Roman" panose="02020603050405020304" pitchFamily="18" charset="0"/>
                <a:cs typeface="Times New Roman" panose="02020603050405020304" pitchFamily="18" charset="0"/>
              </a:rPr>
              <a:t>  中国反不正当竞争法的修改及其涵义</a:t>
            </a:r>
            <a:r>
              <a:rPr lang="en-US" altLang="zh-CN" sz="2400" b="1" dirty="0">
                <a:latin typeface="Times New Roman" panose="02020603050405020304" pitchFamily="18" charset="0"/>
                <a:cs typeface="Times New Roman" panose="02020603050405020304" pitchFamily="18" charset="0"/>
              </a:rPr>
              <a:t>——TRIPS</a:t>
            </a:r>
            <a:r>
              <a:rPr lang="zh-CN" altLang="en-US" sz="2400" b="1" dirty="0">
                <a:latin typeface="Times New Roman" panose="02020603050405020304" pitchFamily="18" charset="0"/>
                <a:cs typeface="Times New Roman" panose="02020603050405020304" pitchFamily="18" charset="0"/>
              </a:rPr>
              <a:t>第</a:t>
            </a:r>
            <a:r>
              <a:rPr lang="en-US" altLang="zh-CN" sz="2400" b="1" dirty="0">
                <a:latin typeface="Times New Roman" panose="02020603050405020304" pitchFamily="18" charset="0"/>
                <a:cs typeface="Times New Roman" panose="02020603050405020304" pitchFamily="18" charset="0"/>
              </a:rPr>
              <a:t>39</a:t>
            </a:r>
            <a:r>
              <a:rPr lang="zh-CN" altLang="en-US" sz="2400" b="1" dirty="0">
                <a:latin typeface="Times New Roman" panose="02020603050405020304" pitchFamily="18" charset="0"/>
                <a:cs typeface="Times New Roman" panose="02020603050405020304" pitchFamily="18" charset="0"/>
              </a:rPr>
              <a:t>条的视角</a:t>
            </a:r>
            <a:br>
              <a:rPr lang="en-US" altLang="zh-CN" sz="1400" b="1" dirty="0">
                <a:latin typeface="Times New Roman" panose="02020603050405020304" pitchFamily="18" charset="0"/>
                <a:cs typeface="Times New Roman" panose="02020603050405020304" pitchFamily="18" charset="0"/>
              </a:rPr>
            </a:br>
            <a:r>
              <a:rPr lang="en-US" altLang="zh-CN" sz="1400" b="1"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The recent amendment of the Anti-unfair Competition Law in China and its Implications-from the perspective of Art.39 of TRIPS </a:t>
            </a:r>
            <a:br>
              <a:rPr lang="zh-CN" altLang="zh-CN" dirty="0"/>
            </a:br>
            <a:endParaRPr lang="zh-CN" altLang="en-US" sz="4800" b="1" dirty="0"/>
          </a:p>
        </p:txBody>
      </p:sp>
      <p:graphicFrame>
        <p:nvGraphicFramePr>
          <p:cNvPr id="5" name="Object 10"/>
          <p:cNvGraphicFramePr>
            <a:graphicFrameLocks noChangeAspect="1"/>
          </p:cNvGraphicFramePr>
          <p:nvPr>
            <p:extLst>
              <p:ext uri="{D42A27DB-BD31-4B8C-83A1-F6EECF244321}">
                <p14:modId xmlns:p14="http://schemas.microsoft.com/office/powerpoint/2010/main" val="2544747174"/>
              </p:ext>
            </p:extLst>
          </p:nvPr>
        </p:nvGraphicFramePr>
        <p:xfrm>
          <a:off x="179512" y="5949280"/>
          <a:ext cx="752573" cy="700311"/>
        </p:xfrm>
        <a:graphic>
          <a:graphicData uri="http://schemas.openxmlformats.org/presentationml/2006/ole">
            <mc:AlternateContent xmlns:mc="http://schemas.openxmlformats.org/markup-compatibility/2006">
              <mc:Choice xmlns:v="urn:schemas-microsoft-com:vml" Requires="v">
                <p:oleObj spid="_x0000_s1316" name="位图图像" r:id="rId4" imgW="980952" imgH="1038370" progId="Paint.Picture">
                  <p:embed/>
                </p:oleObj>
              </mc:Choice>
              <mc:Fallback>
                <p:oleObj name="位图图像" r:id="rId4" imgW="980952" imgH="1038370"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5949280"/>
                        <a:ext cx="752573" cy="700311"/>
                      </a:xfrm>
                      <a:prstGeom prst="rect">
                        <a:avLst/>
                      </a:prstGeom>
                      <a:noFill/>
                    </p:spPr>
                  </p:pic>
                </p:oleObj>
              </mc:Fallback>
            </mc:AlternateContent>
          </a:graphicData>
        </a:graphic>
      </p:graphicFrame>
    </p:spTree>
    <p:extLst>
      <p:ext uri="{BB962C8B-B14F-4D97-AF65-F5344CB8AC3E}">
        <p14:creationId xmlns:p14="http://schemas.microsoft.com/office/powerpoint/2010/main" val="4028374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                 </a:t>
            </a:r>
            <a:r>
              <a:rPr lang="zh-CN" altLang="en-US" b="1" dirty="0"/>
              <a:t>要点    </a:t>
            </a:r>
            <a:r>
              <a:rPr lang="en-US" altLang="zh-CN" b="1" dirty="0">
                <a:latin typeface="Times New Roman" panose="02020603050405020304" pitchFamily="18" charset="0"/>
                <a:cs typeface="Times New Roman" panose="02020603050405020304" pitchFamily="18" charset="0"/>
              </a:rPr>
              <a:t>Outline</a:t>
            </a:r>
            <a:r>
              <a:rPr lang="en-US" altLang="zh-CN" b="1" dirty="0"/>
              <a:t> </a:t>
            </a:r>
            <a:endParaRPr lang="zh-CN" altLang="en-US" sz="6000" b="1"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sz="quarter" idx="1"/>
          </p:nvPr>
        </p:nvSpPr>
        <p:spPr>
          <a:xfrm>
            <a:off x="890959" y="1447800"/>
            <a:ext cx="8114656" cy="4572000"/>
          </a:xfrm>
        </p:spPr>
        <p:txBody>
          <a:bodyPr>
            <a:noAutofit/>
          </a:bodyPr>
          <a:lstStyle/>
          <a:p>
            <a:r>
              <a:rPr lang="zh-CN" altLang="en-US" sz="2400" b="1" dirty="0">
                <a:latin typeface="宋体" panose="02010600030101010101" pitchFamily="2" charset="-122"/>
                <a:ea typeface="宋体" panose="02010600030101010101" pitchFamily="2" charset="-122"/>
                <a:cs typeface="Times New Roman" panose="02020603050405020304" pitchFamily="18" charset="0"/>
              </a:rPr>
              <a:t>反不正当竞争法的最近修改 </a:t>
            </a:r>
            <a:endParaRPr lang="en-US" altLang="zh-CN" sz="2400" b="1" dirty="0">
              <a:latin typeface="宋体" panose="02010600030101010101" pitchFamily="2" charset="-122"/>
              <a:ea typeface="宋体" panose="02010600030101010101" pitchFamily="2" charset="-122"/>
              <a:cs typeface="Times New Roman" panose="02020603050405020304" pitchFamily="18" charset="0"/>
            </a:endParaRPr>
          </a:p>
          <a:p>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Recent revision of Anti-Unfair Competition Law in China</a:t>
            </a:r>
            <a:endParaRPr lang="en-US" altLang="zh-CN" sz="2400" b="1" dirty="0">
              <a:latin typeface="Times New Roman" panose="02020603050405020304" pitchFamily="18" charset="0"/>
              <a:ea typeface="华文仿宋" pitchFamily="2" charset="-122"/>
              <a:cs typeface="Times New Roman" panose="02020603050405020304" pitchFamily="18" charset="0"/>
            </a:endParaRPr>
          </a:p>
          <a:p>
            <a:pPr algn="just">
              <a:lnSpc>
                <a:spcPct val="200000"/>
              </a:lnSpc>
            </a:pPr>
            <a:r>
              <a:rPr lang="zh-CN" altLang="en-US" sz="2400" b="1" dirty="0">
                <a:latin typeface="宋体" panose="02010600030101010101" pitchFamily="2" charset="-122"/>
                <a:ea typeface="宋体" panose="02010600030101010101" pitchFamily="2" charset="-122"/>
                <a:cs typeface="Times New Roman" panose="02020603050405020304" pitchFamily="18" charset="0"/>
              </a:rPr>
              <a:t>商业秘密的保护 </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Protection of trade secret</a:t>
            </a:r>
            <a:endParaRPr lang="en-US" altLang="zh-CN" sz="2400" b="1" dirty="0">
              <a:latin typeface="Times New Roman" panose="02020603050405020304" pitchFamily="18" charset="0"/>
              <a:ea typeface="华文仿宋" pitchFamily="2" charset="-122"/>
              <a:cs typeface="Times New Roman" panose="02020603050405020304" pitchFamily="18" charset="0"/>
            </a:endParaRPr>
          </a:p>
          <a:p>
            <a:pPr algn="just">
              <a:lnSpc>
                <a:spcPct val="250000"/>
              </a:lnSpc>
            </a:pPr>
            <a:r>
              <a:rPr lang="en-US" altLang="zh-CN" sz="2400" b="1" dirty="0">
                <a:latin typeface="Times New Roman" panose="02020603050405020304" pitchFamily="18" charset="0"/>
                <a:ea typeface="华文仿宋" pitchFamily="2" charset="-122"/>
                <a:cs typeface="Times New Roman" panose="02020603050405020304" pitchFamily="18" charset="0"/>
              </a:rPr>
              <a:t>TRIPS</a:t>
            </a:r>
            <a:r>
              <a:rPr lang="zh-CN" altLang="en-US" sz="2400" b="1" dirty="0">
                <a:latin typeface="+mn-ea"/>
                <a:cs typeface="Times New Roman" panose="02020603050405020304" pitchFamily="18" charset="0"/>
              </a:rPr>
              <a:t>第</a:t>
            </a:r>
            <a:r>
              <a:rPr lang="en-US" altLang="zh-CN" sz="2400" b="1" dirty="0">
                <a:latin typeface="Times New Roman" panose="02020603050405020304" pitchFamily="18" charset="0"/>
                <a:cs typeface="Times New Roman" panose="02020603050405020304" pitchFamily="18" charset="0"/>
              </a:rPr>
              <a:t>39</a:t>
            </a:r>
            <a:r>
              <a:rPr lang="zh-CN" altLang="en-US" sz="2400" b="1" dirty="0">
                <a:latin typeface="+mn-ea"/>
                <a:cs typeface="Times New Roman" panose="02020603050405020304" pitchFamily="18" charset="0"/>
              </a:rPr>
              <a:t>条</a:t>
            </a:r>
            <a:r>
              <a:rPr lang="zh-CN" altLang="en-US" sz="2400" b="1" dirty="0">
                <a:latin typeface="Times New Roman" panose="02020603050405020304" pitchFamily="18" charset="0"/>
                <a:cs typeface="Times New Roman" panose="02020603050405020304" pitchFamily="18" charset="0"/>
              </a:rPr>
              <a:t>义务 </a:t>
            </a:r>
            <a:r>
              <a:rPr lang="en-US" altLang="zh-CN" sz="2400" b="1" dirty="0">
                <a:latin typeface="Times New Roman" panose="02020603050405020304" pitchFamily="18" charset="0"/>
                <a:cs typeface="Times New Roman" panose="02020603050405020304" pitchFamily="18" charset="0"/>
              </a:rPr>
              <a:t>Obligation of TRIPS Art.39 </a:t>
            </a:r>
          </a:p>
          <a:p>
            <a:pPr algn="just">
              <a:lnSpc>
                <a:spcPct val="250000"/>
              </a:lnSpc>
            </a:pPr>
            <a:r>
              <a:rPr lang="en-US" altLang="zh-CN" sz="2400" b="1" dirty="0">
                <a:latin typeface="Times New Roman" panose="02020603050405020304" pitchFamily="18" charset="0"/>
                <a:cs typeface="Times New Roman" panose="02020603050405020304" pitchFamily="18" charset="0"/>
              </a:rPr>
              <a:t>WTO</a:t>
            </a:r>
            <a:r>
              <a:rPr lang="zh-CN" altLang="en-US" sz="2400" b="1" dirty="0">
                <a:latin typeface="宋体" panose="02010600030101010101" pitchFamily="2" charset="-122"/>
                <a:cs typeface="Times New Roman" panose="02020603050405020304" pitchFamily="18" charset="0"/>
              </a:rPr>
              <a:t>争端解决相关商业秘密保护案件 </a:t>
            </a:r>
            <a:endParaRPr lang="en-US" altLang="zh-CN" sz="2400" b="1" dirty="0">
              <a:latin typeface="Times New Roman" panose="02020603050405020304" pitchFamily="18" charset="0"/>
              <a:cs typeface="Times New Roman" panose="02020603050405020304" pitchFamily="18" charset="0"/>
            </a:endParaRPr>
          </a:p>
          <a:p>
            <a:pPr marL="0" indent="0" algn="just">
              <a:buNone/>
            </a:pP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    WTO dispute settlement related protection of trade secrets  </a:t>
            </a:r>
          </a:p>
          <a:p>
            <a:pPr marL="0" indent="0" algn="just">
              <a:buNone/>
            </a:pPr>
            <a:endParaRPr lang="zh-CN" altLang="en-US" sz="2400" b="1" dirty="0">
              <a:latin typeface="Times New Roman" panose="02020603050405020304" pitchFamily="18" charset="0"/>
              <a:ea typeface="华文仿宋" pitchFamily="2" charset="-122"/>
              <a:cs typeface="Times New Roman" panose="02020603050405020304" pitchFamily="18" charset="0"/>
            </a:endParaRPr>
          </a:p>
        </p:txBody>
      </p:sp>
      <p:sp>
        <p:nvSpPr>
          <p:cNvPr id="5" name="页脚占位符 4"/>
          <p:cNvSpPr>
            <a:spLocks noGrp="1"/>
          </p:cNvSpPr>
          <p:nvPr>
            <p:ph type="ftr" sz="quarter" idx="11"/>
          </p:nvPr>
        </p:nvSpPr>
        <p:spPr/>
        <p:txBody>
          <a:bodyPr/>
          <a:lstStyle/>
          <a:p>
            <a:r>
              <a:rPr lang="en-US" altLang="zh-CN" dirty="0"/>
              <a:t>3rd EU-China Academic Forum</a:t>
            </a:r>
            <a:endParaRPr lang="zh-CN" altLang="en-US"/>
          </a:p>
        </p:txBody>
      </p:sp>
      <p:graphicFrame>
        <p:nvGraphicFramePr>
          <p:cNvPr id="6" name="Object 10"/>
          <p:cNvGraphicFramePr>
            <a:graphicFrameLocks noChangeAspect="1"/>
          </p:cNvGraphicFramePr>
          <p:nvPr>
            <p:extLst>
              <p:ext uri="{D42A27DB-BD31-4B8C-83A1-F6EECF244321}">
                <p14:modId xmlns:p14="http://schemas.microsoft.com/office/powerpoint/2010/main" val="2340494390"/>
              </p:ext>
            </p:extLst>
          </p:nvPr>
        </p:nvGraphicFramePr>
        <p:xfrm>
          <a:off x="138385" y="5929089"/>
          <a:ext cx="752573" cy="700311"/>
        </p:xfrm>
        <a:graphic>
          <a:graphicData uri="http://schemas.openxmlformats.org/presentationml/2006/ole">
            <mc:AlternateContent xmlns:mc="http://schemas.openxmlformats.org/markup-compatibility/2006">
              <mc:Choice xmlns:v="urn:schemas-microsoft-com:vml" Requires="v">
                <p:oleObj spid="_x0000_s2349" name="位图图像" r:id="rId3" imgW="980952" imgH="1038370" progId="Paint.Picture">
                  <p:embed/>
                </p:oleObj>
              </mc:Choice>
              <mc:Fallback>
                <p:oleObj name="位图图像" r:id="rId3" imgW="980952" imgH="103837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385" y="59290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520E338C-3644-4A7B-B5D5-70710816BEBC}"/>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3487373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4400" y="476672"/>
            <a:ext cx="7772400" cy="1656184"/>
          </a:xfrm>
        </p:spPr>
        <p:txBody>
          <a:bodyPr>
            <a:normAutofit fontScale="90000"/>
          </a:bodyPr>
          <a:lstStyle/>
          <a:p>
            <a:r>
              <a:rPr lang="zh-CN" altLang="en-US" sz="2200" b="1" dirty="0">
                <a:latin typeface="宋体" panose="02010600030101010101" pitchFamily="2" charset="-122"/>
                <a:ea typeface="宋体" panose="02010600030101010101" pitchFamily="2" charset="-122"/>
                <a:cs typeface="Times New Roman" panose="02020603050405020304" pitchFamily="18" charset="0"/>
              </a:rPr>
              <a:t>              </a:t>
            </a: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r>
              <a:rPr lang="en-US" altLang="zh-CN" sz="2200" b="1" dirty="0">
                <a:latin typeface="宋体" panose="02010600030101010101" pitchFamily="2" charset="-122"/>
                <a:ea typeface="宋体" panose="02010600030101010101" pitchFamily="2" charset="-122"/>
                <a:cs typeface="Times New Roman" panose="02020603050405020304" pitchFamily="18" charset="0"/>
              </a:rPr>
              <a:t>            </a:t>
            </a: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r>
              <a:rPr lang="en-US" altLang="zh-CN" sz="2200" b="1" dirty="0">
                <a:latin typeface="宋体" panose="02010600030101010101" pitchFamily="2" charset="-122"/>
                <a:ea typeface="宋体" panose="02010600030101010101" pitchFamily="2" charset="-122"/>
                <a:cs typeface="Times New Roman" panose="02020603050405020304" pitchFamily="18" charset="0"/>
              </a:rPr>
              <a:t>                   </a:t>
            </a: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r>
              <a:rPr lang="en-US" altLang="zh-CN" sz="2200" b="1" dirty="0">
                <a:latin typeface="宋体" panose="02010600030101010101" pitchFamily="2" charset="-122"/>
                <a:ea typeface="宋体" panose="02010600030101010101" pitchFamily="2" charset="-122"/>
                <a:cs typeface="Times New Roman" panose="02020603050405020304" pitchFamily="18" charset="0"/>
              </a:rPr>
              <a:t>             </a:t>
            </a:r>
            <a:r>
              <a:rPr lang="zh-CN" altLang="en-US" sz="3100" b="1" dirty="0">
                <a:latin typeface="宋体" panose="02010600030101010101" pitchFamily="2" charset="-122"/>
                <a:ea typeface="宋体" panose="02010600030101010101" pitchFamily="2" charset="-122"/>
                <a:cs typeface="Times New Roman" panose="02020603050405020304" pitchFamily="18" charset="0"/>
              </a:rPr>
              <a:t>反不正当竞争法的最近修改 </a:t>
            </a:r>
            <a:br>
              <a:rPr lang="en-US" altLang="zh-CN" sz="2200" b="1" dirty="0">
                <a:latin typeface="宋体" panose="02010600030101010101" pitchFamily="2" charset="-122"/>
                <a:ea typeface="宋体" panose="02010600030101010101" pitchFamily="2" charset="-122"/>
                <a:cs typeface="Times New Roman" panose="02020603050405020304" pitchFamily="18" charset="0"/>
              </a:rPr>
            </a:br>
            <a:r>
              <a:rPr lang="en-US" altLang="zh-CN" sz="2700" b="1" dirty="0">
                <a:latin typeface="Times New Roman" panose="02020603050405020304" pitchFamily="18" charset="0"/>
                <a:ea typeface="宋体" panose="02010600030101010101" pitchFamily="2" charset="-122"/>
                <a:cs typeface="Times New Roman" panose="02020603050405020304" pitchFamily="18" charset="0"/>
              </a:rPr>
              <a:t>Recent revision of Anti-Unfair Competition Law in China</a:t>
            </a:r>
            <a:br>
              <a:rPr lang="en-US" altLang="zh-CN" b="1" dirty="0">
                <a:latin typeface="Times New Roman" panose="02020603050405020304" pitchFamily="18" charset="0"/>
                <a:ea typeface="华文仿宋" pitchFamily="2" charset="-122"/>
                <a:cs typeface="Times New Roman" panose="02020603050405020304" pitchFamily="18" charset="0"/>
              </a:rPr>
            </a:br>
            <a:endParaRPr lang="zh-CN" altLang="en-US" b="1" dirty="0"/>
          </a:p>
        </p:txBody>
      </p:sp>
      <p:sp>
        <p:nvSpPr>
          <p:cNvPr id="3" name="页脚占位符 2"/>
          <p:cNvSpPr>
            <a:spLocks noGrp="1"/>
          </p:cNvSpPr>
          <p:nvPr>
            <p:ph type="ftr" sz="quarter" idx="11"/>
          </p:nvPr>
        </p:nvSpPr>
        <p:spPr/>
        <p:txBody>
          <a:bodyPr/>
          <a:lstStyle/>
          <a:p>
            <a:r>
              <a:rPr lang="en-US" altLang="zh-CN" dirty="0"/>
              <a:t>3rd EU-China Academic Forum</a:t>
            </a:r>
            <a:endParaRPr lang="zh-CN" altLang="en-US"/>
          </a:p>
        </p:txBody>
      </p:sp>
      <p:sp>
        <p:nvSpPr>
          <p:cNvPr id="4" name="内容占位符 3"/>
          <p:cNvSpPr>
            <a:spLocks noGrp="1"/>
          </p:cNvSpPr>
          <p:nvPr>
            <p:ph sz="quarter" idx="1"/>
          </p:nvPr>
        </p:nvSpPr>
        <p:spPr>
          <a:xfrm>
            <a:off x="914400" y="1844825"/>
            <a:ext cx="7772400" cy="4289276"/>
          </a:xfrm>
        </p:spPr>
        <p:txBody>
          <a:bodyPr>
            <a:normAutofit lnSpcReduction="10000"/>
          </a:bodyPr>
          <a:lstStyle/>
          <a:p>
            <a:pPr>
              <a:lnSpc>
                <a:spcPct val="150000"/>
              </a:lnSpc>
            </a:pPr>
            <a:r>
              <a:rPr lang="en-US" altLang="zh-CN" sz="1400" b="1" dirty="0">
                <a:latin typeface="Times New Roman" panose="02020603050405020304" pitchFamily="18" charset="0"/>
                <a:cs typeface="Times New Roman" panose="02020603050405020304" pitchFamily="18" charset="0"/>
              </a:rPr>
              <a:t>1993</a:t>
            </a:r>
            <a:r>
              <a:rPr lang="zh-CN" altLang="en-US" sz="1400" b="1" dirty="0">
                <a:latin typeface="Times New Roman" panose="02020603050405020304" pitchFamily="18" charset="0"/>
                <a:cs typeface="Times New Roman" panose="02020603050405020304" pitchFamily="18" charset="0"/>
              </a:rPr>
              <a:t>年反不正当竞争法：唯一不是</a:t>
            </a:r>
            <a:r>
              <a:rPr lang="en-US" altLang="zh-CN" sz="1400" b="1" dirty="0">
                <a:latin typeface="Times New Roman" panose="02020603050405020304" pitchFamily="18" charset="0"/>
                <a:cs typeface="Times New Roman" panose="02020603050405020304" pitchFamily="18" charset="0"/>
              </a:rPr>
              <a:t>《</a:t>
            </a:r>
            <a:r>
              <a:rPr lang="zh-CN" altLang="en-US" sz="1400" b="1" dirty="0">
                <a:latin typeface="Times New Roman" panose="02020603050405020304" pitchFamily="18" charset="0"/>
                <a:cs typeface="Times New Roman" panose="02020603050405020304" pitchFamily="18" charset="0"/>
              </a:rPr>
              <a:t>中国加入</a:t>
            </a:r>
            <a:r>
              <a:rPr lang="en-US" altLang="zh-CN" sz="1400" b="1" dirty="0">
                <a:latin typeface="Times New Roman" panose="02020603050405020304" pitchFamily="18" charset="0"/>
                <a:cs typeface="Times New Roman" panose="02020603050405020304" pitchFamily="18" charset="0"/>
              </a:rPr>
              <a:t>WTO</a:t>
            </a:r>
            <a:r>
              <a:rPr lang="zh-CN" altLang="en-US" sz="1400" b="1" dirty="0">
                <a:latin typeface="Times New Roman" panose="02020603050405020304" pitchFamily="18" charset="0"/>
                <a:cs typeface="Times New Roman" panose="02020603050405020304" pitchFamily="18" charset="0"/>
              </a:rPr>
              <a:t>议定书</a:t>
            </a:r>
            <a:r>
              <a:rPr lang="en-US" altLang="zh-CN" sz="1400" b="1" dirty="0">
                <a:latin typeface="Times New Roman" panose="02020603050405020304" pitchFamily="18" charset="0"/>
                <a:cs typeface="Times New Roman" panose="02020603050405020304" pitchFamily="18" charset="0"/>
              </a:rPr>
              <a:t>》</a:t>
            </a:r>
            <a:r>
              <a:rPr lang="zh-CN" altLang="en-US" sz="1400" b="1" dirty="0">
                <a:latin typeface="Times New Roman" panose="02020603050405020304" pitchFamily="18" charset="0"/>
                <a:cs typeface="Times New Roman" panose="02020603050405020304" pitchFamily="18" charset="0"/>
              </a:rPr>
              <a:t>承诺修改的知识产权相关法律。</a:t>
            </a:r>
            <a:endParaRPr lang="en-US" altLang="zh-CN" sz="1400" b="1" dirty="0">
              <a:latin typeface="Times New Roman" panose="02020603050405020304" pitchFamily="18" charset="0"/>
              <a:cs typeface="Times New Roman" panose="02020603050405020304" pitchFamily="18" charset="0"/>
            </a:endParaRPr>
          </a:p>
          <a:p>
            <a:pPr marL="0" indent="0">
              <a:buNone/>
            </a:pPr>
            <a:r>
              <a:rPr lang="en-US" altLang="zh-CN" sz="1400" b="1" dirty="0">
                <a:latin typeface="Times New Roman" panose="02020603050405020304" pitchFamily="18" charset="0"/>
                <a:cs typeface="Times New Roman" panose="02020603050405020304" pitchFamily="18" charset="0"/>
              </a:rPr>
              <a:t>      1993 Anti-Unfair Competition Law (AUCL) is the ONLY one IP related law which was not </a:t>
            </a:r>
          </a:p>
          <a:p>
            <a:pPr marL="0" indent="0">
              <a:buNone/>
            </a:pPr>
            <a:r>
              <a:rPr lang="en-US" altLang="zh-CN" sz="1400" b="1" dirty="0">
                <a:latin typeface="Times New Roman" panose="02020603050405020304" pitchFamily="18" charset="0"/>
                <a:cs typeface="Times New Roman" panose="02020603050405020304" pitchFamily="18" charset="0"/>
              </a:rPr>
              <a:t>      subjected to be revised  in accordance with the Protocol on China’s Accession into the WTO.</a:t>
            </a:r>
          </a:p>
          <a:p>
            <a:pPr>
              <a:lnSpc>
                <a:spcPct val="150000"/>
              </a:lnSpc>
            </a:pPr>
            <a:r>
              <a:rPr lang="en-US" altLang="zh-CN" sz="1400" b="1" dirty="0">
                <a:latin typeface="Times New Roman" panose="02020603050405020304" pitchFamily="18" charset="0"/>
                <a:cs typeface="Times New Roman" panose="02020603050405020304" pitchFamily="18" charset="0"/>
              </a:rPr>
              <a:t>2017</a:t>
            </a:r>
            <a:r>
              <a:rPr lang="zh-CN" altLang="en-US" sz="1400" b="1" dirty="0">
                <a:latin typeface="Times New Roman" panose="02020603050405020304" pitchFamily="18" charset="0"/>
                <a:cs typeface="Times New Roman" panose="02020603050405020304" pitchFamily="18" charset="0"/>
              </a:rPr>
              <a:t>年反不正当竞争法：适应中国国内市场发展的需要。</a:t>
            </a:r>
            <a:endParaRPr lang="en-US" altLang="zh-CN" sz="1400" b="1" dirty="0">
              <a:latin typeface="Times New Roman" panose="02020603050405020304" pitchFamily="18" charset="0"/>
              <a:cs typeface="Times New Roman" panose="02020603050405020304" pitchFamily="18" charset="0"/>
            </a:endParaRPr>
          </a:p>
          <a:p>
            <a:pPr marL="0" indent="0">
              <a:buNone/>
            </a:pPr>
            <a:r>
              <a:rPr lang="en-US" altLang="zh-CN" sz="1400" b="1" dirty="0">
                <a:latin typeface="Times New Roman" panose="02020603050405020304" pitchFamily="18" charset="0"/>
                <a:cs typeface="Times New Roman" panose="02020603050405020304" pitchFamily="18" charset="0"/>
              </a:rPr>
              <a:t>      2017 AUCL meets the need of development of Chinese domestic market.</a:t>
            </a:r>
          </a:p>
          <a:p>
            <a:pPr>
              <a:lnSpc>
                <a:spcPct val="150000"/>
              </a:lnSpc>
            </a:pPr>
            <a:r>
              <a:rPr lang="zh-CN" altLang="en-US" sz="1400" b="1" dirty="0">
                <a:latin typeface="Times New Roman" panose="02020603050405020304" pitchFamily="18" charset="0"/>
                <a:cs typeface="Times New Roman" panose="02020603050405020304" pitchFamily="18" charset="0"/>
              </a:rPr>
              <a:t>主要修改：第三章“监督检查”改为“对涉嫌不正当竞争行为的调查”；国务院建立反不正当工作协调机制；扩大不正当竞争行为的范围（包括网上）；进一步界定侵犯商业秘密的行为；加强查处不正当竞争行为（包括查封涉案财产）；提高罚款上限（</a:t>
            </a:r>
            <a:r>
              <a:rPr lang="en-US" altLang="zh-CN" sz="1400" b="1" dirty="0">
                <a:latin typeface="Times New Roman" panose="02020603050405020304" pitchFamily="18" charset="0"/>
                <a:cs typeface="Times New Roman" panose="02020603050405020304" pitchFamily="18" charset="0"/>
              </a:rPr>
              <a:t>300</a:t>
            </a:r>
            <a:r>
              <a:rPr lang="zh-CN" altLang="en-US" sz="1400" b="1" dirty="0">
                <a:latin typeface="Times New Roman" panose="02020603050405020304" pitchFamily="18" charset="0"/>
                <a:cs typeface="Times New Roman" panose="02020603050405020304" pitchFamily="18" charset="0"/>
              </a:rPr>
              <a:t>万）。</a:t>
            </a:r>
            <a:endParaRPr lang="en-US" altLang="zh-CN" sz="1400" b="1" dirty="0">
              <a:latin typeface="Times New Roman" panose="02020603050405020304" pitchFamily="18" charset="0"/>
              <a:cs typeface="Times New Roman" panose="02020603050405020304" pitchFamily="18" charset="0"/>
            </a:endParaRPr>
          </a:p>
          <a:p>
            <a:pPr>
              <a:lnSpc>
                <a:spcPct val="150000"/>
              </a:lnSpc>
            </a:pPr>
            <a:r>
              <a:rPr lang="en-US" altLang="zh-CN" sz="1400" b="1" dirty="0">
                <a:latin typeface="Times New Roman" panose="02020603050405020304" pitchFamily="18" charset="0"/>
                <a:cs typeface="Times New Roman" panose="02020603050405020304" pitchFamily="18" charset="0"/>
              </a:rPr>
              <a:t>Major amendments: Chapter 3 ‘surveillance and check ’ revised as ‘investigation on suspected unfair competition acts’; to establish the national coordinated working mechanism of anti-unfair competition; to enlarges the scope of unfair competition acts extending to internet; to further define the acts infringing trade secrets; to enhance the surveillance on unfair competition acts including  to close down the suspected property; to increase the ceiling of fine (3 millions RMB)</a:t>
            </a:r>
          </a:p>
        </p:txBody>
      </p:sp>
      <p:graphicFrame>
        <p:nvGraphicFramePr>
          <p:cNvPr id="6" name="Object 10"/>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15588" name="位图图像" r:id="rId4" imgW="980952" imgH="1038370" progId="Paint.Picture">
                  <p:embed/>
                </p:oleObj>
              </mc:Choice>
              <mc:Fallback>
                <p:oleObj name="位图图像" r:id="rId4" imgW="980952" imgH="1038370" progId="Paint.Picture">
                  <p:embed/>
                  <p:pic>
                    <p:nvPicPr>
                      <p:cNvPr id="6"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D92AC0FD-9E21-42B0-BAD4-6F00E4F3E6A6}"/>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2753296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772400" cy="1684040"/>
          </a:xfrm>
        </p:spPr>
        <p:txBody>
          <a:bodyPr>
            <a:normAutofit fontScale="90000"/>
          </a:bodyPr>
          <a:lstStyle/>
          <a:p>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商业秘密的保护</a:t>
            </a:r>
            <a:br>
              <a:rPr lang="en-US" altLang="zh-CN" sz="3600" b="1" dirty="0">
                <a:latin typeface="宋体" panose="02010600030101010101" pitchFamily="2" charset="-122"/>
                <a:ea typeface="宋体" panose="02010600030101010101" pitchFamily="2" charset="-122"/>
                <a:cs typeface="Times New Roman" panose="02020603050405020304" pitchFamily="18" charset="0"/>
              </a:rPr>
            </a:br>
            <a:r>
              <a:rPr lang="zh-CN" altLang="en-US" sz="3600" b="1" dirty="0">
                <a:latin typeface="宋体" panose="02010600030101010101" pitchFamily="2" charset="-122"/>
                <a:ea typeface="宋体" panose="02010600030101010101" pitchFamily="2" charset="-122"/>
                <a:cs typeface="Times New Roman" panose="02020603050405020304" pitchFamily="18" charset="0"/>
              </a:rPr>
              <a:t>        </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Protection of trade secrets</a:t>
            </a:r>
            <a:br>
              <a:rPr lang="en-US" altLang="zh-CN" sz="4400" b="1" dirty="0">
                <a:latin typeface="Times New Roman" panose="02020603050405020304" pitchFamily="18" charset="0"/>
                <a:ea typeface="华文仿宋" pitchFamily="2" charset="-122"/>
                <a:cs typeface="Times New Roman" panose="02020603050405020304" pitchFamily="18" charset="0"/>
              </a:rPr>
            </a:b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a:bodyPr>
          <a:lstStyle/>
          <a:p>
            <a:r>
              <a:rPr lang="zh-CN" altLang="en-US" sz="2000" b="1" dirty="0">
                <a:solidFill>
                  <a:srgbClr val="FF0000"/>
                </a:solidFill>
              </a:rPr>
              <a:t>无实质修改   </a:t>
            </a:r>
            <a:r>
              <a:rPr lang="en-US" altLang="zh-CN" sz="2000" b="1" dirty="0">
                <a:solidFill>
                  <a:srgbClr val="FF0000"/>
                </a:solidFill>
              </a:rPr>
              <a:t>essentially remains unchanged</a:t>
            </a:r>
          </a:p>
          <a:p>
            <a:pPr marL="0" indent="0">
              <a:buNone/>
            </a:pPr>
            <a:endParaRPr lang="en-US" altLang="zh-CN" sz="2000" b="1" dirty="0">
              <a:solidFill>
                <a:srgbClr val="FF0000"/>
              </a:solidFill>
            </a:endParaRPr>
          </a:p>
          <a:p>
            <a:r>
              <a:rPr lang="zh-CN" altLang="en-US" sz="1800" b="1" dirty="0"/>
              <a:t>第</a:t>
            </a:r>
            <a:r>
              <a:rPr lang="en-US" altLang="zh-CN" sz="1800" b="1" dirty="0"/>
              <a:t>9</a:t>
            </a:r>
            <a:r>
              <a:rPr lang="zh-CN" altLang="en-US" sz="1800" b="1" dirty="0"/>
              <a:t>条 经营者不得实施下列侵犯商业秘密的行为</a:t>
            </a:r>
            <a:r>
              <a:rPr lang="en-US" altLang="zh-CN" sz="1800" b="1" dirty="0"/>
              <a:t>:</a:t>
            </a:r>
          </a:p>
          <a:p>
            <a:pPr marL="0" indent="0">
              <a:buNone/>
            </a:pPr>
            <a:r>
              <a:rPr lang="en-US" altLang="zh-CN" sz="1800" b="1" dirty="0"/>
              <a:t>     Art. 9  the operators shall not conduct any acts listed below to infringe </a:t>
            </a:r>
          </a:p>
          <a:p>
            <a:pPr marL="0" indent="0">
              <a:buNone/>
            </a:pPr>
            <a:r>
              <a:rPr lang="en-US" altLang="zh-CN" sz="1800" b="1" dirty="0"/>
              <a:t>     trade secrets:</a:t>
            </a:r>
          </a:p>
          <a:p>
            <a:r>
              <a:rPr lang="en-US" altLang="zh-CN" sz="1800" b="1" dirty="0"/>
              <a:t>1. </a:t>
            </a:r>
            <a:r>
              <a:rPr lang="zh-CN" altLang="en-US" sz="1800" b="1" dirty="0"/>
              <a:t>以盗窃、</a:t>
            </a:r>
            <a:r>
              <a:rPr lang="zh-CN" altLang="en-US" sz="1800" b="1" dirty="0">
                <a:solidFill>
                  <a:srgbClr val="FF0000"/>
                </a:solidFill>
              </a:rPr>
              <a:t>贿赂</a:t>
            </a:r>
            <a:r>
              <a:rPr lang="zh-CN" altLang="en-US" sz="1800" b="1" dirty="0"/>
              <a:t>、欺诈、胁迫或者其他不正当手段获取权利人的商业秘密；</a:t>
            </a:r>
            <a:endParaRPr lang="en-US" altLang="zh-CN" sz="1800" b="1" dirty="0"/>
          </a:p>
          <a:p>
            <a:pPr marL="0" indent="0">
              <a:buNone/>
            </a:pPr>
            <a:r>
              <a:rPr lang="en-US" altLang="zh-CN" sz="1800" b="1" dirty="0"/>
              <a:t>      1. in the ways of thief, </a:t>
            </a:r>
            <a:r>
              <a:rPr lang="en-US" altLang="zh-CN" sz="1800" b="1" dirty="0">
                <a:solidFill>
                  <a:srgbClr val="FF0000"/>
                </a:solidFill>
              </a:rPr>
              <a:t>bribe</a:t>
            </a:r>
            <a:r>
              <a:rPr lang="en-US" altLang="zh-CN" sz="1800" b="1" dirty="0"/>
              <a:t>, cheating, forcing or any other unfair means to   </a:t>
            </a:r>
          </a:p>
          <a:p>
            <a:pPr marL="0" indent="0">
              <a:buNone/>
            </a:pPr>
            <a:r>
              <a:rPr lang="en-US" altLang="zh-CN" sz="1800" b="1" dirty="0"/>
              <a:t>      take trade secrets of right-holders.   </a:t>
            </a:r>
          </a:p>
          <a:p>
            <a:r>
              <a:rPr lang="en-US" altLang="zh-CN" sz="1800" b="1" dirty="0"/>
              <a:t>2. </a:t>
            </a:r>
            <a:r>
              <a:rPr lang="zh-CN" altLang="en-US" sz="1800" b="1" dirty="0"/>
              <a:t>披露、使用或者允许他人使用以前项手段获取的权利人的商业秘密；</a:t>
            </a:r>
            <a:endParaRPr lang="en-US" altLang="zh-CN" sz="1800" b="1" dirty="0"/>
          </a:p>
          <a:p>
            <a:pPr marL="0" indent="0">
              <a:buNone/>
            </a:pPr>
            <a:r>
              <a:rPr lang="en-US" altLang="zh-CN" sz="1800" b="1" dirty="0"/>
              <a:t>     2. disclose, use or permit others to use the trade secrets of right-holders </a:t>
            </a:r>
          </a:p>
          <a:p>
            <a:pPr marL="0" indent="0">
              <a:buNone/>
            </a:pPr>
            <a:r>
              <a:rPr lang="en-US" altLang="zh-CN" sz="1800" b="1" dirty="0"/>
              <a:t>      taken by the ways of previous paragraphs.</a:t>
            </a: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30773" name="位图图像" r:id="rId3" imgW="980952" imgH="1038370" progId="Paint.Picture">
                  <p:embed/>
                </p:oleObj>
              </mc:Choice>
              <mc:Fallback>
                <p:oleObj name="位图图像" r:id="rId3"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9249A49A-FBF3-45A9-BC70-CBF858E5F4F9}"/>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201187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967364" cy="1684040"/>
          </a:xfrm>
        </p:spPr>
        <p:txBody>
          <a:bodyPr>
            <a:normAutofit fontScale="90000"/>
          </a:bodyPr>
          <a:lstStyle/>
          <a:p>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商业秘密的保护  </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续</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br>
              <a:rPr lang="en-US" altLang="zh-CN" sz="3600" b="1" dirty="0">
                <a:latin typeface="宋体" panose="02010600030101010101" pitchFamily="2" charset="-122"/>
                <a:ea typeface="宋体" panose="02010600030101010101" pitchFamily="2" charset="-122"/>
                <a:cs typeface="Times New Roman" panose="02020603050405020304" pitchFamily="18" charset="0"/>
              </a:rPr>
            </a:br>
            <a:r>
              <a:rPr lang="zh-CN" altLang="en-US" sz="3600" b="1" dirty="0">
                <a:latin typeface="宋体" panose="02010600030101010101" pitchFamily="2" charset="-122"/>
                <a:ea typeface="宋体" panose="02010600030101010101" pitchFamily="2" charset="-122"/>
                <a:cs typeface="Times New Roman" panose="02020603050405020304" pitchFamily="18" charset="0"/>
              </a:rPr>
              <a:t>     </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Protection of trade secrets  </a:t>
            </a:r>
            <a:r>
              <a:rPr lang="zh-CN" altLang="en-US" sz="36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continue</a:t>
            </a:r>
            <a:r>
              <a:rPr lang="zh-CN" altLang="en-US" sz="3600" b="1" dirty="0">
                <a:latin typeface="Times New Roman" panose="02020603050405020304" pitchFamily="18" charset="0"/>
                <a:ea typeface="宋体" panose="02010600030101010101" pitchFamily="2" charset="-122"/>
                <a:cs typeface="Times New Roman" panose="02020603050405020304" pitchFamily="18" charset="0"/>
              </a:rPr>
              <a:t>）</a:t>
            </a:r>
            <a:br>
              <a:rPr lang="en-US" altLang="zh-CN" sz="4400" b="1" dirty="0">
                <a:latin typeface="Times New Roman" panose="02020603050405020304" pitchFamily="18" charset="0"/>
                <a:ea typeface="华文仿宋" pitchFamily="2" charset="-122"/>
                <a:cs typeface="Times New Roman" panose="02020603050405020304" pitchFamily="18" charset="0"/>
              </a:rPr>
            </a:b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fontScale="92500" lnSpcReduction="10000"/>
          </a:bodyPr>
          <a:lstStyle/>
          <a:p>
            <a:pPr>
              <a:lnSpc>
                <a:spcPct val="150000"/>
              </a:lnSpc>
            </a:pPr>
            <a:r>
              <a:rPr lang="en-US" altLang="zh-CN" sz="2000" b="1" dirty="0"/>
              <a:t>3. </a:t>
            </a:r>
            <a:r>
              <a:rPr lang="zh-CN" altLang="en-US" sz="2000" b="1" dirty="0"/>
              <a:t>违反约定或者违反权利人有关保守商业秘密的要求，披露、使用或者允许他人使用其所掌握的商业秘密。</a:t>
            </a:r>
            <a:endParaRPr lang="en-US" altLang="zh-CN" sz="2000" b="1" dirty="0"/>
          </a:p>
          <a:p>
            <a:pPr marL="0" indent="0">
              <a:buNone/>
            </a:pPr>
            <a:r>
              <a:rPr lang="en-US" altLang="zh-CN" sz="2000" b="1" dirty="0"/>
              <a:t>             </a:t>
            </a:r>
            <a:r>
              <a:rPr lang="zh-CN" altLang="en-US" sz="2000" b="1" dirty="0"/>
              <a:t>第三人明知或者应知</a:t>
            </a:r>
            <a:r>
              <a:rPr lang="zh-CN" altLang="en-US" sz="2000" b="1" dirty="0">
                <a:solidFill>
                  <a:srgbClr val="FF0000"/>
                </a:solidFill>
              </a:rPr>
              <a:t>商业秘密权利人的员工、前员工或者其 </a:t>
            </a:r>
            <a:endParaRPr lang="en-US" altLang="zh-CN" sz="2000" b="1" dirty="0">
              <a:solidFill>
                <a:srgbClr val="FF0000"/>
              </a:solidFill>
            </a:endParaRPr>
          </a:p>
          <a:p>
            <a:pPr marL="0" indent="0">
              <a:buNone/>
            </a:pPr>
            <a:r>
              <a:rPr lang="en-US" altLang="zh-CN" sz="2000" b="1" dirty="0">
                <a:solidFill>
                  <a:srgbClr val="FF0000"/>
                </a:solidFill>
              </a:rPr>
              <a:t>     </a:t>
            </a:r>
            <a:r>
              <a:rPr lang="zh-CN" altLang="en-US" sz="2000" b="1" dirty="0">
                <a:solidFill>
                  <a:srgbClr val="FF0000"/>
                </a:solidFill>
              </a:rPr>
              <a:t>他单位、个人</a:t>
            </a:r>
            <a:r>
              <a:rPr lang="zh-CN" altLang="en-US" sz="2000" b="1" dirty="0"/>
              <a:t>实施前款所列违法行为，仍获取、披露、使用或者</a:t>
            </a:r>
            <a:endParaRPr lang="en-US" altLang="zh-CN" sz="2000" b="1" dirty="0"/>
          </a:p>
          <a:p>
            <a:pPr marL="0" indent="0">
              <a:buNone/>
            </a:pPr>
            <a:r>
              <a:rPr lang="en-US" altLang="zh-CN" sz="2000" b="1" dirty="0"/>
              <a:t>     </a:t>
            </a:r>
            <a:r>
              <a:rPr lang="zh-CN" altLang="en-US" sz="2000" b="1" dirty="0"/>
              <a:t>允许他人使用该商业秘密的，视为侵犯商业秘密。</a:t>
            </a:r>
            <a:endParaRPr lang="en-US" altLang="zh-CN" sz="2000" b="1" dirty="0"/>
          </a:p>
          <a:p>
            <a:pPr marL="0" indent="0">
              <a:buNone/>
            </a:pPr>
            <a:r>
              <a:rPr lang="en-US" altLang="zh-CN" sz="1800" b="1" dirty="0"/>
              <a:t>    3.</a:t>
            </a:r>
            <a:r>
              <a:rPr lang="en-US" altLang="zh-CN" sz="1800" b="1" dirty="0">
                <a:solidFill>
                  <a:srgbClr val="FF0000"/>
                </a:solidFill>
              </a:rPr>
              <a:t> </a:t>
            </a:r>
            <a:r>
              <a:rPr lang="en-US" altLang="zh-CN" sz="1800" b="1" dirty="0"/>
              <a:t> breaks promises or violates the right-holders’ requirements to keep the </a:t>
            </a:r>
          </a:p>
          <a:p>
            <a:pPr marL="0" indent="0">
              <a:buNone/>
            </a:pPr>
            <a:r>
              <a:rPr lang="en-US" altLang="zh-CN" sz="1800" b="1" dirty="0"/>
              <a:t>         trade secrets, to disclose, use or permit others use the trade secrets under </a:t>
            </a:r>
          </a:p>
          <a:p>
            <a:pPr marL="0" indent="0">
              <a:buNone/>
            </a:pPr>
            <a:r>
              <a:rPr lang="en-US" altLang="zh-CN" sz="1800" b="1" dirty="0"/>
              <a:t>         the said person’s control.</a:t>
            </a:r>
          </a:p>
          <a:p>
            <a:pPr marL="0" indent="0">
              <a:buNone/>
            </a:pPr>
            <a:r>
              <a:rPr lang="en-US" altLang="zh-CN" sz="1800" b="1" dirty="0"/>
              <a:t>         If the third person knows or shall know </a:t>
            </a:r>
            <a:r>
              <a:rPr lang="en-US" altLang="zh-CN" sz="1800" b="1" dirty="0">
                <a:solidFill>
                  <a:srgbClr val="FF0000"/>
                </a:solidFill>
              </a:rPr>
              <a:t>that the employees, previous </a:t>
            </a:r>
          </a:p>
          <a:p>
            <a:pPr marL="0" indent="0">
              <a:buNone/>
            </a:pPr>
            <a:r>
              <a:rPr lang="en-US" altLang="zh-CN" sz="1800" b="1" dirty="0">
                <a:solidFill>
                  <a:srgbClr val="FF0000"/>
                </a:solidFill>
              </a:rPr>
              <a:t>         employees of right-holders of trade secrets or other entities, individuals</a:t>
            </a:r>
          </a:p>
          <a:p>
            <a:pPr marL="0" indent="0">
              <a:buNone/>
            </a:pPr>
            <a:r>
              <a:rPr lang="en-US" altLang="zh-CN" sz="1800" b="1" dirty="0"/>
              <a:t>         conducted the acts of violation of previous paragraph, still take, disclose, </a:t>
            </a:r>
          </a:p>
          <a:p>
            <a:pPr marL="0" indent="0">
              <a:buNone/>
            </a:pPr>
            <a:r>
              <a:rPr lang="en-US" altLang="zh-CN" sz="1800" b="1" dirty="0"/>
              <a:t>         use or permit others to use the said trade secrets,   shall be regarded as </a:t>
            </a:r>
          </a:p>
          <a:p>
            <a:pPr marL="0" indent="0">
              <a:buNone/>
            </a:pPr>
            <a:r>
              <a:rPr lang="en-US" altLang="zh-CN" sz="1800" b="1" dirty="0"/>
              <a:t>         infringement of trade secrets.   </a:t>
            </a:r>
            <a:endParaRPr lang="en-US" altLang="zh-CN" sz="1800" b="1" dirty="0">
              <a:solidFill>
                <a:srgbClr val="FF0000"/>
              </a:solidFill>
            </a:endParaRPr>
          </a:p>
          <a:p>
            <a:pPr>
              <a:lnSpc>
                <a:spcPct val="150000"/>
              </a:lnSpc>
            </a:pP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17592" name="位图图像" r:id="rId3" imgW="980952" imgH="1038370" progId="Paint.Picture">
                  <p:embed/>
                </p:oleObj>
              </mc:Choice>
              <mc:Fallback>
                <p:oleObj name="位图图像" r:id="rId3" imgW="980952" imgH="1038370" progId="Paint.Picture">
                  <p:embed/>
                  <p:pic>
                    <p:nvPicPr>
                      <p:cNvPr id="6"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9249A49A-FBF3-45A9-BC70-CBF858E5F4F9}"/>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2710036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967364" cy="1684040"/>
          </a:xfrm>
        </p:spPr>
        <p:txBody>
          <a:bodyPr>
            <a:normAutofit fontScale="90000"/>
          </a:bodyPr>
          <a:lstStyle/>
          <a:p>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商业秘密的保护  </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en-US" sz="3600" b="1" dirty="0">
                <a:latin typeface="宋体" panose="02010600030101010101" pitchFamily="2" charset="-122"/>
                <a:ea typeface="宋体" panose="02010600030101010101" pitchFamily="2" charset="-122"/>
                <a:cs typeface="Times New Roman" panose="02020603050405020304" pitchFamily="18" charset="0"/>
              </a:rPr>
              <a:t>续</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br>
              <a:rPr lang="en-US" altLang="zh-CN" sz="3600" b="1" dirty="0">
                <a:latin typeface="宋体" panose="02010600030101010101" pitchFamily="2" charset="-122"/>
                <a:ea typeface="宋体" panose="02010600030101010101" pitchFamily="2" charset="-122"/>
                <a:cs typeface="Times New Roman" panose="02020603050405020304" pitchFamily="18" charset="0"/>
              </a:rPr>
            </a:br>
            <a:r>
              <a:rPr lang="zh-CN" altLang="en-US" sz="3600" b="1" dirty="0">
                <a:latin typeface="宋体" panose="02010600030101010101" pitchFamily="2" charset="-122"/>
                <a:ea typeface="宋体" panose="02010600030101010101" pitchFamily="2" charset="-122"/>
                <a:cs typeface="Times New Roman" panose="02020603050405020304" pitchFamily="18" charset="0"/>
              </a:rPr>
              <a:t>     </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Protection of trade secrets  </a:t>
            </a:r>
            <a:r>
              <a:rPr lang="zh-CN" altLang="en-US" sz="36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continue</a:t>
            </a:r>
            <a:r>
              <a:rPr lang="zh-CN" altLang="en-US" sz="3600" b="1" dirty="0">
                <a:latin typeface="Times New Roman" panose="02020603050405020304" pitchFamily="18" charset="0"/>
                <a:ea typeface="宋体" panose="02010600030101010101" pitchFamily="2" charset="-122"/>
                <a:cs typeface="Times New Roman" panose="02020603050405020304" pitchFamily="18" charset="0"/>
              </a:rPr>
              <a:t>）</a:t>
            </a:r>
            <a:br>
              <a:rPr lang="en-US" altLang="zh-CN" sz="4400" b="1" dirty="0">
                <a:latin typeface="Times New Roman" panose="02020603050405020304" pitchFamily="18" charset="0"/>
                <a:ea typeface="华文仿宋" pitchFamily="2" charset="-122"/>
                <a:cs typeface="Times New Roman" panose="02020603050405020304" pitchFamily="18" charset="0"/>
              </a:rPr>
            </a:b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10397"/>
          </a:xfrm>
        </p:spPr>
        <p:txBody>
          <a:bodyPr>
            <a:normAutofit fontScale="92500" lnSpcReduction="20000"/>
          </a:bodyPr>
          <a:lstStyle/>
          <a:p>
            <a:pPr>
              <a:lnSpc>
                <a:spcPct val="150000"/>
              </a:lnSpc>
            </a:pPr>
            <a:r>
              <a:rPr lang="zh-CN" altLang="en-US" sz="2000" b="1" dirty="0"/>
              <a:t>本法所称商业秘密，是指不为公众所悉，能为权利人带来</a:t>
            </a:r>
            <a:r>
              <a:rPr lang="zh-CN" altLang="en-US" sz="2000" b="1" dirty="0">
                <a:solidFill>
                  <a:srgbClr val="FF0000"/>
                </a:solidFill>
              </a:rPr>
              <a:t>商业价值</a:t>
            </a:r>
            <a:r>
              <a:rPr lang="zh-CN" altLang="en-US" sz="2000" b="1" dirty="0"/>
              <a:t>并经权利人采取保密措施的技术信息和经营信息。</a:t>
            </a:r>
            <a:endParaRPr lang="en-US" altLang="zh-CN" sz="2000" b="1" dirty="0"/>
          </a:p>
          <a:p>
            <a:pPr marL="0" indent="0">
              <a:buNone/>
            </a:pPr>
            <a:r>
              <a:rPr lang="en-US" altLang="zh-CN" sz="2000" b="1" dirty="0"/>
              <a:t>     The trade</a:t>
            </a:r>
            <a:r>
              <a:rPr lang="zh-CN" altLang="en-US" sz="2000" b="1" dirty="0"/>
              <a:t> </a:t>
            </a:r>
            <a:r>
              <a:rPr lang="en-US" altLang="zh-CN" sz="2000" b="1" dirty="0"/>
              <a:t>secrets</a:t>
            </a:r>
            <a:r>
              <a:rPr lang="zh-CN" altLang="en-US" sz="2000" b="1" dirty="0"/>
              <a:t> </a:t>
            </a:r>
            <a:r>
              <a:rPr lang="en-US" altLang="zh-CN" sz="2000" b="1" dirty="0"/>
              <a:t>under</a:t>
            </a:r>
            <a:r>
              <a:rPr lang="zh-CN" altLang="en-US" sz="2000" b="1" dirty="0"/>
              <a:t> </a:t>
            </a:r>
            <a:r>
              <a:rPr lang="en-US" altLang="zh-CN" sz="2000" b="1" dirty="0"/>
              <a:t>this law refers to the technical information   </a:t>
            </a:r>
          </a:p>
          <a:p>
            <a:pPr marL="0" indent="0">
              <a:buNone/>
            </a:pPr>
            <a:r>
              <a:rPr lang="en-US" altLang="zh-CN" sz="2000" b="1" dirty="0"/>
              <a:t>     and business information unknown by public and can bring the </a:t>
            </a:r>
          </a:p>
          <a:p>
            <a:pPr marL="0" indent="0">
              <a:buNone/>
            </a:pPr>
            <a:r>
              <a:rPr lang="en-US" altLang="zh-CN" sz="2000" b="1" dirty="0">
                <a:solidFill>
                  <a:srgbClr val="FF0000"/>
                </a:solidFill>
              </a:rPr>
              <a:t>    commercial values </a:t>
            </a:r>
            <a:r>
              <a:rPr lang="en-US" altLang="zh-CN" sz="2000" b="1" dirty="0"/>
              <a:t>for right-holder and under control of the right-</a:t>
            </a:r>
          </a:p>
          <a:p>
            <a:pPr marL="0" indent="0">
              <a:buNone/>
            </a:pPr>
            <a:r>
              <a:rPr lang="en-US" altLang="zh-CN" sz="2000" b="1" dirty="0"/>
              <a:t>     holder with confidential measures.  </a:t>
            </a:r>
          </a:p>
          <a:p>
            <a:pPr marL="0" indent="0">
              <a:buNone/>
            </a:pPr>
            <a:endParaRPr lang="en-US" altLang="zh-CN" sz="2000" b="1" dirty="0"/>
          </a:p>
          <a:p>
            <a:pPr marL="0" indent="0">
              <a:buNone/>
            </a:pPr>
            <a:r>
              <a:rPr lang="zh-CN" altLang="en-US" sz="2000" b="1" u="sng" dirty="0"/>
              <a:t>对部分修改的评论   </a:t>
            </a:r>
            <a:r>
              <a:rPr lang="en-US" altLang="zh-CN" sz="2000" b="1" u="sng" dirty="0"/>
              <a:t>Comments on minor revisions</a:t>
            </a:r>
            <a:r>
              <a:rPr lang="zh-CN" altLang="en-US" sz="2000" b="1" dirty="0"/>
              <a:t>：</a:t>
            </a:r>
            <a:endParaRPr lang="en-US" altLang="zh-CN" sz="2000" b="1" dirty="0"/>
          </a:p>
          <a:p>
            <a:pPr marL="0" indent="0">
              <a:buNone/>
            </a:pPr>
            <a:r>
              <a:rPr lang="en-US" altLang="zh-CN" sz="2000" b="1" dirty="0"/>
              <a:t>     </a:t>
            </a:r>
            <a:r>
              <a:rPr lang="zh-CN" altLang="en-US" sz="2000" b="1" dirty="0"/>
              <a:t>扩大构成侵权的</a:t>
            </a:r>
            <a:r>
              <a:rPr lang="zh-CN" altLang="en-US" sz="2000" b="1" dirty="0">
                <a:solidFill>
                  <a:srgbClr val="FF0000"/>
                </a:solidFill>
              </a:rPr>
              <a:t>手段</a:t>
            </a:r>
            <a:r>
              <a:rPr lang="zh-CN" altLang="en-US" sz="2000" b="1" dirty="0"/>
              <a:t>范围</a:t>
            </a:r>
            <a:r>
              <a:rPr lang="zh-CN" altLang="en-US" sz="2000" b="1" dirty="0">
                <a:solidFill>
                  <a:srgbClr val="FF0000"/>
                </a:solidFill>
              </a:rPr>
              <a:t>  </a:t>
            </a:r>
            <a:r>
              <a:rPr lang="en-US" altLang="zh-CN" sz="2000" b="1" dirty="0"/>
              <a:t>extend ways of infringement to </a:t>
            </a:r>
            <a:r>
              <a:rPr lang="en-US" altLang="zh-CN" sz="2000" b="1" dirty="0">
                <a:solidFill>
                  <a:srgbClr val="FF0000"/>
                </a:solidFill>
              </a:rPr>
              <a:t>bribe</a:t>
            </a:r>
          </a:p>
          <a:p>
            <a:pPr marL="0" indent="0">
              <a:buNone/>
            </a:pPr>
            <a:r>
              <a:rPr lang="en-US" altLang="zh-CN" sz="2000" b="1" dirty="0">
                <a:solidFill>
                  <a:srgbClr val="FF0000"/>
                </a:solidFill>
              </a:rPr>
              <a:t>     </a:t>
            </a:r>
            <a:r>
              <a:rPr lang="zh-CN" altLang="en-US" sz="2000" b="1" dirty="0"/>
              <a:t>界定侵权</a:t>
            </a:r>
            <a:r>
              <a:rPr lang="zh-CN" altLang="en-US" sz="2000" b="1" dirty="0">
                <a:solidFill>
                  <a:srgbClr val="FF0000"/>
                </a:solidFill>
              </a:rPr>
              <a:t>首要主体                </a:t>
            </a:r>
            <a:r>
              <a:rPr lang="en-US" altLang="zh-CN" sz="2000" b="1" dirty="0"/>
              <a:t>define </a:t>
            </a:r>
            <a:r>
              <a:rPr lang="zh-CN" altLang="en-US" sz="2000" b="1" dirty="0">
                <a:solidFill>
                  <a:srgbClr val="FF0000"/>
                </a:solidFill>
              </a:rPr>
              <a:t> </a:t>
            </a:r>
            <a:r>
              <a:rPr lang="en-US" altLang="zh-CN" sz="2000" b="1" dirty="0"/>
              <a:t>the </a:t>
            </a:r>
            <a:r>
              <a:rPr lang="en-US" altLang="zh-CN" sz="2000" b="1" dirty="0">
                <a:solidFill>
                  <a:srgbClr val="FF0000"/>
                </a:solidFill>
              </a:rPr>
              <a:t>primary </a:t>
            </a:r>
            <a:r>
              <a:rPr lang="zh-CN" altLang="en-US" sz="2000" b="1" dirty="0">
                <a:solidFill>
                  <a:srgbClr val="FF0000"/>
                </a:solidFill>
              </a:rPr>
              <a:t> </a:t>
            </a:r>
            <a:r>
              <a:rPr lang="en-US" altLang="zh-CN" sz="2000" b="1" dirty="0">
                <a:solidFill>
                  <a:srgbClr val="FF0000"/>
                </a:solidFill>
              </a:rPr>
              <a:t>infringer</a:t>
            </a:r>
            <a:r>
              <a:rPr lang="en-US" altLang="zh-CN" sz="2000" b="1" dirty="0"/>
              <a:t> </a:t>
            </a:r>
          </a:p>
          <a:p>
            <a:pPr marL="0" indent="0">
              <a:buNone/>
            </a:pPr>
            <a:r>
              <a:rPr lang="en-US" altLang="zh-CN" sz="2000" b="1" dirty="0">
                <a:solidFill>
                  <a:srgbClr val="FF0000"/>
                </a:solidFill>
              </a:rPr>
              <a:t>     </a:t>
            </a:r>
            <a:r>
              <a:rPr lang="zh-CN" altLang="en-US" sz="2000" b="1" dirty="0"/>
              <a:t>界定商业秘密的构成要件：</a:t>
            </a:r>
            <a:r>
              <a:rPr lang="zh-CN" altLang="en-US" sz="2000" b="1" dirty="0">
                <a:solidFill>
                  <a:srgbClr val="FF0000"/>
                </a:solidFill>
              </a:rPr>
              <a:t>商业价值 </a:t>
            </a:r>
            <a:r>
              <a:rPr lang="en-US" altLang="zh-CN" sz="2000" b="1" dirty="0"/>
              <a:t>define the </a:t>
            </a:r>
            <a:r>
              <a:rPr lang="en-US" altLang="zh-CN" sz="2000" b="1" dirty="0">
                <a:solidFill>
                  <a:srgbClr val="FF0000"/>
                </a:solidFill>
              </a:rPr>
              <a:t>commercial value </a:t>
            </a:r>
            <a:r>
              <a:rPr lang="en-US" altLang="zh-CN" sz="2000" b="1" dirty="0"/>
              <a:t>as </a:t>
            </a:r>
          </a:p>
          <a:p>
            <a:pPr marL="0" indent="0">
              <a:buNone/>
            </a:pPr>
            <a:r>
              <a:rPr lang="en-US" altLang="zh-CN" sz="2000" b="1" dirty="0"/>
              <a:t>                                                           the constituting element</a:t>
            </a:r>
          </a:p>
          <a:p>
            <a:pPr marL="0" indent="0">
              <a:buNone/>
            </a:pPr>
            <a:r>
              <a:rPr lang="en-US" altLang="zh-CN" sz="2000" b="1" dirty="0"/>
              <a:t>    </a:t>
            </a:r>
          </a:p>
          <a:p>
            <a:pPr>
              <a:lnSpc>
                <a:spcPct val="150000"/>
              </a:lnSpc>
            </a:pPr>
            <a:endParaRPr lang="en-US" altLang="zh-CN" sz="2000" b="1" dirty="0"/>
          </a:p>
          <a:p>
            <a:pPr>
              <a:lnSpc>
                <a:spcPct val="150000"/>
              </a:lnSpc>
            </a:pPr>
            <a:endParaRPr lang="en-US" altLang="zh-CN" sz="2000" b="1" dirty="0"/>
          </a:p>
          <a:p>
            <a:pPr>
              <a:lnSpc>
                <a:spcPct val="150000"/>
              </a:lnSpc>
            </a:pP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31796" name="位图图像" r:id="rId3" imgW="980952" imgH="1038370" progId="Paint.Picture">
                  <p:embed/>
                </p:oleObj>
              </mc:Choice>
              <mc:Fallback>
                <p:oleObj name="位图图像" r:id="rId3"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9249A49A-FBF3-45A9-BC70-CBF858E5F4F9}"/>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3685970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7335" y="-3820"/>
            <a:ext cx="7772400" cy="1684040"/>
          </a:xfrm>
        </p:spPr>
        <p:txBody>
          <a:bodyPr>
            <a:normAutofit fontScale="90000"/>
          </a:bodyPr>
          <a:lstStyle/>
          <a:p>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4400" b="1" dirty="0">
                <a:latin typeface="Times New Roman" panose="02020603050405020304" pitchFamily="18" charset="0"/>
                <a:cs typeface="Times New Roman" panose="02020603050405020304" pitchFamily="18" charset="0"/>
              </a:rPr>
            </a:br>
            <a:br>
              <a:rPr lang="en-US" altLang="zh-CN" sz="4400" b="1" dirty="0">
                <a:latin typeface="Times New Roman" panose="02020603050405020304" pitchFamily="18" charset="0"/>
                <a:ea typeface="华文仿宋" pitchFamily="2" charset="-122"/>
                <a:cs typeface="Times New Roman" panose="02020603050405020304" pitchFamily="18" charset="0"/>
              </a:rPr>
            </a:br>
            <a:r>
              <a:rPr lang="en-US" altLang="zh-CN" sz="4400" b="1" dirty="0">
                <a:latin typeface="Times New Roman" panose="02020603050405020304" pitchFamily="18" charset="0"/>
                <a:ea typeface="华文仿宋" pitchFamily="2" charset="-122"/>
                <a:cs typeface="Times New Roman" panose="02020603050405020304" pitchFamily="18" charset="0"/>
              </a:rPr>
              <a:t>             </a:t>
            </a:r>
            <a:r>
              <a:rPr lang="en-US" altLang="zh-CN" b="1" dirty="0">
                <a:latin typeface="Times New Roman" panose="02020603050405020304" pitchFamily="18" charset="0"/>
                <a:ea typeface="华文仿宋" pitchFamily="2" charset="-122"/>
                <a:cs typeface="Times New Roman" panose="02020603050405020304" pitchFamily="18" charset="0"/>
              </a:rPr>
              <a:t>TRIPS</a:t>
            </a:r>
            <a:r>
              <a:rPr lang="zh-CN" altLang="en-US" b="1" dirty="0">
                <a:latin typeface="+mn-ea"/>
                <a:ea typeface="+mn-ea"/>
                <a:cs typeface="Times New Roman" panose="02020603050405020304" pitchFamily="18" charset="0"/>
              </a:rPr>
              <a:t>第</a:t>
            </a:r>
            <a:r>
              <a:rPr lang="en-US" altLang="zh-CN" b="1" dirty="0">
                <a:latin typeface="Times New Roman" panose="02020603050405020304" pitchFamily="18" charset="0"/>
                <a:cs typeface="Times New Roman" panose="02020603050405020304" pitchFamily="18" charset="0"/>
              </a:rPr>
              <a:t>39</a:t>
            </a:r>
            <a:r>
              <a:rPr lang="zh-CN" altLang="en-US" b="1" dirty="0">
                <a:latin typeface="+mn-ea"/>
                <a:ea typeface="+mn-ea"/>
                <a:cs typeface="Times New Roman" panose="02020603050405020304" pitchFamily="18" charset="0"/>
              </a:rPr>
              <a:t>条义务</a:t>
            </a:r>
            <a:br>
              <a:rPr lang="en-US" altLang="zh-CN" b="1" dirty="0">
                <a:latin typeface="Times New Roman" panose="02020603050405020304" pitchFamily="18" charset="0"/>
                <a:cs typeface="Times New Roman" panose="02020603050405020304" pitchFamily="18" charset="0"/>
              </a:rPr>
            </a:br>
            <a:r>
              <a:rPr lang="en-US" altLang="zh-CN" b="1" dirty="0">
                <a:latin typeface="Times New Roman" panose="02020603050405020304" pitchFamily="18" charset="0"/>
                <a:cs typeface="Times New Roman" panose="02020603050405020304" pitchFamily="18" charset="0"/>
              </a:rPr>
              <a:t>   </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Obligation of TRIPS Art.39 </a:t>
            </a: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fontScale="92500"/>
          </a:bodyPr>
          <a:lstStyle/>
          <a:p>
            <a:pPr>
              <a:lnSpc>
                <a:spcPct val="150000"/>
              </a:lnSpc>
            </a:pPr>
            <a:r>
              <a:rPr lang="en-US" altLang="zh-CN" sz="2000" b="1" dirty="0"/>
              <a:t>TRIPS</a:t>
            </a:r>
            <a:r>
              <a:rPr lang="zh-CN" altLang="en-US" sz="2000" b="1" dirty="0"/>
              <a:t>第</a:t>
            </a:r>
            <a:r>
              <a:rPr lang="en-US" altLang="zh-CN" sz="2000" b="1" dirty="0"/>
              <a:t>39</a:t>
            </a:r>
            <a:r>
              <a:rPr lang="zh-CN" altLang="en-US" sz="2000" b="1" dirty="0"/>
              <a:t>条第</a:t>
            </a:r>
            <a:r>
              <a:rPr lang="en-US" altLang="zh-CN" sz="2000" b="1" dirty="0"/>
              <a:t>2</a:t>
            </a:r>
            <a:r>
              <a:rPr lang="zh-CN" altLang="en-US" sz="2000" b="1" dirty="0"/>
              <a:t>款    </a:t>
            </a:r>
            <a:r>
              <a:rPr lang="en-US" altLang="zh-CN" sz="2000" b="1" dirty="0"/>
              <a:t>Art.39.2 of TRIPS Agreement</a:t>
            </a:r>
          </a:p>
          <a:p>
            <a:pPr>
              <a:lnSpc>
                <a:spcPct val="150000"/>
              </a:lnSpc>
            </a:pPr>
            <a:r>
              <a:rPr lang="zh-CN" altLang="en-US" sz="2000" b="1" dirty="0"/>
              <a:t>商业秘密的</a:t>
            </a:r>
            <a:r>
              <a:rPr lang="zh-CN" altLang="en-US" sz="2000" b="1" dirty="0">
                <a:solidFill>
                  <a:srgbClr val="FF0000"/>
                </a:solidFill>
              </a:rPr>
              <a:t>充必条件      </a:t>
            </a:r>
            <a:r>
              <a:rPr lang="en-US" altLang="zh-CN" sz="2000" b="1" dirty="0">
                <a:solidFill>
                  <a:srgbClr val="FF0000"/>
                </a:solidFill>
              </a:rPr>
              <a:t>essential elements </a:t>
            </a:r>
            <a:r>
              <a:rPr lang="en-US" altLang="zh-CN" sz="2000" b="1" dirty="0"/>
              <a:t>of trade secrets</a:t>
            </a:r>
          </a:p>
          <a:p>
            <a:pPr>
              <a:lnSpc>
                <a:spcPct val="150000"/>
              </a:lnSpc>
            </a:pPr>
            <a:r>
              <a:rPr lang="en-US" altLang="zh-CN" sz="2000" b="1" dirty="0"/>
              <a:t>1. </a:t>
            </a:r>
            <a:r>
              <a:rPr lang="zh-CN" altLang="en-US" sz="2000" b="1" dirty="0"/>
              <a:t>秘密性       </a:t>
            </a:r>
            <a:r>
              <a:rPr lang="en-US" altLang="zh-CN" sz="2000" b="1" dirty="0"/>
              <a:t>to maintain the secrecy</a:t>
            </a:r>
          </a:p>
          <a:p>
            <a:pPr>
              <a:lnSpc>
                <a:spcPct val="150000"/>
              </a:lnSpc>
            </a:pPr>
            <a:r>
              <a:rPr lang="en-US" altLang="zh-CN" sz="2000" b="1" dirty="0"/>
              <a:t>2. </a:t>
            </a:r>
            <a:r>
              <a:rPr lang="zh-CN" altLang="en-US" sz="2000" b="1" dirty="0">
                <a:solidFill>
                  <a:srgbClr val="FF0000"/>
                </a:solidFill>
              </a:rPr>
              <a:t>商业价值  </a:t>
            </a:r>
            <a:r>
              <a:rPr lang="en-US" altLang="zh-CN" sz="2000" b="1" dirty="0">
                <a:solidFill>
                  <a:srgbClr val="FF0000"/>
                </a:solidFill>
              </a:rPr>
              <a:t>commercial value</a:t>
            </a:r>
          </a:p>
          <a:p>
            <a:pPr>
              <a:lnSpc>
                <a:spcPct val="150000"/>
              </a:lnSpc>
            </a:pPr>
            <a:r>
              <a:rPr lang="en-US" altLang="zh-CN" sz="2000" b="1" dirty="0"/>
              <a:t>3.  </a:t>
            </a:r>
            <a:r>
              <a:rPr lang="zh-CN" altLang="en-US" sz="2000" b="1" dirty="0"/>
              <a:t>合法控制下 </a:t>
            </a:r>
            <a:r>
              <a:rPr lang="en-US" altLang="zh-CN" sz="2000" b="1" dirty="0"/>
              <a:t>under lawful control</a:t>
            </a:r>
          </a:p>
          <a:p>
            <a:pPr>
              <a:lnSpc>
                <a:spcPct val="150000"/>
              </a:lnSpc>
            </a:pPr>
            <a:r>
              <a:rPr lang="zh-CN" altLang="en-US" sz="2000" b="1" dirty="0"/>
              <a:t>第</a:t>
            </a:r>
            <a:r>
              <a:rPr lang="en-US" altLang="zh-CN" sz="2000" b="1" dirty="0"/>
              <a:t>39</a:t>
            </a:r>
            <a:r>
              <a:rPr lang="zh-CN" altLang="en-US" sz="2000" b="1" dirty="0"/>
              <a:t>条第</a:t>
            </a:r>
            <a:r>
              <a:rPr lang="en-US" altLang="zh-CN" sz="2000" b="1" dirty="0"/>
              <a:t>2</a:t>
            </a:r>
            <a:r>
              <a:rPr lang="zh-CN" altLang="en-US" sz="2000" b="1" dirty="0"/>
              <a:t>款</a:t>
            </a:r>
            <a:r>
              <a:rPr lang="zh-CN" altLang="en-US" sz="2000" b="1" dirty="0">
                <a:solidFill>
                  <a:srgbClr val="FF0000"/>
                </a:solidFill>
              </a:rPr>
              <a:t>义务    </a:t>
            </a:r>
            <a:r>
              <a:rPr lang="en-US" altLang="zh-CN" sz="2000" b="1" dirty="0">
                <a:solidFill>
                  <a:srgbClr val="FF0000"/>
                </a:solidFill>
              </a:rPr>
              <a:t>Obligation </a:t>
            </a:r>
            <a:r>
              <a:rPr lang="en-US" altLang="zh-CN" sz="2000" b="1" dirty="0"/>
              <a:t>of Art. 39.2</a:t>
            </a:r>
          </a:p>
          <a:p>
            <a:pPr>
              <a:lnSpc>
                <a:spcPct val="150000"/>
              </a:lnSpc>
            </a:pPr>
            <a:r>
              <a:rPr lang="zh-CN" altLang="en-US" sz="1600" b="1" dirty="0"/>
              <a:t>权利人应可防止其合法控制的商业秘密未经其同意而被披露、使用</a:t>
            </a:r>
            <a:r>
              <a:rPr lang="zh-CN" altLang="en-US" sz="1400" b="1" dirty="0"/>
              <a:t>，</a:t>
            </a:r>
            <a:r>
              <a:rPr lang="zh-CN" altLang="en-US" sz="1800" b="1" dirty="0">
                <a:solidFill>
                  <a:srgbClr val="FF0000"/>
                </a:solidFill>
              </a:rPr>
              <a:t>没有许可权项</a:t>
            </a:r>
            <a:endParaRPr lang="en-US" altLang="zh-CN" sz="1400" b="1" dirty="0">
              <a:solidFill>
                <a:srgbClr val="FF0000"/>
              </a:solidFill>
            </a:endParaRPr>
          </a:p>
          <a:p>
            <a:pPr>
              <a:lnSpc>
                <a:spcPct val="150000"/>
              </a:lnSpc>
            </a:pPr>
            <a:r>
              <a:rPr lang="en-US" altLang="zh-CN" sz="1600" b="1" dirty="0"/>
              <a:t>The</a:t>
            </a:r>
            <a:r>
              <a:rPr lang="zh-CN" altLang="en-US" sz="1600" b="1" dirty="0"/>
              <a:t> </a:t>
            </a:r>
            <a:r>
              <a:rPr lang="en-US" altLang="zh-CN" sz="1600" b="1" dirty="0"/>
              <a:t>right-holder</a:t>
            </a:r>
            <a:r>
              <a:rPr lang="zh-CN" altLang="en-US" sz="1600" b="1" dirty="0"/>
              <a:t> </a:t>
            </a:r>
            <a:r>
              <a:rPr lang="en-US" altLang="zh-CN" sz="1600" b="1" dirty="0"/>
              <a:t>shall</a:t>
            </a:r>
            <a:r>
              <a:rPr lang="zh-CN" altLang="en-US" sz="1600" b="1" dirty="0"/>
              <a:t> </a:t>
            </a:r>
            <a:r>
              <a:rPr lang="en-US" altLang="zh-CN" sz="1600" b="1" dirty="0"/>
              <a:t>have</a:t>
            </a:r>
            <a:r>
              <a:rPr lang="zh-CN" altLang="en-US" sz="1600" b="1" dirty="0"/>
              <a:t> </a:t>
            </a:r>
            <a:r>
              <a:rPr lang="en-US" altLang="zh-CN" sz="1600" b="1" dirty="0"/>
              <a:t>rights</a:t>
            </a:r>
            <a:r>
              <a:rPr lang="zh-CN" altLang="en-US" sz="1600" b="1" dirty="0"/>
              <a:t> </a:t>
            </a:r>
            <a:r>
              <a:rPr lang="en-US" altLang="zh-CN" sz="1600" b="1" dirty="0"/>
              <a:t>to</a:t>
            </a:r>
            <a:r>
              <a:rPr lang="zh-CN" altLang="en-US" sz="1600" b="1" dirty="0"/>
              <a:t> </a:t>
            </a:r>
            <a:r>
              <a:rPr lang="en-US" altLang="zh-CN" sz="1600" b="1" dirty="0"/>
              <a:t>prevent</a:t>
            </a:r>
            <a:r>
              <a:rPr lang="zh-CN" altLang="en-US" sz="1600" b="1" dirty="0"/>
              <a:t> </a:t>
            </a:r>
            <a:r>
              <a:rPr lang="en-US" altLang="zh-CN" sz="1600" b="1" dirty="0"/>
              <a:t>others</a:t>
            </a:r>
            <a:r>
              <a:rPr lang="zh-CN" altLang="en-US" sz="1600" b="1" dirty="0"/>
              <a:t> </a:t>
            </a:r>
            <a:r>
              <a:rPr lang="en-US" altLang="zh-CN" sz="1600" b="1" dirty="0"/>
              <a:t>from disclosing or using the business secrets under lawful control without permission, but, </a:t>
            </a:r>
            <a:r>
              <a:rPr lang="en-US" altLang="zh-CN" sz="1900" b="1" dirty="0">
                <a:solidFill>
                  <a:srgbClr val="FF0000"/>
                </a:solidFill>
              </a:rPr>
              <a:t>no right related to licensing.   </a:t>
            </a:r>
            <a:endParaRPr lang="zh-CN" altLang="en-US" sz="1600" b="1" dirty="0">
              <a:solidFill>
                <a:srgbClr val="FF0000"/>
              </a:solidFill>
            </a:endParaRPr>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29752" name="位图图像" r:id="rId3" imgW="980952" imgH="1038370" progId="Paint.Picture">
                  <p:embed/>
                </p:oleObj>
              </mc:Choice>
              <mc:Fallback>
                <p:oleObj name="位图图像" r:id="rId3"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9249A49A-FBF3-45A9-BC70-CBF858E5F4F9}"/>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2447648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7334" y="-3820"/>
            <a:ext cx="7953137" cy="1684040"/>
          </a:xfrm>
        </p:spPr>
        <p:txBody>
          <a:bodyPr>
            <a:normAutofit fontScale="90000"/>
          </a:bodyPr>
          <a:lstStyle/>
          <a:p>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3600" b="1" dirty="0">
                <a:latin typeface="Times New Roman" panose="02020603050405020304" pitchFamily="18" charset="0"/>
                <a:cs typeface="Times New Roman" panose="02020603050405020304" pitchFamily="18" charset="0"/>
              </a:rPr>
            </a:br>
            <a:br>
              <a:rPr lang="en-US" altLang="zh-CN" sz="4400" b="1" dirty="0">
                <a:latin typeface="Times New Roman" panose="02020603050405020304" pitchFamily="18" charset="0"/>
                <a:cs typeface="Times New Roman" panose="02020603050405020304" pitchFamily="18" charset="0"/>
              </a:rPr>
            </a:br>
            <a:br>
              <a:rPr lang="en-US" altLang="zh-CN" sz="4400" b="1" dirty="0">
                <a:latin typeface="Times New Roman" panose="02020603050405020304" pitchFamily="18" charset="0"/>
                <a:ea typeface="华文仿宋" pitchFamily="2" charset="-122"/>
                <a:cs typeface="Times New Roman" panose="02020603050405020304" pitchFamily="18" charset="0"/>
              </a:rPr>
            </a:br>
            <a:r>
              <a:rPr lang="en-US" altLang="zh-CN" sz="4400" b="1" dirty="0">
                <a:latin typeface="Times New Roman" panose="02020603050405020304" pitchFamily="18" charset="0"/>
                <a:ea typeface="华文仿宋" pitchFamily="2" charset="-122"/>
                <a:cs typeface="Times New Roman" panose="02020603050405020304" pitchFamily="18" charset="0"/>
              </a:rPr>
              <a:t>             </a:t>
            </a:r>
            <a:r>
              <a:rPr lang="en-US" altLang="zh-CN" b="1" dirty="0">
                <a:latin typeface="Times New Roman" panose="02020603050405020304" pitchFamily="18" charset="0"/>
                <a:ea typeface="华文仿宋" pitchFamily="2" charset="-122"/>
                <a:cs typeface="Times New Roman" panose="02020603050405020304" pitchFamily="18" charset="0"/>
              </a:rPr>
              <a:t>TRIPS</a:t>
            </a:r>
            <a:r>
              <a:rPr lang="zh-CN" altLang="en-US" b="1" dirty="0">
                <a:latin typeface="+mn-ea"/>
                <a:ea typeface="+mn-ea"/>
                <a:cs typeface="Times New Roman" panose="02020603050405020304" pitchFamily="18" charset="0"/>
              </a:rPr>
              <a:t>第</a:t>
            </a:r>
            <a:r>
              <a:rPr lang="en-US" altLang="zh-CN" b="1" dirty="0">
                <a:latin typeface="Times New Roman" panose="02020603050405020304" pitchFamily="18" charset="0"/>
                <a:cs typeface="Times New Roman" panose="02020603050405020304" pitchFamily="18" charset="0"/>
              </a:rPr>
              <a:t>39</a:t>
            </a:r>
            <a:r>
              <a:rPr lang="zh-CN" altLang="en-US" b="1" dirty="0">
                <a:latin typeface="+mn-ea"/>
                <a:ea typeface="+mn-ea"/>
                <a:cs typeface="Times New Roman" panose="02020603050405020304" pitchFamily="18" charset="0"/>
              </a:rPr>
              <a:t>条义务 （续）</a:t>
            </a:r>
            <a:br>
              <a:rPr lang="en-US" altLang="zh-CN" b="1" dirty="0">
                <a:latin typeface="+mn-ea"/>
                <a:ea typeface="+mn-ea"/>
                <a:cs typeface="Times New Roman" panose="02020603050405020304" pitchFamily="18" charset="0"/>
              </a:rPr>
            </a:br>
            <a:r>
              <a:rPr lang="en-US" altLang="zh-CN" b="1" dirty="0">
                <a:latin typeface="Times New Roman" panose="02020603050405020304" pitchFamily="18" charset="0"/>
                <a:cs typeface="Times New Roman" panose="02020603050405020304" pitchFamily="18" charset="0"/>
              </a:rPr>
              <a:t>   </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Obligation of TRIPS Art.39 </a:t>
            </a:r>
            <a:r>
              <a:rPr lang="zh-CN" altLang="en-US"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con.</a:t>
            </a:r>
            <a:r>
              <a:rPr lang="zh-CN" altLang="en-US" b="1" dirty="0">
                <a:latin typeface="Times New Roman" panose="02020603050405020304" pitchFamily="18" charset="0"/>
                <a:cs typeface="Times New Roman" panose="02020603050405020304" pitchFamily="18" charset="0"/>
              </a:rPr>
              <a:t>）</a:t>
            </a: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dirty="0"/>
          </a:p>
        </p:txBody>
      </p:sp>
      <p:sp>
        <p:nvSpPr>
          <p:cNvPr id="5" name="内容占位符 4"/>
          <p:cNvSpPr>
            <a:spLocks noGrp="1"/>
          </p:cNvSpPr>
          <p:nvPr>
            <p:ph sz="quarter" idx="1"/>
          </p:nvPr>
        </p:nvSpPr>
        <p:spPr>
          <a:xfrm>
            <a:off x="914400" y="1556792"/>
            <a:ext cx="7772400" cy="4463008"/>
          </a:xfrm>
        </p:spPr>
        <p:txBody>
          <a:bodyPr>
            <a:normAutofit/>
          </a:bodyPr>
          <a:lstStyle/>
          <a:p>
            <a:pPr>
              <a:lnSpc>
                <a:spcPct val="150000"/>
              </a:lnSpc>
            </a:pPr>
            <a:r>
              <a:rPr lang="en-US" altLang="zh-CN" sz="2400" b="1" dirty="0"/>
              <a:t>TRIPS </a:t>
            </a:r>
            <a:r>
              <a:rPr lang="zh-CN" altLang="en-US" sz="2400" b="1" dirty="0"/>
              <a:t>第</a:t>
            </a:r>
            <a:r>
              <a:rPr lang="en-US" altLang="zh-CN" sz="2400" b="1" dirty="0"/>
              <a:t>39</a:t>
            </a:r>
            <a:r>
              <a:rPr lang="zh-CN" altLang="en-US" sz="2400" b="1" dirty="0"/>
              <a:t>条第</a:t>
            </a:r>
            <a:r>
              <a:rPr lang="en-US" altLang="zh-CN" sz="2400" b="1" dirty="0"/>
              <a:t>2</a:t>
            </a:r>
            <a:r>
              <a:rPr lang="zh-CN" altLang="en-US" sz="2400" b="1" dirty="0"/>
              <a:t>款下义务</a:t>
            </a:r>
            <a:r>
              <a:rPr lang="zh-CN" altLang="en-US" sz="2400" b="1" dirty="0">
                <a:solidFill>
                  <a:srgbClr val="FF0000"/>
                </a:solidFill>
              </a:rPr>
              <a:t>不包括商业秘密许可权项  </a:t>
            </a:r>
            <a:endParaRPr lang="en-US" altLang="zh-CN" sz="2400" b="1" dirty="0">
              <a:solidFill>
                <a:srgbClr val="FF0000"/>
              </a:solidFill>
            </a:endParaRPr>
          </a:p>
          <a:p>
            <a:pPr marL="0" indent="0">
              <a:lnSpc>
                <a:spcPct val="150000"/>
              </a:lnSpc>
              <a:buNone/>
            </a:pPr>
            <a:r>
              <a:rPr lang="en-US" altLang="zh-CN" sz="2000" b="1" dirty="0"/>
              <a:t>     Obligation of Art. 39.2 </a:t>
            </a:r>
            <a:r>
              <a:rPr lang="en-US" altLang="zh-CN" sz="2000" b="1" dirty="0">
                <a:solidFill>
                  <a:srgbClr val="FF0000"/>
                </a:solidFill>
              </a:rPr>
              <a:t>no right related to license</a:t>
            </a:r>
            <a:r>
              <a:rPr lang="zh-CN" altLang="en-US" sz="2000" b="1" dirty="0">
                <a:solidFill>
                  <a:srgbClr val="FF0000"/>
                </a:solidFill>
              </a:rPr>
              <a:t> </a:t>
            </a:r>
            <a:r>
              <a:rPr lang="en-US" altLang="zh-CN" sz="2000" b="1" dirty="0">
                <a:solidFill>
                  <a:srgbClr val="FF0000"/>
                </a:solidFill>
              </a:rPr>
              <a:t>trade</a:t>
            </a:r>
            <a:r>
              <a:rPr lang="zh-CN" altLang="en-US" sz="2000" b="1" dirty="0">
                <a:solidFill>
                  <a:srgbClr val="FF0000"/>
                </a:solidFill>
              </a:rPr>
              <a:t> </a:t>
            </a:r>
            <a:r>
              <a:rPr lang="en-US" altLang="zh-CN" sz="2000" b="1" dirty="0">
                <a:solidFill>
                  <a:srgbClr val="FF0000"/>
                </a:solidFill>
              </a:rPr>
              <a:t>secrets.</a:t>
            </a:r>
          </a:p>
          <a:p>
            <a:pPr>
              <a:lnSpc>
                <a:spcPct val="150000"/>
              </a:lnSpc>
            </a:pPr>
            <a:r>
              <a:rPr lang="en-US" altLang="zh-CN" sz="2000" b="1" dirty="0"/>
              <a:t>TRIPS</a:t>
            </a:r>
            <a:r>
              <a:rPr lang="zh-CN" altLang="en-US" sz="2000" b="1" dirty="0"/>
              <a:t>第</a:t>
            </a:r>
            <a:r>
              <a:rPr lang="en-US" altLang="zh-CN" sz="2000" b="1" dirty="0"/>
              <a:t>39</a:t>
            </a:r>
            <a:r>
              <a:rPr lang="zh-CN" altLang="en-US" sz="2000" b="1" dirty="0"/>
              <a:t>条第</a:t>
            </a:r>
            <a:r>
              <a:rPr lang="en-US" altLang="zh-CN" sz="2000" b="1" dirty="0"/>
              <a:t>2</a:t>
            </a:r>
            <a:r>
              <a:rPr lang="zh-CN" altLang="en-US" sz="2000" b="1" dirty="0"/>
              <a:t>款</a:t>
            </a:r>
            <a:r>
              <a:rPr lang="zh-CN" altLang="en-US" sz="2000" b="1" dirty="0">
                <a:solidFill>
                  <a:srgbClr val="FF0000"/>
                </a:solidFill>
              </a:rPr>
              <a:t>起草史 </a:t>
            </a:r>
            <a:r>
              <a:rPr lang="en-US" altLang="zh-CN" sz="2000" b="1" dirty="0">
                <a:solidFill>
                  <a:srgbClr val="FF0000"/>
                </a:solidFill>
              </a:rPr>
              <a:t>Drafting history </a:t>
            </a:r>
            <a:r>
              <a:rPr lang="en-US" altLang="zh-CN" sz="2000" b="1" dirty="0"/>
              <a:t>of  Art. 39. 2 of  TRIPS </a:t>
            </a:r>
          </a:p>
          <a:p>
            <a:pPr>
              <a:lnSpc>
                <a:spcPct val="150000"/>
              </a:lnSpc>
            </a:pPr>
            <a:r>
              <a:rPr lang="en-US" altLang="zh-CN" sz="2000" b="1" dirty="0"/>
              <a:t>1990</a:t>
            </a:r>
            <a:r>
              <a:rPr lang="zh-CN" altLang="en-US" sz="2000" b="1" dirty="0"/>
              <a:t>年“布鲁塞尔草本”</a:t>
            </a:r>
            <a:r>
              <a:rPr lang="en-US" altLang="zh-CN" sz="2000" b="1" dirty="0"/>
              <a:t>: </a:t>
            </a:r>
            <a:r>
              <a:rPr lang="zh-CN" altLang="en-US" sz="2000" b="1" dirty="0"/>
              <a:t>第</a:t>
            </a:r>
            <a:r>
              <a:rPr lang="en-US" altLang="zh-CN" sz="2000" b="1" dirty="0"/>
              <a:t>39</a:t>
            </a:r>
            <a:r>
              <a:rPr lang="zh-CN" altLang="en-US" sz="2000" b="1" dirty="0"/>
              <a:t>条第</a:t>
            </a:r>
            <a:r>
              <a:rPr lang="en-US" altLang="zh-CN" sz="2000" b="1" dirty="0"/>
              <a:t>3</a:t>
            </a:r>
            <a:r>
              <a:rPr lang="zh-CN" altLang="en-US" sz="2000" b="1" dirty="0"/>
              <a:t>款保护“商业秘密许可权”</a:t>
            </a:r>
            <a:endParaRPr lang="en-US" altLang="zh-CN" sz="2000" b="1" dirty="0"/>
          </a:p>
          <a:p>
            <a:pPr>
              <a:lnSpc>
                <a:spcPct val="150000"/>
              </a:lnSpc>
            </a:pPr>
            <a:r>
              <a:rPr lang="en-US" altLang="zh-CN" sz="2000" b="1" dirty="0"/>
              <a:t>The Brussels Draft: Art. 39.3 protection for the right to license trade secrets</a:t>
            </a:r>
            <a:r>
              <a:rPr lang="en-US" altLang="zh-CN" sz="1800" b="1" dirty="0"/>
              <a:t>: “ Parties shall not discourage or impede voluntary licensing of undisclosed information by imposing excessive or discriminatory conditions on such licenses or conditions which dilute the value of such information.”  </a:t>
            </a:r>
            <a:r>
              <a:rPr lang="en-US" altLang="zh-CN" sz="1800" b="1" dirty="0">
                <a:solidFill>
                  <a:srgbClr val="FF0000"/>
                </a:solidFill>
              </a:rPr>
              <a:t>It was canceled by the final text.  </a:t>
            </a:r>
            <a:r>
              <a:rPr lang="zh-CN" altLang="en-US" sz="1800" b="1" dirty="0">
                <a:solidFill>
                  <a:srgbClr val="FF0000"/>
                </a:solidFill>
              </a:rPr>
              <a:t>最后文本删除此款</a:t>
            </a:r>
            <a:r>
              <a:rPr lang="zh-CN" altLang="en-US" sz="1800" b="1" dirty="0"/>
              <a:t>。</a:t>
            </a:r>
            <a:r>
              <a:rPr lang="en-US" altLang="zh-CN" sz="1800" b="1" dirty="0"/>
              <a:t> </a:t>
            </a: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32793" name="位图图像" r:id="rId4" imgW="980952" imgH="1038370" progId="Paint.Picture">
                  <p:embed/>
                </p:oleObj>
              </mc:Choice>
              <mc:Fallback>
                <p:oleObj name="位图图像" r:id="rId4"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9249A49A-FBF3-45A9-BC70-CBF858E5F4F9}"/>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3051356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772400" cy="1324000"/>
          </a:xfrm>
        </p:spPr>
        <p:txBody>
          <a:bodyPr>
            <a:normAutofit fontScale="90000"/>
          </a:bodyPr>
          <a:lstStyle/>
          <a:p>
            <a:pPr algn="ctr">
              <a:lnSpc>
                <a:spcPct val="150000"/>
              </a:lnSpc>
            </a:pPr>
            <a:br>
              <a:rPr lang="en-US" altLang="zh-CN" sz="4400" b="1" dirty="0">
                <a:latin typeface="Times New Roman" panose="02020603050405020304" pitchFamily="18" charset="0"/>
                <a:cs typeface="Times New Roman" panose="02020603050405020304" pitchFamily="18" charset="0"/>
              </a:rPr>
            </a:br>
            <a:b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WTO</a:t>
            </a:r>
            <a:r>
              <a:rPr lang="zh-CN" altLang="en-US" sz="3600" b="1" dirty="0">
                <a:latin typeface="+mn-ea"/>
                <a:ea typeface="+mn-ea"/>
                <a:cs typeface="Times New Roman" panose="02020603050405020304" pitchFamily="18" charset="0"/>
              </a:rPr>
              <a:t>争端解决相关商业秘密保护案件</a:t>
            </a:r>
            <a:br>
              <a:rPr lang="en-US" altLang="zh-CN" sz="2200" b="1" dirty="0">
                <a:latin typeface="宋体" panose="02010600030101010101" pitchFamily="2" charset="-122"/>
                <a:cs typeface="Times New Roman" panose="02020603050405020304" pitchFamily="18" charset="0"/>
              </a:rPr>
            </a:b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    WTO dispute settlement related protection of trade secrets </a:t>
            </a: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a:bodyPr>
          <a:lstStyle/>
          <a:p>
            <a:pPr>
              <a:lnSpc>
                <a:spcPct val="150000"/>
              </a:lnSpc>
            </a:pPr>
            <a:r>
              <a:rPr lang="zh-CN" altLang="en-US" sz="1800" b="1" dirty="0"/>
              <a:t>欧盟在</a:t>
            </a:r>
            <a:r>
              <a:rPr lang="en-US" altLang="zh-CN" sz="1800" b="1" dirty="0"/>
              <a:t>WTO</a:t>
            </a:r>
            <a:r>
              <a:rPr lang="zh-CN" altLang="en-US" sz="1800" b="1" dirty="0"/>
              <a:t>起诉中国技术转让措施</a:t>
            </a:r>
            <a:r>
              <a:rPr lang="zh-CN" altLang="en-US" sz="1800" b="1" dirty="0">
                <a:solidFill>
                  <a:srgbClr val="FF0000"/>
                </a:solidFill>
              </a:rPr>
              <a:t>违反</a:t>
            </a:r>
            <a:r>
              <a:rPr lang="en-US" altLang="zh-CN" sz="1800" b="1" dirty="0">
                <a:solidFill>
                  <a:srgbClr val="FF0000"/>
                </a:solidFill>
              </a:rPr>
              <a:t>TRIPS</a:t>
            </a:r>
            <a:r>
              <a:rPr lang="zh-CN" altLang="en-US" sz="1800" b="1" dirty="0">
                <a:solidFill>
                  <a:srgbClr val="FF0000"/>
                </a:solidFill>
              </a:rPr>
              <a:t>第</a:t>
            </a:r>
            <a:r>
              <a:rPr lang="en-US" altLang="zh-CN" sz="1800" b="1" dirty="0">
                <a:solidFill>
                  <a:srgbClr val="FF0000"/>
                </a:solidFill>
              </a:rPr>
              <a:t>39</a:t>
            </a:r>
            <a:r>
              <a:rPr lang="zh-CN" altLang="en-US" sz="1800" b="1" dirty="0">
                <a:solidFill>
                  <a:srgbClr val="FF0000"/>
                </a:solidFill>
              </a:rPr>
              <a:t>条第</a:t>
            </a:r>
            <a:r>
              <a:rPr lang="en-US" altLang="zh-CN" sz="1800" b="1" dirty="0">
                <a:solidFill>
                  <a:srgbClr val="FF0000"/>
                </a:solidFill>
              </a:rPr>
              <a:t>2</a:t>
            </a:r>
            <a:r>
              <a:rPr lang="zh-CN" altLang="en-US" sz="1800" b="1" dirty="0">
                <a:solidFill>
                  <a:srgbClr val="FF0000"/>
                </a:solidFill>
              </a:rPr>
              <a:t>款   </a:t>
            </a:r>
            <a:r>
              <a:rPr lang="en-US" altLang="zh-CN" sz="1800" b="1" dirty="0">
                <a:solidFill>
                  <a:srgbClr val="000000"/>
                </a:solidFill>
              </a:rPr>
              <a:t>DS549</a:t>
            </a:r>
          </a:p>
          <a:p>
            <a:pPr>
              <a:lnSpc>
                <a:spcPct val="150000"/>
              </a:lnSpc>
            </a:pPr>
            <a:r>
              <a:rPr lang="en-US" altLang="zh-CN" sz="1800" b="1" dirty="0"/>
              <a:t>EU complains in WTO that China’ s measure on the transfer of technology </a:t>
            </a:r>
            <a:r>
              <a:rPr lang="en-US" altLang="zh-CN" sz="1800" b="1" dirty="0">
                <a:solidFill>
                  <a:srgbClr val="FF0000"/>
                </a:solidFill>
              </a:rPr>
              <a:t>violated the Art. 39.2 of TRIPS Agreement  </a:t>
            </a:r>
            <a:r>
              <a:rPr lang="en-US" altLang="zh-CN" sz="1800" b="1" dirty="0">
                <a:solidFill>
                  <a:srgbClr val="000000"/>
                </a:solidFill>
              </a:rPr>
              <a:t>DS549</a:t>
            </a:r>
          </a:p>
          <a:p>
            <a:pPr>
              <a:lnSpc>
                <a:spcPct val="150000"/>
              </a:lnSpc>
            </a:pPr>
            <a:r>
              <a:rPr lang="zh-CN" altLang="en-US" sz="1800" b="1" dirty="0">
                <a:solidFill>
                  <a:srgbClr val="000000"/>
                </a:solidFill>
              </a:rPr>
              <a:t>该措施包括中国</a:t>
            </a:r>
            <a:r>
              <a:rPr lang="en-US" altLang="zh-CN" sz="1800" b="1" dirty="0">
                <a:solidFill>
                  <a:srgbClr val="000000"/>
                </a:solidFill>
              </a:rPr>
              <a:t>《</a:t>
            </a:r>
            <a:r>
              <a:rPr lang="zh-CN" altLang="en-US" sz="1800" b="1" dirty="0">
                <a:solidFill>
                  <a:srgbClr val="000000"/>
                </a:solidFill>
              </a:rPr>
              <a:t>技术进出口管理条例</a:t>
            </a:r>
            <a:r>
              <a:rPr lang="en-US" altLang="zh-CN" sz="1800" b="1" dirty="0">
                <a:solidFill>
                  <a:srgbClr val="000000"/>
                </a:solidFill>
              </a:rPr>
              <a:t>》</a:t>
            </a:r>
            <a:r>
              <a:rPr lang="zh-CN" altLang="en-US" sz="1800" b="1" dirty="0">
                <a:solidFill>
                  <a:srgbClr val="000000"/>
                </a:solidFill>
              </a:rPr>
              <a:t>第</a:t>
            </a:r>
            <a:r>
              <a:rPr lang="en-US" altLang="zh-CN" sz="1800" b="1" dirty="0">
                <a:solidFill>
                  <a:srgbClr val="000000"/>
                </a:solidFill>
              </a:rPr>
              <a:t>24</a:t>
            </a:r>
            <a:r>
              <a:rPr lang="zh-CN" altLang="en-US" sz="1800" b="1" dirty="0">
                <a:solidFill>
                  <a:srgbClr val="000000"/>
                </a:solidFill>
              </a:rPr>
              <a:t>条、第</a:t>
            </a:r>
            <a:r>
              <a:rPr lang="en-US" altLang="zh-CN" sz="1800" b="1" dirty="0">
                <a:solidFill>
                  <a:srgbClr val="000000"/>
                </a:solidFill>
              </a:rPr>
              <a:t>27</a:t>
            </a:r>
            <a:r>
              <a:rPr lang="zh-CN" altLang="en-US" sz="1800" b="1" dirty="0">
                <a:solidFill>
                  <a:srgbClr val="000000"/>
                </a:solidFill>
              </a:rPr>
              <a:t>条和第</a:t>
            </a:r>
            <a:r>
              <a:rPr lang="en-US" altLang="zh-CN" sz="1800" b="1" dirty="0">
                <a:solidFill>
                  <a:srgbClr val="000000"/>
                </a:solidFill>
              </a:rPr>
              <a:t>29</a:t>
            </a:r>
            <a:r>
              <a:rPr lang="zh-CN" altLang="en-US" sz="1800" b="1" dirty="0">
                <a:solidFill>
                  <a:srgbClr val="000000"/>
                </a:solidFill>
              </a:rPr>
              <a:t>条</a:t>
            </a:r>
            <a:endParaRPr lang="en-US" altLang="zh-CN" sz="1800" b="1" dirty="0">
              <a:solidFill>
                <a:srgbClr val="000000"/>
              </a:solidFill>
            </a:endParaRPr>
          </a:p>
          <a:p>
            <a:pPr>
              <a:lnSpc>
                <a:spcPct val="150000"/>
              </a:lnSpc>
            </a:pPr>
            <a:r>
              <a:rPr lang="en-US" altLang="zh-CN" sz="1800" b="1" dirty="0">
                <a:solidFill>
                  <a:srgbClr val="000000"/>
                </a:solidFill>
              </a:rPr>
              <a:t>The measures include Art. 24, 27 and 29 of China’s Regulation on technology import and export.</a:t>
            </a:r>
          </a:p>
          <a:p>
            <a:pPr>
              <a:lnSpc>
                <a:spcPct val="150000"/>
              </a:lnSpc>
            </a:pPr>
            <a:r>
              <a:rPr lang="zh-CN" altLang="zh-CN" sz="1800" b="1" dirty="0"/>
              <a:t>第</a:t>
            </a:r>
            <a:r>
              <a:rPr lang="en-US" altLang="zh-CN" sz="1800" b="1" dirty="0"/>
              <a:t>27</a:t>
            </a:r>
            <a:r>
              <a:rPr lang="zh-CN" altLang="zh-CN" sz="1800" b="1" dirty="0"/>
              <a:t>条规定：在技术进口合同有效期内，改进技术的成果属于改进方</a:t>
            </a:r>
            <a:r>
              <a:rPr lang="zh-CN" altLang="en-US" sz="1800" b="1" dirty="0"/>
              <a:t>。</a:t>
            </a:r>
            <a:endParaRPr lang="en-US" altLang="zh-CN" sz="1200" b="1" dirty="0">
              <a:solidFill>
                <a:srgbClr val="000000"/>
              </a:solidFill>
            </a:endParaRPr>
          </a:p>
          <a:p>
            <a:pPr>
              <a:lnSpc>
                <a:spcPct val="150000"/>
              </a:lnSpc>
            </a:pPr>
            <a:r>
              <a:rPr lang="en-US" altLang="zh-CN" sz="1800" b="1" dirty="0">
                <a:solidFill>
                  <a:srgbClr val="000000"/>
                </a:solidFill>
              </a:rPr>
              <a:t>Art. 27: The results of improved technology belong to the party making the improvement during the valid time of contract of importing technology.</a:t>
            </a:r>
          </a:p>
          <a:p>
            <a:pPr marL="0" indent="0">
              <a:lnSpc>
                <a:spcPct val="150000"/>
              </a:lnSpc>
              <a:buNone/>
            </a:pP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25710" name="位图图像" r:id="rId4" imgW="980952" imgH="1038370" progId="Paint.Picture">
                  <p:embed/>
                </p:oleObj>
              </mc:Choice>
              <mc:Fallback>
                <p:oleObj name="位图图像" r:id="rId4"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264488E5-9EDA-46C5-AE52-C5F1A3F480C3}"/>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1211633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772400" cy="1324000"/>
          </a:xfrm>
        </p:spPr>
        <p:txBody>
          <a:bodyPr>
            <a:normAutofit fontScale="90000"/>
          </a:bodyPr>
          <a:lstStyle/>
          <a:p>
            <a:pPr algn="ctr">
              <a:lnSpc>
                <a:spcPct val="150000"/>
              </a:lnSpc>
            </a:pPr>
            <a:br>
              <a:rPr lang="en-US" altLang="zh-CN" sz="4400" b="1" dirty="0">
                <a:latin typeface="Times New Roman" panose="02020603050405020304" pitchFamily="18" charset="0"/>
                <a:cs typeface="Times New Roman" panose="02020603050405020304" pitchFamily="18" charset="0"/>
              </a:rPr>
            </a:br>
            <a:b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WTO</a:t>
            </a:r>
            <a:r>
              <a:rPr lang="zh-CN" altLang="en-US" sz="3600" b="1" dirty="0">
                <a:latin typeface="+mn-ea"/>
                <a:ea typeface="+mn-ea"/>
                <a:cs typeface="Times New Roman" panose="02020603050405020304" pitchFamily="18" charset="0"/>
              </a:rPr>
              <a:t>争端解决相关商业秘密保护案件</a:t>
            </a:r>
            <a:r>
              <a:rPr lang="en-US" altLang="zh-CN" sz="3600" b="1" dirty="0">
                <a:latin typeface="+mn-ea"/>
                <a:ea typeface="+mn-ea"/>
                <a:cs typeface="Times New Roman" panose="02020603050405020304" pitchFamily="18" charset="0"/>
              </a:rPr>
              <a:t>(</a:t>
            </a:r>
            <a:r>
              <a:rPr lang="zh-CN" altLang="en-US" sz="3600" b="1" dirty="0">
                <a:latin typeface="+mn-ea"/>
                <a:ea typeface="+mn-ea"/>
                <a:cs typeface="Times New Roman" panose="02020603050405020304" pitchFamily="18" charset="0"/>
              </a:rPr>
              <a:t>续</a:t>
            </a:r>
            <a:r>
              <a:rPr lang="en-US" altLang="zh-CN" sz="3600" b="1" dirty="0">
                <a:latin typeface="+mn-ea"/>
                <a:ea typeface="+mn-ea"/>
                <a:cs typeface="Times New Roman" panose="02020603050405020304" pitchFamily="18" charset="0"/>
              </a:rPr>
              <a:t>)</a:t>
            </a:r>
            <a:br>
              <a:rPr lang="en-US" altLang="zh-CN" sz="2200" b="1" dirty="0">
                <a:latin typeface="宋体" panose="02010600030101010101" pitchFamily="2" charset="-122"/>
                <a:cs typeface="Times New Roman" panose="02020603050405020304" pitchFamily="18" charset="0"/>
              </a:rPr>
            </a:b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    WTO dispute settlement related protection of trade secrets </a:t>
            </a:r>
            <a:r>
              <a:rPr lang="zh-CN" altLang="en-US" sz="22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con</a:t>
            </a:r>
            <a:r>
              <a:rPr lang="zh-CN" altLang="en-US" sz="22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lnSpcReduction="10000"/>
          </a:bodyPr>
          <a:lstStyle/>
          <a:p>
            <a:pPr>
              <a:lnSpc>
                <a:spcPct val="150000"/>
              </a:lnSpc>
            </a:pPr>
            <a:r>
              <a:rPr lang="zh-CN" altLang="en-US" sz="1800" b="1" dirty="0">
                <a:solidFill>
                  <a:srgbClr val="000000"/>
                </a:solidFill>
              </a:rPr>
              <a:t>中国看来限制外国专利持有人转让或以继承方式转移其专利和缔结许可合同，这与</a:t>
            </a:r>
            <a:r>
              <a:rPr lang="en-US" altLang="zh-CN" sz="1800" b="1" dirty="0">
                <a:solidFill>
                  <a:srgbClr val="000000"/>
                </a:solidFill>
              </a:rPr>
              <a:t>TRIPS</a:t>
            </a:r>
            <a:r>
              <a:rPr lang="zh-CN" altLang="en-US" sz="1800" b="1" dirty="0">
                <a:solidFill>
                  <a:srgbClr val="000000"/>
                </a:solidFill>
              </a:rPr>
              <a:t>第</a:t>
            </a:r>
            <a:r>
              <a:rPr lang="en-US" altLang="zh-CN" sz="1800" b="1" dirty="0">
                <a:solidFill>
                  <a:srgbClr val="000000"/>
                </a:solidFill>
              </a:rPr>
              <a:t>28</a:t>
            </a:r>
            <a:r>
              <a:rPr lang="zh-CN" altLang="en-US" sz="1800" b="1" dirty="0">
                <a:solidFill>
                  <a:srgbClr val="000000"/>
                </a:solidFill>
              </a:rPr>
              <a:t>条第</a:t>
            </a:r>
            <a:r>
              <a:rPr lang="en-US" altLang="zh-CN" sz="1800" b="1" dirty="0">
                <a:solidFill>
                  <a:srgbClr val="000000"/>
                </a:solidFill>
              </a:rPr>
              <a:t>2</a:t>
            </a:r>
            <a:r>
              <a:rPr lang="zh-CN" altLang="en-US" sz="1800" b="1" dirty="0">
                <a:solidFill>
                  <a:srgbClr val="000000"/>
                </a:solidFill>
              </a:rPr>
              <a:t>款不符。进而言之，作为这些限制措施，</a:t>
            </a:r>
            <a:r>
              <a:rPr lang="zh-CN" altLang="en-US" sz="1800" b="1" dirty="0">
                <a:solidFill>
                  <a:srgbClr val="FF0000"/>
                </a:solidFill>
              </a:rPr>
              <a:t>看来中国也没有保证外国的未披露信息权利持有人的有效保护，与其在</a:t>
            </a:r>
            <a:r>
              <a:rPr lang="en-US" altLang="zh-CN" sz="1800" b="1" dirty="0">
                <a:solidFill>
                  <a:srgbClr val="FF0000"/>
                </a:solidFill>
              </a:rPr>
              <a:t>TRIPS</a:t>
            </a:r>
            <a:r>
              <a:rPr lang="zh-CN" altLang="en-US" sz="1800" b="1" dirty="0">
                <a:solidFill>
                  <a:srgbClr val="FF0000"/>
                </a:solidFill>
              </a:rPr>
              <a:t>第</a:t>
            </a:r>
            <a:r>
              <a:rPr lang="en-US" altLang="zh-CN" sz="1800" b="1" dirty="0">
                <a:solidFill>
                  <a:srgbClr val="FF0000"/>
                </a:solidFill>
              </a:rPr>
              <a:t>3</a:t>
            </a:r>
            <a:r>
              <a:rPr lang="zh-CN" altLang="en-US" sz="1800" b="1" dirty="0">
                <a:solidFill>
                  <a:srgbClr val="FF0000"/>
                </a:solidFill>
              </a:rPr>
              <a:t>条第</a:t>
            </a:r>
            <a:r>
              <a:rPr lang="en-US" altLang="zh-CN" sz="1800" b="1" dirty="0">
                <a:solidFill>
                  <a:srgbClr val="FF0000"/>
                </a:solidFill>
              </a:rPr>
              <a:t>1</a:t>
            </a:r>
            <a:r>
              <a:rPr lang="zh-CN" altLang="en-US" sz="1800" b="1" dirty="0">
                <a:solidFill>
                  <a:srgbClr val="FF0000"/>
                </a:solidFill>
              </a:rPr>
              <a:t>款和第</a:t>
            </a:r>
            <a:r>
              <a:rPr lang="en-US" altLang="zh-CN" sz="1800" b="1" dirty="0">
                <a:solidFill>
                  <a:srgbClr val="FF0000"/>
                </a:solidFill>
              </a:rPr>
              <a:t>2</a:t>
            </a:r>
            <a:r>
              <a:rPr lang="zh-CN" altLang="en-US" sz="1800" b="1" dirty="0">
                <a:solidFill>
                  <a:srgbClr val="FF0000"/>
                </a:solidFill>
              </a:rPr>
              <a:t>款下义务抵触。</a:t>
            </a:r>
            <a:endParaRPr lang="en-US" altLang="zh-CN" sz="1800" b="1" dirty="0">
              <a:solidFill>
                <a:srgbClr val="FF0000"/>
              </a:solidFill>
            </a:endParaRPr>
          </a:p>
          <a:p>
            <a:pPr>
              <a:lnSpc>
                <a:spcPct val="150000"/>
              </a:lnSpc>
            </a:pPr>
            <a:r>
              <a:rPr lang="en-US" altLang="zh-CN" sz="1800" b="1" dirty="0">
                <a:solidFill>
                  <a:srgbClr val="000000"/>
                </a:solidFill>
              </a:rPr>
              <a:t>China appears to limit the rights of foreign patent holders to assign or transfer by succession patents and to conclude licensing contracts, contrary to Article 28.2 of the TRIPS Agreement. Furthermore, as a result of these restrictions </a:t>
            </a:r>
            <a:r>
              <a:rPr lang="en-US" altLang="zh-CN" sz="1800" b="1" dirty="0">
                <a:solidFill>
                  <a:srgbClr val="FF0000"/>
                </a:solidFill>
              </a:rPr>
              <a:t>China also appears not to ensure effective protection for foreign intellectual property rights holders of undisclosed information contrary to its obligations under Article 39.1 and 39.2 of the TRIPS Agreement. </a:t>
            </a:r>
          </a:p>
          <a:p>
            <a:pPr>
              <a:lnSpc>
                <a:spcPct val="150000"/>
              </a:lnSpc>
            </a:pPr>
            <a:endParaRPr lang="en-US" altLang="zh-CN" sz="1800" b="1" dirty="0">
              <a:solidFill>
                <a:srgbClr val="FF0000"/>
              </a:solidFill>
            </a:endParaRPr>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33806" name="位图图像" r:id="rId4" imgW="980952" imgH="1038370" progId="Paint.Picture">
                  <p:embed/>
                </p:oleObj>
              </mc:Choice>
              <mc:Fallback>
                <p:oleObj name="位图图像" r:id="rId4"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264488E5-9EDA-46C5-AE52-C5F1A3F480C3}"/>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420340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108" y="304800"/>
            <a:ext cx="7772400" cy="1324000"/>
          </a:xfrm>
        </p:spPr>
        <p:txBody>
          <a:bodyPr>
            <a:normAutofit fontScale="90000"/>
          </a:bodyPr>
          <a:lstStyle/>
          <a:p>
            <a:pPr algn="ctr">
              <a:lnSpc>
                <a:spcPct val="150000"/>
              </a:lnSpc>
            </a:pPr>
            <a:br>
              <a:rPr lang="en-US" altLang="zh-CN" sz="4400" b="1" dirty="0">
                <a:latin typeface="Times New Roman" panose="02020603050405020304" pitchFamily="18" charset="0"/>
                <a:cs typeface="Times New Roman" panose="02020603050405020304" pitchFamily="18" charset="0"/>
              </a:rPr>
            </a:br>
            <a:b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WTO</a:t>
            </a:r>
            <a:r>
              <a:rPr lang="zh-CN" altLang="en-US" sz="3600" b="1" dirty="0">
                <a:latin typeface="+mn-ea"/>
                <a:ea typeface="+mn-ea"/>
                <a:cs typeface="Times New Roman" panose="02020603050405020304" pitchFamily="18" charset="0"/>
              </a:rPr>
              <a:t>争端解决相关商业秘密保护案件</a:t>
            </a:r>
            <a:r>
              <a:rPr lang="en-US" altLang="zh-CN" sz="3600" b="1" dirty="0">
                <a:latin typeface="+mn-ea"/>
                <a:ea typeface="+mn-ea"/>
                <a:cs typeface="Times New Roman" panose="02020603050405020304" pitchFamily="18" charset="0"/>
              </a:rPr>
              <a:t>(</a:t>
            </a:r>
            <a:r>
              <a:rPr lang="zh-CN" altLang="en-US" sz="3600" b="1" dirty="0">
                <a:latin typeface="+mn-ea"/>
                <a:ea typeface="+mn-ea"/>
                <a:cs typeface="Times New Roman" panose="02020603050405020304" pitchFamily="18" charset="0"/>
              </a:rPr>
              <a:t>续</a:t>
            </a:r>
            <a:r>
              <a:rPr lang="en-US" altLang="zh-CN" sz="3600" b="1" dirty="0">
                <a:latin typeface="+mn-ea"/>
                <a:ea typeface="+mn-ea"/>
                <a:cs typeface="Times New Roman" panose="02020603050405020304" pitchFamily="18" charset="0"/>
              </a:rPr>
              <a:t>)</a:t>
            </a:r>
            <a:br>
              <a:rPr lang="en-US" altLang="zh-CN" sz="2200" b="1" dirty="0">
                <a:latin typeface="宋体" panose="02010600030101010101" pitchFamily="2" charset="-122"/>
                <a:cs typeface="Times New Roman" panose="02020603050405020304" pitchFamily="18" charset="0"/>
              </a:rPr>
            </a:b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    WTO dispute settlement related protection of trade secrets </a:t>
            </a:r>
            <a:r>
              <a:rPr lang="zh-CN" altLang="en-US" sz="22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con</a:t>
            </a:r>
            <a:r>
              <a:rPr lang="zh-CN" altLang="en-US" sz="22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4400" b="1" dirty="0">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en-US" altLang="zh-CN" dirty="0"/>
              <a:t>3rd EU-China Academic Forum</a:t>
            </a:r>
            <a:endParaRPr lang="zh-CN" altLang="en-US"/>
          </a:p>
        </p:txBody>
      </p:sp>
      <p:sp>
        <p:nvSpPr>
          <p:cNvPr id="5" name="内容占位符 4"/>
          <p:cNvSpPr>
            <a:spLocks noGrp="1"/>
          </p:cNvSpPr>
          <p:nvPr>
            <p:ph sz="quarter" idx="1"/>
          </p:nvPr>
        </p:nvSpPr>
        <p:spPr>
          <a:xfrm>
            <a:off x="914400" y="1556792"/>
            <a:ext cx="7772400" cy="4463008"/>
          </a:xfrm>
        </p:spPr>
        <p:txBody>
          <a:bodyPr>
            <a:normAutofit lnSpcReduction="10000"/>
          </a:bodyPr>
          <a:lstStyle/>
          <a:p>
            <a:pPr>
              <a:lnSpc>
                <a:spcPct val="150000"/>
              </a:lnSpc>
            </a:pPr>
            <a:r>
              <a:rPr lang="zh-CN" altLang="en-US" sz="1800" b="1" dirty="0"/>
              <a:t>评析  </a:t>
            </a:r>
            <a:r>
              <a:rPr lang="en-US" altLang="zh-CN" sz="1800" b="1" dirty="0"/>
              <a:t>Comment:</a:t>
            </a:r>
          </a:p>
          <a:p>
            <a:pPr>
              <a:lnSpc>
                <a:spcPct val="150000"/>
              </a:lnSpc>
            </a:pPr>
            <a:r>
              <a:rPr lang="zh-CN" altLang="en-US" sz="1800" b="1" dirty="0"/>
              <a:t>欧盟诉称中国未保护外国专利权人在中国 转让</a:t>
            </a:r>
            <a:r>
              <a:rPr lang="en-US" altLang="zh-CN" sz="1800" b="1" dirty="0"/>
              <a:t>/</a:t>
            </a:r>
            <a:r>
              <a:rPr lang="zh-CN" altLang="en-US" sz="1800" b="1" dirty="0"/>
              <a:t>转移权和许可权的同时，诉称中国也未有效保护外国的商业秘密权利人的权利，</a:t>
            </a:r>
            <a:r>
              <a:rPr lang="zh-CN" altLang="en-US" sz="1800" b="1" dirty="0">
                <a:solidFill>
                  <a:srgbClr val="FF0000"/>
                </a:solidFill>
              </a:rPr>
              <a:t>从上下文看，该诉求包括商业秘密的转让</a:t>
            </a:r>
            <a:r>
              <a:rPr lang="en-US" altLang="zh-CN" sz="1800" b="1" dirty="0">
                <a:solidFill>
                  <a:srgbClr val="FF0000"/>
                </a:solidFill>
              </a:rPr>
              <a:t>/</a:t>
            </a:r>
            <a:r>
              <a:rPr lang="zh-CN" altLang="en-US" sz="1800" b="1" dirty="0">
                <a:solidFill>
                  <a:srgbClr val="FF0000"/>
                </a:solidFill>
              </a:rPr>
              <a:t>转移和许可权。</a:t>
            </a:r>
            <a:r>
              <a:rPr lang="zh-CN" altLang="en-US" sz="1800" b="1" dirty="0"/>
              <a:t>但是，</a:t>
            </a:r>
            <a:r>
              <a:rPr lang="en-US" altLang="zh-CN" sz="1800" b="1" dirty="0"/>
              <a:t>TRIPS</a:t>
            </a:r>
            <a:r>
              <a:rPr lang="zh-CN" altLang="en-US" sz="1800" b="1" dirty="0"/>
              <a:t>协定义务不包括商业秘密的许可权。这是一个错误的诉求。</a:t>
            </a:r>
            <a:endParaRPr lang="en-US" altLang="zh-CN" sz="1800" b="1" dirty="0"/>
          </a:p>
          <a:p>
            <a:pPr>
              <a:lnSpc>
                <a:spcPct val="150000"/>
              </a:lnSpc>
            </a:pPr>
            <a:r>
              <a:rPr lang="en-US" altLang="zh-CN" sz="1800" b="1" dirty="0"/>
              <a:t>The EU claims that China dose not protect the foreign patentees’ rights to transfer and to license their patent while claiming that China dose not also protect the foreign holders’ rights of business secrets.  </a:t>
            </a:r>
            <a:r>
              <a:rPr lang="en-US" altLang="zh-CN" sz="1800" b="1" dirty="0">
                <a:solidFill>
                  <a:srgbClr val="FF0000"/>
                </a:solidFill>
              </a:rPr>
              <a:t>It seems that in context it includes the rights to transfer and to license business secrets</a:t>
            </a:r>
            <a:r>
              <a:rPr lang="en-US" altLang="zh-CN" sz="1800" b="1" dirty="0"/>
              <a:t>. But, the obligation of TRIPS dose not include the rights to license business secrets. It seems a wrong claim.  </a:t>
            </a:r>
            <a:endParaRPr lang="zh-CN" altLang="en-US" sz="2000" b="1" dirty="0"/>
          </a:p>
        </p:txBody>
      </p:sp>
      <p:graphicFrame>
        <p:nvGraphicFramePr>
          <p:cNvPr id="6" name="Object 10">
            <a:extLst>
              <a:ext uri="{FF2B5EF4-FFF2-40B4-BE49-F238E27FC236}">
                <a16:creationId xmlns:a16="http://schemas.microsoft.com/office/drawing/2014/main" id="{0EC80524-A468-4B52-86AE-956B1798B84B}"/>
              </a:ext>
            </a:extLst>
          </p:cNvPr>
          <p:cNvGraphicFramePr>
            <a:graphicFrameLocks noChangeAspect="1"/>
          </p:cNvGraphicFramePr>
          <p:nvPr>
            <p:extLst/>
          </p:nvPr>
        </p:nvGraphicFramePr>
        <p:xfrm>
          <a:off x="161827" y="5967189"/>
          <a:ext cx="752573" cy="700311"/>
        </p:xfrm>
        <a:graphic>
          <a:graphicData uri="http://schemas.openxmlformats.org/presentationml/2006/ole">
            <mc:AlternateContent xmlns:mc="http://schemas.openxmlformats.org/markup-compatibility/2006">
              <mc:Choice xmlns:v="urn:schemas-microsoft-com:vml" Requires="v">
                <p:oleObj spid="_x0000_s34829" name="位图图像" r:id="rId4" imgW="980952" imgH="1038370" progId="Paint.Picture">
                  <p:embed/>
                </p:oleObj>
              </mc:Choice>
              <mc:Fallback>
                <p:oleObj name="位图图像" r:id="rId4" imgW="980952" imgH="1038370" progId="Paint.Picture">
                  <p:embed/>
                  <p:pic>
                    <p:nvPicPr>
                      <p:cNvPr id="6" name="Object 10">
                        <a:extLst>
                          <a:ext uri="{FF2B5EF4-FFF2-40B4-BE49-F238E27FC236}">
                            <a16:creationId xmlns:a16="http://schemas.microsoft.com/office/drawing/2014/main" id="{0EC80524-A468-4B52-86AE-956B1798B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67189"/>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264488E5-9EDA-46C5-AE52-C5F1A3F480C3}"/>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178231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lstStyle/>
          <a:p>
            <a:endParaRPr lang="en-US" altLang="zh-CN" dirty="0"/>
          </a:p>
          <a:p>
            <a:endParaRPr lang="en-US" altLang="zh-CN" dirty="0"/>
          </a:p>
          <a:p>
            <a:endParaRPr lang="en-US" altLang="zh-CN" dirty="0"/>
          </a:p>
          <a:p>
            <a:pPr marL="0" indent="0">
              <a:buNone/>
            </a:pPr>
            <a:r>
              <a:rPr lang="en-US" altLang="zh-CN" sz="4400" b="1" dirty="0"/>
              <a:t>                 </a:t>
            </a:r>
            <a:r>
              <a:rPr lang="zh-CN" altLang="en-US" sz="4400" b="1" dirty="0"/>
              <a:t>谢谢   </a:t>
            </a:r>
            <a:r>
              <a:rPr lang="en-US" altLang="zh-CN" sz="4400" b="1" dirty="0"/>
              <a:t>Thanks</a:t>
            </a:r>
          </a:p>
          <a:p>
            <a:pPr marL="0" indent="0">
              <a:buNone/>
            </a:pPr>
            <a:r>
              <a:rPr lang="en-US" altLang="zh-CN" dirty="0"/>
              <a:t>                              </a:t>
            </a:r>
            <a:endParaRPr lang="zh-CN" altLang="en-US" dirty="0"/>
          </a:p>
        </p:txBody>
      </p:sp>
      <p:sp>
        <p:nvSpPr>
          <p:cNvPr id="4" name="WordArt 4"/>
          <p:cNvSpPr>
            <a:spLocks noChangeArrowheads="1" noChangeShapeType="1" noTextEdit="1"/>
          </p:cNvSpPr>
          <p:nvPr/>
        </p:nvSpPr>
        <p:spPr bwMode="auto">
          <a:xfrm>
            <a:off x="2438400" y="2492896"/>
            <a:ext cx="3886200" cy="1296144"/>
          </a:xfrm>
          <a:prstGeom prst="rect">
            <a:avLst/>
          </a:prstGeom>
        </p:spPr>
        <p:txBody>
          <a:bodyPr wrap="none" fromWordArt="1">
            <a:prstTxWarp prst="textFadeUp">
              <a:avLst>
                <a:gd name="adj" fmla="val 9991"/>
              </a:avLst>
            </a:prstTxWarp>
          </a:bodyPr>
          <a:lstStyle/>
          <a:p>
            <a:pPr algn="ctr"/>
            <a:endParaRPr lang="zh-CN" altLang="en-US" sz="2800" kern="10" dirty="0">
              <a:ln w="12700">
                <a:solidFill>
                  <a:srgbClr val="B2B2B2"/>
                </a:solidFill>
                <a:miter lim="800000"/>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宋体"/>
              <a:ea typeface="宋体"/>
            </a:endParaRPr>
          </a:p>
        </p:txBody>
      </p:sp>
      <p:sp>
        <p:nvSpPr>
          <p:cNvPr id="2" name="页脚占位符 1"/>
          <p:cNvSpPr>
            <a:spLocks noGrp="1"/>
          </p:cNvSpPr>
          <p:nvPr>
            <p:ph type="ftr" sz="quarter" idx="11"/>
          </p:nvPr>
        </p:nvSpPr>
        <p:spPr/>
        <p:txBody>
          <a:bodyPr/>
          <a:lstStyle/>
          <a:p>
            <a:r>
              <a:rPr lang="en-US" altLang="zh-CN" dirty="0"/>
              <a:t>3rd EU-China Academic Forum</a:t>
            </a:r>
            <a:endParaRPr lang="zh-CN" altLang="en-US"/>
          </a:p>
        </p:txBody>
      </p:sp>
      <p:graphicFrame>
        <p:nvGraphicFramePr>
          <p:cNvPr id="6" name="Object 10"/>
          <p:cNvGraphicFramePr>
            <a:graphicFrameLocks noChangeAspect="1"/>
          </p:cNvGraphicFramePr>
          <p:nvPr>
            <p:extLst>
              <p:ext uri="{D42A27DB-BD31-4B8C-83A1-F6EECF244321}">
                <p14:modId xmlns:p14="http://schemas.microsoft.com/office/powerpoint/2010/main" val="3161485966"/>
              </p:ext>
            </p:extLst>
          </p:nvPr>
        </p:nvGraphicFramePr>
        <p:xfrm>
          <a:off x="161827" y="5937388"/>
          <a:ext cx="752573" cy="700311"/>
        </p:xfrm>
        <a:graphic>
          <a:graphicData uri="http://schemas.openxmlformats.org/presentationml/2006/ole">
            <mc:AlternateContent xmlns:mc="http://schemas.openxmlformats.org/markup-compatibility/2006">
              <mc:Choice xmlns:v="urn:schemas-microsoft-com:vml" Requires="v">
                <p:oleObj spid="_x0000_s10532" name="位图图像" r:id="rId4" imgW="980952" imgH="1038370" progId="Paint.Picture">
                  <p:embed/>
                </p:oleObj>
              </mc:Choice>
              <mc:Fallback>
                <p:oleObj name="位图图像" r:id="rId4" imgW="980952" imgH="1038370"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827" y="5937388"/>
                        <a:ext cx="752573" cy="700311"/>
                      </a:xfrm>
                      <a:prstGeom prst="rect">
                        <a:avLst/>
                      </a:prstGeom>
                      <a:noFill/>
                    </p:spPr>
                  </p:pic>
                </p:oleObj>
              </mc:Fallback>
            </mc:AlternateContent>
          </a:graphicData>
        </a:graphic>
      </p:graphicFrame>
      <p:sp>
        <p:nvSpPr>
          <p:cNvPr id="7" name="日期占位符 6">
            <a:extLst>
              <a:ext uri="{FF2B5EF4-FFF2-40B4-BE49-F238E27FC236}">
                <a16:creationId xmlns:a16="http://schemas.microsoft.com/office/drawing/2014/main" id="{4735CBBB-AFA2-4A09-9132-5EAA6BB1AD01}"/>
              </a:ext>
            </a:extLst>
          </p:cNvPr>
          <p:cNvSpPr>
            <a:spLocks noGrp="1"/>
          </p:cNvSpPr>
          <p:nvPr>
            <p:ph type="dt" sz="half" idx="10"/>
          </p:nvPr>
        </p:nvSpPr>
        <p:spPr/>
        <p:txBody>
          <a:bodyPr/>
          <a:lstStyle/>
          <a:p>
            <a:r>
              <a:rPr lang="en-US" altLang="zh-CN" dirty="0"/>
              <a:t>2018/110/22</a:t>
            </a:r>
            <a:endParaRPr lang="zh-CN" altLang="en-US"/>
          </a:p>
        </p:txBody>
      </p:sp>
    </p:spTree>
    <p:extLst>
      <p:ext uri="{BB962C8B-B14F-4D97-AF65-F5344CB8AC3E}">
        <p14:creationId xmlns:p14="http://schemas.microsoft.com/office/powerpoint/2010/main" val="1463057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2987</TotalTime>
  <Words>1470</Words>
  <Application>Microsoft Office PowerPoint</Application>
  <PresentationFormat>全屏显示(4:3)</PresentationFormat>
  <Paragraphs>120</Paragraphs>
  <Slides>12</Slides>
  <Notes>7</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12</vt:i4>
      </vt:variant>
    </vt:vector>
  </HeadingPairs>
  <TitlesOfParts>
    <vt:vector size="22" baseType="lpstr">
      <vt:lpstr>华文仿宋</vt:lpstr>
      <vt:lpstr>宋体</vt:lpstr>
      <vt:lpstr>幼圆</vt:lpstr>
      <vt:lpstr>Calibri</vt:lpstr>
      <vt:lpstr>Franklin Gothic Book</vt:lpstr>
      <vt:lpstr>Perpetua</vt:lpstr>
      <vt:lpstr>Times New Roman</vt:lpstr>
      <vt:lpstr>Wingdings 2</vt:lpstr>
      <vt:lpstr>平衡</vt:lpstr>
      <vt:lpstr>位图图像</vt:lpstr>
      <vt:lpstr>  中国反不正当竞争法的修改及其涵义——TRIPS第39条的视角       The recent amendment of the Anti-unfair Competition Law in China and its Implications-from the perspective of Art.39 of TRIPS  </vt:lpstr>
      <vt:lpstr>                 要点    Outline </vt:lpstr>
      <vt:lpstr>                                                               反不正当竞争法的最近修改  Recent revision of Anti-Unfair Competition Law in China </vt:lpstr>
      <vt:lpstr>                                     商业秘密的保护         Protection of trade secrets </vt:lpstr>
      <vt:lpstr>                                     商业秘密的保护  (续)      Protection of trade secrets  （continue） </vt:lpstr>
      <vt:lpstr>                                     商业秘密的保护  (续)      Protection of trade secrets  （continue） </vt:lpstr>
      <vt:lpstr>                                        TRIPS第39条义务         Obligation of TRIPS Art.39 </vt:lpstr>
      <vt:lpstr>                                        TRIPS第39条义务 （续）         Obligation of TRIPS Art.39 （con.）</vt:lpstr>
      <vt:lpstr>   WTO争端解决相关商业秘密保护案件     WTO dispute settlement related protection of trade secrets </vt:lpstr>
      <vt:lpstr>   WTO争端解决相关商业秘密保护案件(续)     WTO dispute settlement related protection of trade secrets （con） </vt:lpstr>
      <vt:lpstr>   WTO争端解决相关商业秘密保护案件(续)     WTO dispute settlement related protection of trade secrets （con）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科技创新视野下的发明专利保护</dc:title>
  <dc:creator>admin</dc:creator>
  <cp:lastModifiedBy>hp</cp:lastModifiedBy>
  <cp:revision>347</cp:revision>
  <dcterms:created xsi:type="dcterms:W3CDTF">2016-10-07T12:51:26Z</dcterms:created>
  <dcterms:modified xsi:type="dcterms:W3CDTF">2018-11-21T08:46:03Z</dcterms:modified>
</cp:coreProperties>
</file>