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4"/>
  </p:notesMasterIdLst>
  <p:sldIdLst>
    <p:sldId id="256" r:id="rId2"/>
    <p:sldId id="257" r:id="rId3"/>
    <p:sldId id="286" r:id="rId4"/>
    <p:sldId id="287" r:id="rId5"/>
    <p:sldId id="293" r:id="rId6"/>
    <p:sldId id="289" r:id="rId7"/>
    <p:sldId id="301" r:id="rId8"/>
    <p:sldId id="290" r:id="rId9"/>
    <p:sldId id="292" r:id="rId10"/>
    <p:sldId id="295" r:id="rId11"/>
    <p:sldId id="298" r:id="rId12"/>
    <p:sldId id="299" r:id="rId13"/>
    <p:sldId id="300" r:id="rId14"/>
    <p:sldId id="258" r:id="rId15"/>
    <p:sldId id="273" r:id="rId16"/>
    <p:sldId id="275" r:id="rId17"/>
    <p:sldId id="272" r:id="rId18"/>
    <p:sldId id="274" r:id="rId19"/>
    <p:sldId id="302" r:id="rId20"/>
    <p:sldId id="303" r:id="rId21"/>
    <p:sldId id="304" r:id="rId22"/>
    <p:sldId id="263" r:id="rId2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 initials="h" lastIdx="1" clrIdx="0">
    <p:extLst>
      <p:ext uri="{19B8F6BF-5375-455C-9EA6-DF929625EA0E}">
        <p15:presenceInfo xmlns:p15="http://schemas.microsoft.com/office/powerpoint/2012/main" userId="h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92" autoAdjust="0"/>
    <p:restoredTop sz="94591" autoAdjust="0"/>
  </p:normalViewPr>
  <p:slideViewPr>
    <p:cSldViewPr>
      <p:cViewPr varScale="1">
        <p:scale>
          <a:sx n="81" d="100"/>
          <a:sy n="81" d="100"/>
        </p:scale>
        <p:origin x="1915"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11906D-1DCC-44E6-B20C-E18BF2525D3D}" type="doc">
      <dgm:prSet loTypeId="urn:microsoft.com/office/officeart/2005/8/layout/target2" loCatId="relationship" qsTypeId="urn:microsoft.com/office/officeart/2005/8/quickstyle/simple1" qsCatId="simple" csTypeId="urn:microsoft.com/office/officeart/2005/8/colors/colorful3" csCatId="colorful" phldr="1"/>
      <dgm:spPr/>
      <dgm:t>
        <a:bodyPr/>
        <a:lstStyle/>
        <a:p>
          <a:endParaRPr lang="zh-CN" altLang="en-US"/>
        </a:p>
      </dgm:t>
    </dgm:pt>
    <dgm:pt modelId="{891F3D36-A9FF-4594-B973-76D27442B8C7}">
      <dgm:prSet phldrT="[文本]" custT="1"/>
      <dgm:spPr/>
      <dgm:t>
        <a:bodyPr/>
        <a:lstStyle/>
        <a:p>
          <a:r>
            <a:rPr lang="en-US" altLang="zh-CN" sz="2400" b="1" dirty="0">
              <a:latin typeface="Times New Roman" panose="02020603050405020304" pitchFamily="18" charset="0"/>
              <a:cs typeface="Times New Roman" panose="02020603050405020304" pitchFamily="18" charset="0"/>
            </a:rPr>
            <a:t>   WIPO</a:t>
          </a:r>
          <a:r>
            <a:rPr lang="zh-CN" altLang="en-US" sz="2400" b="1" dirty="0">
              <a:latin typeface="Times New Roman" panose="02020603050405020304" pitchFamily="18" charset="0"/>
              <a:cs typeface="Times New Roman" panose="02020603050405020304" pitchFamily="18" charset="0"/>
            </a:rPr>
            <a:t>管理</a:t>
          </a:r>
          <a:r>
            <a:rPr lang="en-US" altLang="zh-CN" sz="2400" b="1" dirty="0">
              <a:latin typeface="Times New Roman" panose="02020603050405020304" pitchFamily="18" charset="0"/>
              <a:cs typeface="Times New Roman" panose="02020603050405020304" pitchFamily="18" charset="0"/>
            </a:rPr>
            <a:t>26</a:t>
          </a:r>
          <a:r>
            <a:rPr lang="zh-CN" altLang="en-US" sz="2400" b="1" dirty="0">
              <a:latin typeface="Times New Roman" panose="02020603050405020304" pitchFamily="18" charset="0"/>
              <a:cs typeface="Times New Roman" panose="02020603050405020304" pitchFamily="18" charset="0"/>
            </a:rPr>
            <a:t>项知识产权的国际保护条约          </a:t>
          </a:r>
          <a:endParaRPr lang="en-US" altLang="zh-CN" sz="2400" b="1" dirty="0">
            <a:latin typeface="Times New Roman" panose="02020603050405020304" pitchFamily="18" charset="0"/>
            <a:cs typeface="Times New Roman" panose="02020603050405020304" pitchFamily="18" charset="0"/>
          </a:endParaRPr>
        </a:p>
        <a:p>
          <a:r>
            <a:rPr lang="en-US" altLang="zh-CN" sz="2400" b="1" dirty="0">
              <a:latin typeface="Times New Roman" panose="02020603050405020304" pitchFamily="18" charset="0"/>
              <a:cs typeface="Times New Roman" panose="02020603050405020304" pitchFamily="18" charset="0"/>
            </a:rPr>
            <a:t>                            1883-2013</a:t>
          </a:r>
          <a:endParaRPr lang="zh-CN" altLang="en-US" sz="2400" dirty="0"/>
        </a:p>
      </dgm:t>
    </dgm:pt>
    <dgm:pt modelId="{D3FE1F10-A5B7-410E-9908-F3D3166CF236}" type="parTrans" cxnId="{CB29078E-A670-4126-AF21-F21872C994FB}">
      <dgm:prSet/>
      <dgm:spPr/>
      <dgm:t>
        <a:bodyPr/>
        <a:lstStyle/>
        <a:p>
          <a:endParaRPr lang="zh-CN" altLang="en-US"/>
        </a:p>
      </dgm:t>
    </dgm:pt>
    <dgm:pt modelId="{00368BED-DB82-4B95-8129-CEE3E772C565}" type="sibTrans" cxnId="{CB29078E-A670-4126-AF21-F21872C994FB}">
      <dgm:prSet/>
      <dgm:spPr/>
      <dgm:t>
        <a:bodyPr/>
        <a:lstStyle/>
        <a:p>
          <a:endParaRPr lang="zh-CN" altLang="en-US"/>
        </a:p>
      </dgm:t>
    </dgm:pt>
    <dgm:pt modelId="{C80EA281-687A-45B9-AF7C-CD5FCD58EC98}">
      <dgm:prSet phldrT="[文本]" custT="1"/>
      <dgm:spPr/>
      <dgm:t>
        <a:bodyPr/>
        <a:lstStyle/>
        <a:p>
          <a:r>
            <a:rPr lang="zh-CN" altLang="en-US" sz="2400" b="1" dirty="0"/>
            <a:t>工业产权 </a:t>
          </a:r>
        </a:p>
      </dgm:t>
    </dgm:pt>
    <dgm:pt modelId="{201A2530-80E7-4421-BBA6-6C7594C7D639}" type="parTrans" cxnId="{6C75C673-5A17-4FAB-932A-BB9757D661F7}">
      <dgm:prSet/>
      <dgm:spPr/>
      <dgm:t>
        <a:bodyPr/>
        <a:lstStyle/>
        <a:p>
          <a:endParaRPr lang="zh-CN" altLang="en-US"/>
        </a:p>
      </dgm:t>
    </dgm:pt>
    <dgm:pt modelId="{66F18A05-74BB-4113-8892-4F49375A3725}" type="sibTrans" cxnId="{6C75C673-5A17-4FAB-932A-BB9757D661F7}">
      <dgm:prSet/>
      <dgm:spPr/>
      <dgm:t>
        <a:bodyPr/>
        <a:lstStyle/>
        <a:p>
          <a:endParaRPr lang="zh-CN" altLang="en-US"/>
        </a:p>
      </dgm:t>
    </dgm:pt>
    <dgm:pt modelId="{7FDFDAD2-22A4-4BD5-A9AE-E2D2E7010F54}">
      <dgm:prSet phldrT="[文本]" custT="1"/>
      <dgm:spPr/>
      <dgm:t>
        <a:bodyPr/>
        <a:lstStyle/>
        <a:p>
          <a:r>
            <a:rPr lang="zh-CN" altLang="en-US" sz="2000" b="1" dirty="0"/>
            <a:t>著作权</a:t>
          </a:r>
        </a:p>
      </dgm:t>
    </dgm:pt>
    <dgm:pt modelId="{4FC5D4D6-E9F5-4C6D-B5E4-5E5D05EE2546}" type="parTrans" cxnId="{1A1FFC65-537A-4429-AF5B-15A8897334B0}">
      <dgm:prSet/>
      <dgm:spPr/>
      <dgm:t>
        <a:bodyPr/>
        <a:lstStyle/>
        <a:p>
          <a:endParaRPr lang="zh-CN" altLang="en-US"/>
        </a:p>
      </dgm:t>
    </dgm:pt>
    <dgm:pt modelId="{2AB4718A-E5F5-45E8-BFF6-530079861C8D}" type="sibTrans" cxnId="{1A1FFC65-537A-4429-AF5B-15A8897334B0}">
      <dgm:prSet/>
      <dgm:spPr/>
      <dgm:t>
        <a:bodyPr/>
        <a:lstStyle/>
        <a:p>
          <a:endParaRPr lang="zh-CN" altLang="en-US"/>
        </a:p>
      </dgm:t>
    </dgm:pt>
    <dgm:pt modelId="{38CD70D5-02F6-4F32-B905-07857B09F898}">
      <dgm:prSet phldrT="[文本]" custT="1"/>
      <dgm:spPr/>
      <dgm:t>
        <a:bodyPr/>
        <a:lstStyle/>
        <a:p>
          <a:r>
            <a:rPr lang="en-US" altLang="zh-CN" sz="2000" b="1" dirty="0">
              <a:latin typeface="Times New Roman" panose="02020603050405020304" pitchFamily="18" charset="0"/>
              <a:cs typeface="Times New Roman" panose="02020603050405020304" pitchFamily="18" charset="0"/>
            </a:rPr>
            <a:t>WIPO</a:t>
          </a:r>
          <a:r>
            <a:rPr lang="zh-CN" altLang="en-US" sz="2000" b="1" dirty="0"/>
            <a:t>公约</a:t>
          </a:r>
        </a:p>
      </dgm:t>
    </dgm:pt>
    <dgm:pt modelId="{10A32250-2999-4469-B636-18E18B42E7D6}" type="parTrans" cxnId="{57E2BD6E-5893-41C0-85FB-E426202302DF}">
      <dgm:prSet/>
      <dgm:spPr/>
      <dgm:t>
        <a:bodyPr/>
        <a:lstStyle/>
        <a:p>
          <a:endParaRPr lang="zh-CN" altLang="en-US"/>
        </a:p>
      </dgm:t>
    </dgm:pt>
    <dgm:pt modelId="{FE247D74-BC45-47E0-AFDE-F7ABBE2A55E8}" type="sibTrans" cxnId="{57E2BD6E-5893-41C0-85FB-E426202302DF}">
      <dgm:prSet/>
      <dgm:spPr/>
      <dgm:t>
        <a:bodyPr/>
        <a:lstStyle/>
        <a:p>
          <a:endParaRPr lang="zh-CN" altLang="en-US"/>
        </a:p>
      </dgm:t>
    </dgm:pt>
    <dgm:pt modelId="{AFEC3C34-FE5B-45CE-B3F1-35043C0554B5}">
      <dgm:prSet phldrT="[文本]"/>
      <dgm:spPr/>
      <dgm:t>
        <a:bodyPr/>
        <a:lstStyle/>
        <a:p>
          <a:r>
            <a:rPr lang="zh-CN" altLang="en-US" b="1" dirty="0"/>
            <a:t>巴黎</a:t>
          </a:r>
          <a:endParaRPr lang="en-US" altLang="zh-CN" b="1" dirty="0"/>
        </a:p>
        <a:p>
          <a:r>
            <a:rPr lang="zh-CN" altLang="en-US" b="1" dirty="0"/>
            <a:t>公约</a:t>
          </a:r>
        </a:p>
      </dgm:t>
    </dgm:pt>
    <dgm:pt modelId="{1F5CB3D1-804D-4FCA-8976-02E52CC6250A}" type="parTrans" cxnId="{22096703-1621-46B9-B26E-2379F262C8AF}">
      <dgm:prSet/>
      <dgm:spPr/>
      <dgm:t>
        <a:bodyPr/>
        <a:lstStyle/>
        <a:p>
          <a:endParaRPr lang="zh-CN" altLang="en-US"/>
        </a:p>
      </dgm:t>
    </dgm:pt>
    <dgm:pt modelId="{2C06187F-B1EE-4A84-9986-BE78EB35CCF0}" type="sibTrans" cxnId="{22096703-1621-46B9-B26E-2379F262C8AF}">
      <dgm:prSet/>
      <dgm:spPr/>
      <dgm:t>
        <a:bodyPr/>
        <a:lstStyle/>
        <a:p>
          <a:endParaRPr lang="zh-CN" altLang="en-US"/>
        </a:p>
      </dgm:t>
    </dgm:pt>
    <dgm:pt modelId="{6588A546-FA4F-4894-9C04-5858A0510BAE}">
      <dgm:prSet phldrT="[文本]"/>
      <dgm:spPr/>
      <dgm:t>
        <a:bodyPr/>
        <a:lstStyle/>
        <a:p>
          <a:r>
            <a:rPr lang="zh-CN" altLang="en-US" b="1" dirty="0"/>
            <a:t>伯尔尼公约</a:t>
          </a:r>
        </a:p>
      </dgm:t>
    </dgm:pt>
    <dgm:pt modelId="{B45BF20F-99C7-4BFF-B9DE-85C5C4E7B0FF}" type="parTrans" cxnId="{19DFB176-F92A-44DB-A7F4-E801E1C6B5D7}">
      <dgm:prSet/>
      <dgm:spPr/>
      <dgm:t>
        <a:bodyPr/>
        <a:lstStyle/>
        <a:p>
          <a:endParaRPr lang="zh-CN" altLang="en-US"/>
        </a:p>
      </dgm:t>
    </dgm:pt>
    <dgm:pt modelId="{E2DDD368-2794-4986-855A-8603DD6C0587}" type="sibTrans" cxnId="{19DFB176-F92A-44DB-A7F4-E801E1C6B5D7}">
      <dgm:prSet/>
      <dgm:spPr/>
      <dgm:t>
        <a:bodyPr/>
        <a:lstStyle/>
        <a:p>
          <a:endParaRPr lang="zh-CN" altLang="en-US"/>
        </a:p>
      </dgm:t>
    </dgm:pt>
    <dgm:pt modelId="{F6D6E981-555B-437F-A9B0-59C0C3F0F93A}">
      <dgm:prSet phldrT="[文本]" custT="1"/>
      <dgm:spPr/>
      <dgm:t>
        <a:bodyPr/>
        <a:lstStyle/>
        <a:p>
          <a:r>
            <a:rPr lang="zh-CN" altLang="en-US" sz="1600" b="0" dirty="0">
              <a:latin typeface="Times New Roman" panose="02020603050405020304" pitchFamily="18" charset="0"/>
              <a:cs typeface="Times New Roman" panose="02020603050405020304" pitchFamily="18" charset="0"/>
            </a:rPr>
            <a:t>实体：马德里协定   </a:t>
          </a:r>
          <a:r>
            <a:rPr lang="en-US" altLang="zh-CN" sz="1600" b="0" dirty="0">
              <a:latin typeface="Times New Roman" panose="02020603050405020304" pitchFamily="18" charset="0"/>
              <a:cs typeface="Times New Roman" panose="02020603050405020304" pitchFamily="18" charset="0"/>
            </a:rPr>
            <a:t>PLT   TLT/</a:t>
          </a:r>
          <a:r>
            <a:rPr lang="zh-CN" altLang="en-US" sz="1600" b="0" dirty="0">
              <a:latin typeface="Times New Roman" panose="02020603050405020304" pitchFamily="18" charset="0"/>
              <a:cs typeface="Times New Roman" panose="02020603050405020304" pitchFamily="18" charset="0"/>
            </a:rPr>
            <a:t>新加坡   </a:t>
          </a:r>
          <a:endParaRPr lang="en-US" altLang="zh-CN" sz="1600" b="0" dirty="0">
            <a:latin typeface="Times New Roman" panose="02020603050405020304" pitchFamily="18" charset="0"/>
            <a:cs typeface="Times New Roman" panose="02020603050405020304" pitchFamily="18" charset="0"/>
          </a:endParaRPr>
        </a:p>
        <a:p>
          <a:r>
            <a:rPr lang="zh-CN" altLang="en-US" sz="1600" b="0" dirty="0">
              <a:latin typeface="Times New Roman" panose="02020603050405020304" pitchFamily="18" charset="0"/>
              <a:cs typeface="Times New Roman" panose="02020603050405020304" pitchFamily="18" charset="0"/>
            </a:rPr>
            <a:t>程序：</a:t>
          </a:r>
          <a:r>
            <a:rPr lang="en-US" altLang="zh-CN" sz="1600" b="0" dirty="0">
              <a:latin typeface="Times New Roman" panose="02020603050405020304" pitchFamily="18" charset="0"/>
              <a:cs typeface="Times New Roman" panose="02020603050405020304" pitchFamily="18" charset="0"/>
            </a:rPr>
            <a:t>PCT/</a:t>
          </a:r>
          <a:r>
            <a:rPr lang="zh-CN" altLang="en-US" sz="1600" b="0" dirty="0">
              <a:latin typeface="Times New Roman" panose="02020603050405020304" pitchFamily="18" charset="0"/>
              <a:cs typeface="Times New Roman" panose="02020603050405020304" pitchFamily="18" charset="0"/>
            </a:rPr>
            <a:t>布达佩斯 </a:t>
          </a:r>
          <a:r>
            <a:rPr lang="en-US" altLang="zh-CN" sz="1600" b="0" dirty="0">
              <a:latin typeface="Times New Roman" panose="02020603050405020304" pitchFamily="18" charset="0"/>
              <a:cs typeface="Times New Roman" panose="02020603050405020304" pitchFamily="18" charset="0"/>
            </a:rPr>
            <a:t> </a:t>
          </a:r>
          <a:r>
            <a:rPr lang="zh-CN" altLang="en-US" sz="1600" b="0" dirty="0">
              <a:latin typeface="Times New Roman" panose="02020603050405020304" pitchFamily="18" charset="0"/>
              <a:cs typeface="Times New Roman" panose="02020603050405020304" pitchFamily="18" charset="0"/>
            </a:rPr>
            <a:t>里斯本  海牙  </a:t>
          </a:r>
          <a:endParaRPr lang="en-US" altLang="zh-CN" sz="1600" b="0" dirty="0">
            <a:latin typeface="Times New Roman" panose="02020603050405020304" pitchFamily="18" charset="0"/>
            <a:cs typeface="Times New Roman" panose="02020603050405020304" pitchFamily="18" charset="0"/>
          </a:endParaRPr>
        </a:p>
        <a:p>
          <a:r>
            <a:rPr lang="zh-CN" altLang="en-US" sz="1600" b="0" dirty="0">
              <a:latin typeface="Times New Roman" panose="02020603050405020304" pitchFamily="18" charset="0"/>
              <a:cs typeface="Times New Roman" panose="02020603050405020304" pitchFamily="18" charset="0"/>
            </a:rPr>
            <a:t>分类：斯图堡  尼斯  维也纳  洛加诺</a:t>
          </a:r>
        </a:p>
      </dgm:t>
    </dgm:pt>
    <dgm:pt modelId="{CAF2272A-8136-4B6B-B131-74FE7CA3F8CC}" type="parTrans" cxnId="{E6D09846-5AE2-4328-9BF3-C61B82137A14}">
      <dgm:prSet/>
      <dgm:spPr/>
      <dgm:t>
        <a:bodyPr/>
        <a:lstStyle/>
        <a:p>
          <a:endParaRPr lang="zh-CN" altLang="en-US"/>
        </a:p>
      </dgm:t>
    </dgm:pt>
    <dgm:pt modelId="{7AB68525-407D-489F-9E72-005B97E55C6D}" type="sibTrans" cxnId="{E6D09846-5AE2-4328-9BF3-C61B82137A14}">
      <dgm:prSet/>
      <dgm:spPr/>
      <dgm:t>
        <a:bodyPr/>
        <a:lstStyle/>
        <a:p>
          <a:endParaRPr lang="zh-CN" altLang="en-US"/>
        </a:p>
      </dgm:t>
    </dgm:pt>
    <dgm:pt modelId="{35D7BA95-CE8E-434B-BFBC-C4899BFA056D}">
      <dgm:prSet phldrT="[文本]" custT="1"/>
      <dgm:spPr/>
      <dgm:t>
        <a:bodyPr/>
        <a:lstStyle/>
        <a:p>
          <a:r>
            <a:rPr lang="zh-CN" altLang="en-US" sz="1400" b="1" dirty="0"/>
            <a:t>罗马公约 录音制品</a:t>
          </a:r>
          <a:endParaRPr lang="en-US" altLang="zh-CN" sz="1400" b="1" dirty="0"/>
        </a:p>
        <a:p>
          <a:r>
            <a:rPr lang="zh-CN" altLang="en-US" sz="1500" b="1" dirty="0"/>
            <a:t>布鲁塞尔 北京</a:t>
          </a:r>
          <a:endParaRPr lang="en-US" altLang="zh-CN" sz="1500" b="1" dirty="0"/>
        </a:p>
        <a:p>
          <a:r>
            <a:rPr lang="zh-CN" altLang="en-US" sz="1500" b="1" dirty="0"/>
            <a:t>马拉喀什视障</a:t>
          </a:r>
        </a:p>
      </dgm:t>
    </dgm:pt>
    <dgm:pt modelId="{CE86ADF1-4ACA-419D-B1DB-E3ED1ABF26AF}" type="parTrans" cxnId="{E91A53B8-40DF-40D9-96C0-779827577232}">
      <dgm:prSet/>
      <dgm:spPr/>
      <dgm:t>
        <a:bodyPr/>
        <a:lstStyle/>
        <a:p>
          <a:endParaRPr lang="zh-CN" altLang="en-US"/>
        </a:p>
      </dgm:t>
    </dgm:pt>
    <dgm:pt modelId="{37165C33-2DFC-4E78-80E0-6C6529F3EFE5}" type="sibTrans" cxnId="{E91A53B8-40DF-40D9-96C0-779827577232}">
      <dgm:prSet/>
      <dgm:spPr/>
      <dgm:t>
        <a:bodyPr/>
        <a:lstStyle/>
        <a:p>
          <a:endParaRPr lang="zh-CN" altLang="en-US"/>
        </a:p>
      </dgm:t>
    </dgm:pt>
    <dgm:pt modelId="{43DD7B91-D95F-468D-8B2E-3ACC72A6D0E1}">
      <dgm:prSet phldrT="[文本]"/>
      <dgm:spPr/>
      <dgm:t>
        <a:bodyPr/>
        <a:lstStyle/>
        <a:p>
          <a:r>
            <a:rPr lang="zh-CN" altLang="en-US" b="1" dirty="0"/>
            <a:t>互联网条约</a:t>
          </a:r>
          <a:endParaRPr lang="en-US" altLang="zh-CN" b="1" dirty="0"/>
        </a:p>
        <a:p>
          <a:r>
            <a:rPr lang="en-US" altLang="zh-CN" b="1" dirty="0">
              <a:latin typeface="Times New Roman" panose="02020603050405020304" pitchFamily="18" charset="0"/>
              <a:cs typeface="Times New Roman" panose="02020603050405020304" pitchFamily="18" charset="0"/>
            </a:rPr>
            <a:t>WCT  WPPT</a:t>
          </a:r>
          <a:endParaRPr lang="zh-CN" altLang="en-US" b="1" dirty="0">
            <a:latin typeface="Times New Roman" panose="02020603050405020304" pitchFamily="18" charset="0"/>
            <a:cs typeface="Times New Roman" panose="02020603050405020304" pitchFamily="18" charset="0"/>
          </a:endParaRPr>
        </a:p>
      </dgm:t>
    </dgm:pt>
    <dgm:pt modelId="{594E283C-FBA6-4E0A-821F-8EE56EB12419}" type="parTrans" cxnId="{1D43712D-E2A3-41F0-8682-5578121EB533}">
      <dgm:prSet/>
      <dgm:spPr/>
      <dgm:t>
        <a:bodyPr/>
        <a:lstStyle/>
        <a:p>
          <a:endParaRPr lang="zh-CN" altLang="en-US"/>
        </a:p>
      </dgm:t>
    </dgm:pt>
    <dgm:pt modelId="{A66AFED3-D85B-4188-8E8F-752598230B29}" type="sibTrans" cxnId="{1D43712D-E2A3-41F0-8682-5578121EB533}">
      <dgm:prSet/>
      <dgm:spPr/>
      <dgm:t>
        <a:bodyPr/>
        <a:lstStyle/>
        <a:p>
          <a:endParaRPr lang="zh-CN" altLang="en-US"/>
        </a:p>
      </dgm:t>
    </dgm:pt>
    <dgm:pt modelId="{E76665D8-08F8-42B0-AB9D-762903E29518}" type="pres">
      <dgm:prSet presAssocID="{7011906D-1DCC-44E6-B20C-E18BF2525D3D}" presName="Name0" presStyleCnt="0">
        <dgm:presLayoutVars>
          <dgm:chMax val="3"/>
          <dgm:chPref val="1"/>
          <dgm:dir/>
          <dgm:animLvl val="lvl"/>
          <dgm:resizeHandles/>
        </dgm:presLayoutVars>
      </dgm:prSet>
      <dgm:spPr/>
    </dgm:pt>
    <dgm:pt modelId="{EA767565-D802-4C2D-976D-865C9E922005}" type="pres">
      <dgm:prSet presAssocID="{7011906D-1DCC-44E6-B20C-E18BF2525D3D}" presName="outerBox" presStyleCnt="0"/>
      <dgm:spPr/>
    </dgm:pt>
    <dgm:pt modelId="{9A1363FD-4597-4BF4-B3C5-E40AEADB0954}" type="pres">
      <dgm:prSet presAssocID="{7011906D-1DCC-44E6-B20C-E18BF2525D3D}" presName="outerBoxParent" presStyleLbl="node1" presStyleIdx="0" presStyleCnt="3"/>
      <dgm:spPr/>
    </dgm:pt>
    <dgm:pt modelId="{D58E6E3A-9B62-4F43-9376-15344882037F}" type="pres">
      <dgm:prSet presAssocID="{7011906D-1DCC-44E6-B20C-E18BF2525D3D}" presName="outerBoxChildren" presStyleCnt="0"/>
      <dgm:spPr/>
    </dgm:pt>
    <dgm:pt modelId="{88D59FF5-C1A1-491D-B5D5-2525A6967C23}" type="pres">
      <dgm:prSet presAssocID="{C80EA281-687A-45B9-AF7C-CD5FCD58EC98}" presName="oChild" presStyleLbl="fgAcc1" presStyleIdx="0" presStyleCnt="6">
        <dgm:presLayoutVars>
          <dgm:bulletEnabled val="1"/>
        </dgm:presLayoutVars>
      </dgm:prSet>
      <dgm:spPr/>
    </dgm:pt>
    <dgm:pt modelId="{5F965C24-3A95-425E-94B3-5AC90D189DA6}" type="pres">
      <dgm:prSet presAssocID="{66F18A05-74BB-4113-8892-4F49375A3725}" presName="outerSibTrans" presStyleCnt="0"/>
      <dgm:spPr/>
    </dgm:pt>
    <dgm:pt modelId="{F02E9EB9-5831-45E9-ADB3-526C132A350B}" type="pres">
      <dgm:prSet presAssocID="{7FDFDAD2-22A4-4BD5-A9AE-E2D2E7010F54}" presName="oChild" presStyleLbl="fgAcc1" presStyleIdx="1" presStyleCnt="6">
        <dgm:presLayoutVars>
          <dgm:bulletEnabled val="1"/>
        </dgm:presLayoutVars>
      </dgm:prSet>
      <dgm:spPr/>
    </dgm:pt>
    <dgm:pt modelId="{353DB823-E7C3-4DBC-BDDD-F87A6967D95A}" type="pres">
      <dgm:prSet presAssocID="{7011906D-1DCC-44E6-B20C-E18BF2525D3D}" presName="middleBox" presStyleCnt="0"/>
      <dgm:spPr/>
    </dgm:pt>
    <dgm:pt modelId="{0CB9E054-3D97-4038-A624-2356B885F4D3}" type="pres">
      <dgm:prSet presAssocID="{7011906D-1DCC-44E6-B20C-E18BF2525D3D}" presName="middleBoxParent" presStyleLbl="node1" presStyleIdx="1" presStyleCnt="3"/>
      <dgm:spPr/>
    </dgm:pt>
    <dgm:pt modelId="{0803A699-AA30-462A-AD1E-78CA9F3D88FD}" type="pres">
      <dgm:prSet presAssocID="{7011906D-1DCC-44E6-B20C-E18BF2525D3D}" presName="middleBoxChildren" presStyleCnt="0"/>
      <dgm:spPr/>
    </dgm:pt>
    <dgm:pt modelId="{4CC724F6-6FA4-464F-BF76-B867034A45B0}" type="pres">
      <dgm:prSet presAssocID="{AFEC3C34-FE5B-45CE-B3F1-35043C0554B5}" presName="mChild" presStyleLbl="fgAcc1" presStyleIdx="2" presStyleCnt="6" custLinFactY="-36874" custLinFactNeighborX="4626" custLinFactNeighborY="-100000">
        <dgm:presLayoutVars>
          <dgm:bulletEnabled val="1"/>
        </dgm:presLayoutVars>
      </dgm:prSet>
      <dgm:spPr/>
    </dgm:pt>
    <dgm:pt modelId="{879D3FD3-409D-4315-B1B1-3A8D7BEAA85B}" type="pres">
      <dgm:prSet presAssocID="{2C06187F-B1EE-4A84-9986-BE78EB35CCF0}" presName="middleSibTrans" presStyleCnt="0"/>
      <dgm:spPr/>
    </dgm:pt>
    <dgm:pt modelId="{B675E3E3-91BD-43F3-909B-CE1D7660992F}" type="pres">
      <dgm:prSet presAssocID="{6588A546-FA4F-4894-9C04-5858A0510BAE}" presName="mChild" presStyleLbl="fgAcc1" presStyleIdx="3" presStyleCnt="6" custLinFactY="-12499" custLinFactNeighborX="6607" custLinFactNeighborY="-100000">
        <dgm:presLayoutVars>
          <dgm:bulletEnabled val="1"/>
        </dgm:presLayoutVars>
      </dgm:prSet>
      <dgm:spPr/>
    </dgm:pt>
    <dgm:pt modelId="{24D434F7-6CDD-4881-92E8-688685BD7B4D}" type="pres">
      <dgm:prSet presAssocID="{7011906D-1DCC-44E6-B20C-E18BF2525D3D}" presName="centerBox" presStyleCnt="0"/>
      <dgm:spPr/>
    </dgm:pt>
    <dgm:pt modelId="{E79B7FAA-B19B-477B-8EB6-8F6FEDA56D84}" type="pres">
      <dgm:prSet presAssocID="{7011906D-1DCC-44E6-B20C-E18BF2525D3D}" presName="centerBoxParent" presStyleLbl="node1" presStyleIdx="2" presStyleCnt="3" custScaleY="138653" custLinFactNeighborX="-562" custLinFactNeighborY="-9999"/>
      <dgm:spPr/>
    </dgm:pt>
    <dgm:pt modelId="{32A2613C-CF2D-42D5-8D2A-73FAB0A9D0F7}" type="pres">
      <dgm:prSet presAssocID="{7011906D-1DCC-44E6-B20C-E18BF2525D3D}" presName="centerBoxChildren" presStyleCnt="0"/>
      <dgm:spPr/>
    </dgm:pt>
    <dgm:pt modelId="{DD497A29-608B-4C5F-91EA-24595A314551}" type="pres">
      <dgm:prSet presAssocID="{35D7BA95-CE8E-434B-BFBC-C4899BFA056D}" presName="cChild" presStyleLbl="fgAcc1" presStyleIdx="4" presStyleCnt="6" custScaleY="133332" custLinFactNeighborX="-30873" custLinFactNeighborY="9830">
        <dgm:presLayoutVars>
          <dgm:bulletEnabled val="1"/>
        </dgm:presLayoutVars>
      </dgm:prSet>
      <dgm:spPr/>
    </dgm:pt>
    <dgm:pt modelId="{5425094F-B525-4CA7-8238-709AB9992E15}" type="pres">
      <dgm:prSet presAssocID="{37165C33-2DFC-4E78-80E0-6C6529F3EFE5}" presName="centerSibTrans" presStyleCnt="0"/>
      <dgm:spPr/>
    </dgm:pt>
    <dgm:pt modelId="{89523227-74A3-47E4-BB20-26E79BF84758}" type="pres">
      <dgm:prSet presAssocID="{43DD7B91-D95F-468D-8B2E-3ACC72A6D0E1}" presName="cChild" presStyleLbl="fgAcc1" presStyleIdx="5" presStyleCnt="6" custScaleY="133332" custLinFactNeighborX="-77112" custLinFactNeighborY="9830">
        <dgm:presLayoutVars>
          <dgm:bulletEnabled val="1"/>
        </dgm:presLayoutVars>
      </dgm:prSet>
      <dgm:spPr/>
    </dgm:pt>
  </dgm:ptLst>
  <dgm:cxnLst>
    <dgm:cxn modelId="{22096703-1621-46B9-B26E-2379F262C8AF}" srcId="{38CD70D5-02F6-4F32-B905-07857B09F898}" destId="{AFEC3C34-FE5B-45CE-B3F1-35043C0554B5}" srcOrd="0" destOrd="0" parTransId="{1F5CB3D1-804D-4FCA-8976-02E52CC6250A}" sibTransId="{2C06187F-B1EE-4A84-9986-BE78EB35CCF0}"/>
    <dgm:cxn modelId="{354DB71E-0C34-4108-8E07-497F1EB35526}" type="presOf" srcId="{C80EA281-687A-45B9-AF7C-CD5FCD58EC98}" destId="{88D59FF5-C1A1-491D-B5D5-2525A6967C23}" srcOrd="0" destOrd="0" presId="urn:microsoft.com/office/officeart/2005/8/layout/target2"/>
    <dgm:cxn modelId="{1D43712D-E2A3-41F0-8682-5578121EB533}" srcId="{F6D6E981-555B-437F-A9B0-59C0C3F0F93A}" destId="{43DD7B91-D95F-468D-8B2E-3ACC72A6D0E1}" srcOrd="1" destOrd="0" parTransId="{594E283C-FBA6-4E0A-821F-8EE56EB12419}" sibTransId="{A66AFED3-D85B-4188-8E8F-752598230B29}"/>
    <dgm:cxn modelId="{8D460062-7B63-49A8-B68E-048989FFEB20}" type="presOf" srcId="{7FDFDAD2-22A4-4BD5-A9AE-E2D2E7010F54}" destId="{F02E9EB9-5831-45E9-ADB3-526C132A350B}" srcOrd="0" destOrd="0" presId="urn:microsoft.com/office/officeart/2005/8/layout/target2"/>
    <dgm:cxn modelId="{1A1FFC65-537A-4429-AF5B-15A8897334B0}" srcId="{891F3D36-A9FF-4594-B973-76D27442B8C7}" destId="{7FDFDAD2-22A4-4BD5-A9AE-E2D2E7010F54}" srcOrd="1" destOrd="0" parTransId="{4FC5D4D6-E9F5-4C6D-B5E4-5E5D05EE2546}" sibTransId="{2AB4718A-E5F5-45E8-BFF6-530079861C8D}"/>
    <dgm:cxn modelId="{E6D09846-5AE2-4328-9BF3-C61B82137A14}" srcId="{7011906D-1DCC-44E6-B20C-E18BF2525D3D}" destId="{F6D6E981-555B-437F-A9B0-59C0C3F0F93A}" srcOrd="2" destOrd="0" parTransId="{CAF2272A-8136-4B6B-B131-74FE7CA3F8CC}" sibTransId="{7AB68525-407D-489F-9E72-005B97E55C6D}"/>
    <dgm:cxn modelId="{265C2E4C-152C-4968-A684-15946BF3A819}" type="presOf" srcId="{891F3D36-A9FF-4594-B973-76D27442B8C7}" destId="{9A1363FD-4597-4BF4-B3C5-E40AEADB0954}" srcOrd="0" destOrd="0" presId="urn:microsoft.com/office/officeart/2005/8/layout/target2"/>
    <dgm:cxn modelId="{A896F76D-AF3A-4B97-87FE-BE4FC02AF7AE}" type="presOf" srcId="{35D7BA95-CE8E-434B-BFBC-C4899BFA056D}" destId="{DD497A29-608B-4C5F-91EA-24595A314551}" srcOrd="0" destOrd="0" presId="urn:microsoft.com/office/officeart/2005/8/layout/target2"/>
    <dgm:cxn modelId="{A28CFA4D-F61D-4F7E-8BB4-E61729B60B22}" type="presOf" srcId="{7011906D-1DCC-44E6-B20C-E18BF2525D3D}" destId="{E76665D8-08F8-42B0-AB9D-762903E29518}" srcOrd="0" destOrd="0" presId="urn:microsoft.com/office/officeart/2005/8/layout/target2"/>
    <dgm:cxn modelId="{57E2BD6E-5893-41C0-85FB-E426202302DF}" srcId="{7011906D-1DCC-44E6-B20C-E18BF2525D3D}" destId="{38CD70D5-02F6-4F32-B905-07857B09F898}" srcOrd="1" destOrd="0" parTransId="{10A32250-2999-4469-B636-18E18B42E7D6}" sibTransId="{FE247D74-BC45-47E0-AFDE-F7ABBE2A55E8}"/>
    <dgm:cxn modelId="{6C75C673-5A17-4FAB-932A-BB9757D661F7}" srcId="{891F3D36-A9FF-4594-B973-76D27442B8C7}" destId="{C80EA281-687A-45B9-AF7C-CD5FCD58EC98}" srcOrd="0" destOrd="0" parTransId="{201A2530-80E7-4421-BBA6-6C7594C7D639}" sibTransId="{66F18A05-74BB-4113-8892-4F49375A3725}"/>
    <dgm:cxn modelId="{19DFB176-F92A-44DB-A7F4-E801E1C6B5D7}" srcId="{38CD70D5-02F6-4F32-B905-07857B09F898}" destId="{6588A546-FA4F-4894-9C04-5858A0510BAE}" srcOrd="1" destOrd="0" parTransId="{B45BF20F-99C7-4BFF-B9DE-85C5C4E7B0FF}" sibTransId="{E2DDD368-2794-4986-855A-8603DD6C0587}"/>
    <dgm:cxn modelId="{C814C657-9FC5-4A64-9B3A-F8331285D62D}" type="presOf" srcId="{F6D6E981-555B-437F-A9B0-59C0C3F0F93A}" destId="{E79B7FAA-B19B-477B-8EB6-8F6FEDA56D84}" srcOrd="0" destOrd="0" presId="urn:microsoft.com/office/officeart/2005/8/layout/target2"/>
    <dgm:cxn modelId="{CB29078E-A670-4126-AF21-F21872C994FB}" srcId="{7011906D-1DCC-44E6-B20C-E18BF2525D3D}" destId="{891F3D36-A9FF-4594-B973-76D27442B8C7}" srcOrd="0" destOrd="0" parTransId="{D3FE1F10-A5B7-410E-9908-F3D3166CF236}" sibTransId="{00368BED-DB82-4B95-8129-CEE3E772C565}"/>
    <dgm:cxn modelId="{C2CF529F-6E16-4FAD-8BD2-E1020175728B}" type="presOf" srcId="{AFEC3C34-FE5B-45CE-B3F1-35043C0554B5}" destId="{4CC724F6-6FA4-464F-BF76-B867034A45B0}" srcOrd="0" destOrd="0" presId="urn:microsoft.com/office/officeart/2005/8/layout/target2"/>
    <dgm:cxn modelId="{E91A53B8-40DF-40D9-96C0-779827577232}" srcId="{F6D6E981-555B-437F-A9B0-59C0C3F0F93A}" destId="{35D7BA95-CE8E-434B-BFBC-C4899BFA056D}" srcOrd="0" destOrd="0" parTransId="{CE86ADF1-4ACA-419D-B1DB-E3ED1ABF26AF}" sibTransId="{37165C33-2DFC-4E78-80E0-6C6529F3EFE5}"/>
    <dgm:cxn modelId="{53868CF1-090B-469B-B780-69D033E4F91E}" type="presOf" srcId="{38CD70D5-02F6-4F32-B905-07857B09F898}" destId="{0CB9E054-3D97-4038-A624-2356B885F4D3}" srcOrd="0" destOrd="0" presId="urn:microsoft.com/office/officeart/2005/8/layout/target2"/>
    <dgm:cxn modelId="{AD9FE3FA-9C87-419E-8511-F78E41DD14D9}" type="presOf" srcId="{6588A546-FA4F-4894-9C04-5858A0510BAE}" destId="{B675E3E3-91BD-43F3-909B-CE1D7660992F}" srcOrd="0" destOrd="0" presId="urn:microsoft.com/office/officeart/2005/8/layout/target2"/>
    <dgm:cxn modelId="{C8C48AFE-AD65-4132-919C-4D57ADC95059}" type="presOf" srcId="{43DD7B91-D95F-468D-8B2E-3ACC72A6D0E1}" destId="{89523227-74A3-47E4-BB20-26E79BF84758}" srcOrd="0" destOrd="0" presId="urn:microsoft.com/office/officeart/2005/8/layout/target2"/>
    <dgm:cxn modelId="{95B97B9B-3423-41A7-B5EA-FF31E39F5ABD}" type="presParOf" srcId="{E76665D8-08F8-42B0-AB9D-762903E29518}" destId="{EA767565-D802-4C2D-976D-865C9E922005}" srcOrd="0" destOrd="0" presId="urn:microsoft.com/office/officeart/2005/8/layout/target2"/>
    <dgm:cxn modelId="{3F9D48BE-927A-4C3D-B50B-C9C8DB73A3E9}" type="presParOf" srcId="{EA767565-D802-4C2D-976D-865C9E922005}" destId="{9A1363FD-4597-4BF4-B3C5-E40AEADB0954}" srcOrd="0" destOrd="0" presId="urn:microsoft.com/office/officeart/2005/8/layout/target2"/>
    <dgm:cxn modelId="{79C76E95-3067-4FE6-A71B-C74559307815}" type="presParOf" srcId="{EA767565-D802-4C2D-976D-865C9E922005}" destId="{D58E6E3A-9B62-4F43-9376-15344882037F}" srcOrd="1" destOrd="0" presId="urn:microsoft.com/office/officeart/2005/8/layout/target2"/>
    <dgm:cxn modelId="{2AC27F9C-9C18-4CB6-A419-26A930634D50}" type="presParOf" srcId="{D58E6E3A-9B62-4F43-9376-15344882037F}" destId="{88D59FF5-C1A1-491D-B5D5-2525A6967C23}" srcOrd="0" destOrd="0" presId="urn:microsoft.com/office/officeart/2005/8/layout/target2"/>
    <dgm:cxn modelId="{DB51FB07-FADC-4EBC-B7CE-59749D48739A}" type="presParOf" srcId="{D58E6E3A-9B62-4F43-9376-15344882037F}" destId="{5F965C24-3A95-425E-94B3-5AC90D189DA6}" srcOrd="1" destOrd="0" presId="urn:microsoft.com/office/officeart/2005/8/layout/target2"/>
    <dgm:cxn modelId="{43672CD6-3FB7-42DA-B33D-CFA0E3A52613}" type="presParOf" srcId="{D58E6E3A-9B62-4F43-9376-15344882037F}" destId="{F02E9EB9-5831-45E9-ADB3-526C132A350B}" srcOrd="2" destOrd="0" presId="urn:microsoft.com/office/officeart/2005/8/layout/target2"/>
    <dgm:cxn modelId="{076A6A0D-6247-4891-B48E-E5C53FF9C999}" type="presParOf" srcId="{E76665D8-08F8-42B0-AB9D-762903E29518}" destId="{353DB823-E7C3-4DBC-BDDD-F87A6967D95A}" srcOrd="1" destOrd="0" presId="urn:microsoft.com/office/officeart/2005/8/layout/target2"/>
    <dgm:cxn modelId="{A3D8C946-50F0-41CE-B96F-931D9DB6D74C}" type="presParOf" srcId="{353DB823-E7C3-4DBC-BDDD-F87A6967D95A}" destId="{0CB9E054-3D97-4038-A624-2356B885F4D3}" srcOrd="0" destOrd="0" presId="urn:microsoft.com/office/officeart/2005/8/layout/target2"/>
    <dgm:cxn modelId="{A1B33EB3-B0CE-4B31-92FD-123B4A3DA884}" type="presParOf" srcId="{353DB823-E7C3-4DBC-BDDD-F87A6967D95A}" destId="{0803A699-AA30-462A-AD1E-78CA9F3D88FD}" srcOrd="1" destOrd="0" presId="urn:microsoft.com/office/officeart/2005/8/layout/target2"/>
    <dgm:cxn modelId="{6244CDF7-ADD2-4234-8FF6-781452B0880F}" type="presParOf" srcId="{0803A699-AA30-462A-AD1E-78CA9F3D88FD}" destId="{4CC724F6-6FA4-464F-BF76-B867034A45B0}" srcOrd="0" destOrd="0" presId="urn:microsoft.com/office/officeart/2005/8/layout/target2"/>
    <dgm:cxn modelId="{7E794B51-287F-4402-8887-4D75BD4A3FA4}" type="presParOf" srcId="{0803A699-AA30-462A-AD1E-78CA9F3D88FD}" destId="{879D3FD3-409D-4315-B1B1-3A8D7BEAA85B}" srcOrd="1" destOrd="0" presId="urn:microsoft.com/office/officeart/2005/8/layout/target2"/>
    <dgm:cxn modelId="{16FC46E3-D794-4195-BEA9-00B39DE9468D}" type="presParOf" srcId="{0803A699-AA30-462A-AD1E-78CA9F3D88FD}" destId="{B675E3E3-91BD-43F3-909B-CE1D7660992F}" srcOrd="2" destOrd="0" presId="urn:microsoft.com/office/officeart/2005/8/layout/target2"/>
    <dgm:cxn modelId="{1F23DA64-7A0A-4778-9182-9D4321F89F0C}" type="presParOf" srcId="{E76665D8-08F8-42B0-AB9D-762903E29518}" destId="{24D434F7-6CDD-4881-92E8-688685BD7B4D}" srcOrd="2" destOrd="0" presId="urn:microsoft.com/office/officeart/2005/8/layout/target2"/>
    <dgm:cxn modelId="{CA0AD763-2CA8-4AD9-AF09-57C8F4D8D150}" type="presParOf" srcId="{24D434F7-6CDD-4881-92E8-688685BD7B4D}" destId="{E79B7FAA-B19B-477B-8EB6-8F6FEDA56D84}" srcOrd="0" destOrd="0" presId="urn:microsoft.com/office/officeart/2005/8/layout/target2"/>
    <dgm:cxn modelId="{42A94F50-8A7D-4106-B722-01A20DCE95F2}" type="presParOf" srcId="{24D434F7-6CDD-4881-92E8-688685BD7B4D}" destId="{32A2613C-CF2D-42D5-8D2A-73FAB0A9D0F7}" srcOrd="1" destOrd="0" presId="urn:microsoft.com/office/officeart/2005/8/layout/target2"/>
    <dgm:cxn modelId="{80F6FB52-CD2E-4B29-865A-2FD2956CD89E}" type="presParOf" srcId="{32A2613C-CF2D-42D5-8D2A-73FAB0A9D0F7}" destId="{DD497A29-608B-4C5F-91EA-24595A314551}" srcOrd="0" destOrd="0" presId="urn:microsoft.com/office/officeart/2005/8/layout/target2"/>
    <dgm:cxn modelId="{F10669E6-87BF-4830-AEF1-A2E3CAC5DAB4}" type="presParOf" srcId="{32A2613C-CF2D-42D5-8D2A-73FAB0A9D0F7}" destId="{5425094F-B525-4CA7-8238-709AB9992E15}" srcOrd="1" destOrd="0" presId="urn:microsoft.com/office/officeart/2005/8/layout/target2"/>
    <dgm:cxn modelId="{CC7BBEF4-F6E0-42B0-8F54-CE5843691100}" type="presParOf" srcId="{32A2613C-CF2D-42D5-8D2A-73FAB0A9D0F7}" destId="{89523227-74A3-47E4-BB20-26E79BF84758}" srcOrd="2" destOrd="0" presId="urn:microsoft.com/office/officeart/2005/8/layout/targe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1363FD-4597-4BF4-B3C5-E40AEADB0954}">
      <dsp:nvSpPr>
        <dsp:cNvPr id="0" name=""/>
        <dsp:cNvSpPr/>
      </dsp:nvSpPr>
      <dsp:spPr>
        <a:xfrm>
          <a:off x="0" y="0"/>
          <a:ext cx="6552728" cy="4800600"/>
        </a:xfrm>
        <a:prstGeom prst="roundRect">
          <a:avLst>
            <a:gd name="adj" fmla="val 85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3725799" numCol="1" spcCol="1270" anchor="t" anchorCtr="0">
          <a:noAutofit/>
        </a:bodyPr>
        <a:lstStyle/>
        <a:p>
          <a:pPr marL="0" lvl="0" indent="0" algn="l" defTabSz="1066800">
            <a:lnSpc>
              <a:spcPct val="90000"/>
            </a:lnSpc>
            <a:spcBef>
              <a:spcPct val="0"/>
            </a:spcBef>
            <a:spcAft>
              <a:spcPct val="35000"/>
            </a:spcAft>
            <a:buNone/>
          </a:pPr>
          <a:r>
            <a:rPr lang="en-US" altLang="zh-CN" sz="2400" b="1" kern="1200" dirty="0">
              <a:latin typeface="Times New Roman" panose="02020603050405020304" pitchFamily="18" charset="0"/>
              <a:cs typeface="Times New Roman" panose="02020603050405020304" pitchFamily="18" charset="0"/>
            </a:rPr>
            <a:t>   WIPO</a:t>
          </a:r>
          <a:r>
            <a:rPr lang="zh-CN" altLang="en-US" sz="2400" b="1" kern="1200" dirty="0">
              <a:latin typeface="Times New Roman" panose="02020603050405020304" pitchFamily="18" charset="0"/>
              <a:cs typeface="Times New Roman" panose="02020603050405020304" pitchFamily="18" charset="0"/>
            </a:rPr>
            <a:t>管理</a:t>
          </a:r>
          <a:r>
            <a:rPr lang="en-US" altLang="zh-CN" sz="2400" b="1" kern="1200" dirty="0">
              <a:latin typeface="Times New Roman" panose="02020603050405020304" pitchFamily="18" charset="0"/>
              <a:cs typeface="Times New Roman" panose="02020603050405020304" pitchFamily="18" charset="0"/>
            </a:rPr>
            <a:t>26</a:t>
          </a:r>
          <a:r>
            <a:rPr lang="zh-CN" altLang="en-US" sz="2400" b="1" kern="1200" dirty="0">
              <a:latin typeface="Times New Roman" panose="02020603050405020304" pitchFamily="18" charset="0"/>
              <a:cs typeface="Times New Roman" panose="02020603050405020304" pitchFamily="18" charset="0"/>
            </a:rPr>
            <a:t>项知识产权的国际保护条约          </a:t>
          </a:r>
          <a:endParaRPr lang="en-US" altLang="zh-CN" sz="2400" b="1" kern="1200" dirty="0">
            <a:latin typeface="Times New Roman" panose="02020603050405020304" pitchFamily="18" charset="0"/>
            <a:cs typeface="Times New Roman" panose="02020603050405020304" pitchFamily="18" charset="0"/>
          </a:endParaRPr>
        </a:p>
        <a:p>
          <a:pPr marL="0" lvl="0" indent="0" algn="l" defTabSz="1066800">
            <a:lnSpc>
              <a:spcPct val="90000"/>
            </a:lnSpc>
            <a:spcBef>
              <a:spcPct val="0"/>
            </a:spcBef>
            <a:spcAft>
              <a:spcPct val="35000"/>
            </a:spcAft>
            <a:buNone/>
          </a:pPr>
          <a:r>
            <a:rPr lang="en-US" altLang="zh-CN" sz="2400" b="1" kern="1200" dirty="0">
              <a:latin typeface="Times New Roman" panose="02020603050405020304" pitchFamily="18" charset="0"/>
              <a:cs typeface="Times New Roman" panose="02020603050405020304" pitchFamily="18" charset="0"/>
            </a:rPr>
            <a:t>                            1883-2013</a:t>
          </a:r>
          <a:endParaRPr lang="zh-CN" altLang="en-US" sz="2400" kern="1200" dirty="0"/>
        </a:p>
      </dsp:txBody>
      <dsp:txXfrm>
        <a:off x="119514" y="119514"/>
        <a:ext cx="6313700" cy="4561572"/>
      </dsp:txXfrm>
    </dsp:sp>
    <dsp:sp modelId="{88D59FF5-C1A1-491D-B5D5-2525A6967C23}">
      <dsp:nvSpPr>
        <dsp:cNvPr id="0" name=""/>
        <dsp:cNvSpPr/>
      </dsp:nvSpPr>
      <dsp:spPr>
        <a:xfrm>
          <a:off x="163818" y="1200150"/>
          <a:ext cx="982909" cy="1655597"/>
        </a:xfrm>
        <a:prstGeom prst="roundRect">
          <a:avLst>
            <a:gd name="adj" fmla="val 105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t>工业产权 </a:t>
          </a:r>
        </a:p>
      </dsp:txBody>
      <dsp:txXfrm>
        <a:off x="194046" y="1230378"/>
        <a:ext cx="922453" cy="1595141"/>
      </dsp:txXfrm>
    </dsp:sp>
    <dsp:sp modelId="{F02E9EB9-5831-45E9-ADB3-526C132A350B}">
      <dsp:nvSpPr>
        <dsp:cNvPr id="0" name=""/>
        <dsp:cNvSpPr/>
      </dsp:nvSpPr>
      <dsp:spPr>
        <a:xfrm>
          <a:off x="163818" y="2904173"/>
          <a:ext cx="982909" cy="1655597"/>
        </a:xfrm>
        <a:prstGeom prst="roundRect">
          <a:avLst>
            <a:gd name="adj" fmla="val 10500"/>
          </a:avLst>
        </a:prstGeom>
        <a:solidFill>
          <a:schemeClr val="lt1">
            <a:alpha val="90000"/>
            <a:hueOff val="0"/>
            <a:satOff val="0"/>
            <a:lumOff val="0"/>
            <a:alphaOff val="0"/>
          </a:schemeClr>
        </a:solidFill>
        <a:ln w="25400" cap="flat" cmpd="sng" algn="ctr">
          <a:solidFill>
            <a:schemeClr val="accent3">
              <a:hueOff val="-3365288"/>
              <a:satOff val="-1730"/>
              <a:lumOff val="-74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t>著作权</a:t>
          </a:r>
        </a:p>
      </dsp:txBody>
      <dsp:txXfrm>
        <a:off x="194046" y="2934401"/>
        <a:ext cx="922453" cy="1595141"/>
      </dsp:txXfrm>
    </dsp:sp>
    <dsp:sp modelId="{0CB9E054-3D97-4038-A624-2356B885F4D3}">
      <dsp:nvSpPr>
        <dsp:cNvPr id="0" name=""/>
        <dsp:cNvSpPr/>
      </dsp:nvSpPr>
      <dsp:spPr>
        <a:xfrm>
          <a:off x="1310545" y="1200150"/>
          <a:ext cx="5078364" cy="3360420"/>
        </a:xfrm>
        <a:prstGeom prst="roundRect">
          <a:avLst>
            <a:gd name="adj" fmla="val 10500"/>
          </a:avLst>
        </a:prstGeom>
        <a:solidFill>
          <a:schemeClr val="accent3">
            <a:hueOff val="-8413220"/>
            <a:satOff val="-4326"/>
            <a:lumOff val="-186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2133867" numCol="1" spcCol="1270" anchor="t" anchorCtr="0">
          <a:noAutofit/>
        </a:bodyPr>
        <a:lstStyle/>
        <a:p>
          <a:pPr marL="0" lvl="0" indent="0" algn="l" defTabSz="889000">
            <a:lnSpc>
              <a:spcPct val="90000"/>
            </a:lnSpc>
            <a:spcBef>
              <a:spcPct val="0"/>
            </a:spcBef>
            <a:spcAft>
              <a:spcPct val="35000"/>
            </a:spcAft>
            <a:buNone/>
          </a:pPr>
          <a:r>
            <a:rPr lang="en-US" altLang="zh-CN" sz="2000" b="1" kern="1200" dirty="0">
              <a:latin typeface="Times New Roman" panose="02020603050405020304" pitchFamily="18" charset="0"/>
              <a:cs typeface="Times New Roman" panose="02020603050405020304" pitchFamily="18" charset="0"/>
            </a:rPr>
            <a:t>WIPO</a:t>
          </a:r>
          <a:r>
            <a:rPr lang="zh-CN" altLang="en-US" sz="2000" b="1" kern="1200" dirty="0"/>
            <a:t>公约</a:t>
          </a:r>
        </a:p>
      </dsp:txBody>
      <dsp:txXfrm>
        <a:off x="1413890" y="1303495"/>
        <a:ext cx="4871674" cy="3153730"/>
      </dsp:txXfrm>
    </dsp:sp>
    <dsp:sp modelId="{4CC724F6-6FA4-464F-BF76-B867034A45B0}">
      <dsp:nvSpPr>
        <dsp:cNvPr id="0" name=""/>
        <dsp:cNvSpPr/>
      </dsp:nvSpPr>
      <dsp:spPr>
        <a:xfrm>
          <a:off x="1484489" y="1981197"/>
          <a:ext cx="1015672" cy="941590"/>
        </a:xfrm>
        <a:prstGeom prst="roundRect">
          <a:avLst>
            <a:gd name="adj" fmla="val 10500"/>
          </a:avLst>
        </a:prstGeom>
        <a:solidFill>
          <a:schemeClr val="lt1">
            <a:alpha val="90000"/>
            <a:hueOff val="0"/>
            <a:satOff val="0"/>
            <a:lumOff val="0"/>
            <a:alphaOff val="0"/>
          </a:schemeClr>
        </a:solidFill>
        <a:ln w="25400" cap="flat" cmpd="sng" algn="ctr">
          <a:solidFill>
            <a:schemeClr val="accent3">
              <a:hueOff val="-6730576"/>
              <a:satOff val="-3461"/>
              <a:lumOff val="-149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t>巴黎</a:t>
          </a:r>
          <a:endParaRPr lang="en-US" altLang="zh-CN" sz="1800" b="1" kern="1200" dirty="0"/>
        </a:p>
        <a:p>
          <a:pPr marL="0" lvl="0" indent="0" algn="ctr" defTabSz="800100">
            <a:lnSpc>
              <a:spcPct val="90000"/>
            </a:lnSpc>
            <a:spcBef>
              <a:spcPct val="0"/>
            </a:spcBef>
            <a:spcAft>
              <a:spcPct val="35000"/>
            </a:spcAft>
            <a:buNone/>
          </a:pPr>
          <a:r>
            <a:rPr lang="zh-CN" altLang="en-US" sz="1800" b="1" kern="1200" dirty="0"/>
            <a:t>公约</a:t>
          </a:r>
        </a:p>
      </dsp:txBody>
      <dsp:txXfrm>
        <a:off x="1513446" y="2010154"/>
        <a:ext cx="957758" cy="883676"/>
      </dsp:txXfrm>
    </dsp:sp>
    <dsp:sp modelId="{B675E3E3-91BD-43F3-909B-CE1D7660992F}">
      <dsp:nvSpPr>
        <dsp:cNvPr id="0" name=""/>
        <dsp:cNvSpPr/>
      </dsp:nvSpPr>
      <dsp:spPr>
        <a:xfrm>
          <a:off x="1504610" y="3200197"/>
          <a:ext cx="1015672" cy="941590"/>
        </a:xfrm>
        <a:prstGeom prst="roundRect">
          <a:avLst>
            <a:gd name="adj" fmla="val 10500"/>
          </a:avLst>
        </a:prstGeom>
        <a:solidFill>
          <a:schemeClr val="lt1">
            <a:alpha val="90000"/>
            <a:hueOff val="0"/>
            <a:satOff val="0"/>
            <a:lumOff val="0"/>
            <a:alphaOff val="0"/>
          </a:schemeClr>
        </a:solidFill>
        <a:ln w="25400" cap="flat" cmpd="sng" algn="ctr">
          <a:solidFill>
            <a:schemeClr val="accent3">
              <a:hueOff val="-10095864"/>
              <a:satOff val="-5191"/>
              <a:lumOff val="-223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t>伯尔尼公约</a:t>
          </a:r>
        </a:p>
      </dsp:txBody>
      <dsp:txXfrm>
        <a:off x="1533567" y="3229154"/>
        <a:ext cx="957758" cy="883676"/>
      </dsp:txXfrm>
    </dsp:sp>
    <dsp:sp modelId="{E79B7FAA-B19B-477B-8EB6-8F6FEDA56D84}">
      <dsp:nvSpPr>
        <dsp:cNvPr id="0" name=""/>
        <dsp:cNvSpPr/>
      </dsp:nvSpPr>
      <dsp:spPr>
        <a:xfrm>
          <a:off x="2567888" y="1837180"/>
          <a:ext cx="3636764" cy="2662470"/>
        </a:xfrm>
        <a:prstGeom prst="roundRect">
          <a:avLst>
            <a:gd name="adj" fmla="val 10500"/>
          </a:avLst>
        </a:prstGeom>
        <a:solidFill>
          <a:schemeClr val="accent3">
            <a:hueOff val="-16826440"/>
            <a:satOff val="-8652"/>
            <a:lumOff val="-37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1083869" numCol="1" spcCol="1270" anchor="t" anchorCtr="0">
          <a:noAutofit/>
        </a:bodyPr>
        <a:lstStyle/>
        <a:p>
          <a:pPr marL="0" lvl="0" indent="0" algn="l" defTabSz="711200">
            <a:lnSpc>
              <a:spcPct val="90000"/>
            </a:lnSpc>
            <a:spcBef>
              <a:spcPct val="0"/>
            </a:spcBef>
            <a:spcAft>
              <a:spcPct val="35000"/>
            </a:spcAft>
            <a:buNone/>
          </a:pPr>
          <a:r>
            <a:rPr lang="zh-CN" altLang="en-US" sz="1600" b="0" kern="1200" dirty="0">
              <a:latin typeface="Times New Roman" panose="02020603050405020304" pitchFamily="18" charset="0"/>
              <a:cs typeface="Times New Roman" panose="02020603050405020304" pitchFamily="18" charset="0"/>
            </a:rPr>
            <a:t>实体：马德里协定   </a:t>
          </a:r>
          <a:r>
            <a:rPr lang="en-US" altLang="zh-CN" sz="1600" b="0" kern="1200" dirty="0">
              <a:latin typeface="Times New Roman" panose="02020603050405020304" pitchFamily="18" charset="0"/>
              <a:cs typeface="Times New Roman" panose="02020603050405020304" pitchFamily="18" charset="0"/>
            </a:rPr>
            <a:t>PLT   TLT/</a:t>
          </a:r>
          <a:r>
            <a:rPr lang="zh-CN" altLang="en-US" sz="1600" b="0" kern="1200" dirty="0">
              <a:latin typeface="Times New Roman" panose="02020603050405020304" pitchFamily="18" charset="0"/>
              <a:cs typeface="Times New Roman" panose="02020603050405020304" pitchFamily="18" charset="0"/>
            </a:rPr>
            <a:t>新加坡   </a:t>
          </a:r>
          <a:endParaRPr lang="en-US" altLang="zh-CN" sz="1600" b="0" kern="1200" dirty="0">
            <a:latin typeface="Times New Roman" panose="02020603050405020304" pitchFamily="18" charset="0"/>
            <a:cs typeface="Times New Roman" panose="02020603050405020304" pitchFamily="18" charset="0"/>
          </a:endParaRPr>
        </a:p>
        <a:p>
          <a:pPr marL="0" lvl="0" indent="0" algn="l" defTabSz="711200">
            <a:lnSpc>
              <a:spcPct val="90000"/>
            </a:lnSpc>
            <a:spcBef>
              <a:spcPct val="0"/>
            </a:spcBef>
            <a:spcAft>
              <a:spcPct val="35000"/>
            </a:spcAft>
            <a:buNone/>
          </a:pPr>
          <a:r>
            <a:rPr lang="zh-CN" altLang="en-US" sz="1600" b="0" kern="1200" dirty="0">
              <a:latin typeface="Times New Roman" panose="02020603050405020304" pitchFamily="18" charset="0"/>
              <a:cs typeface="Times New Roman" panose="02020603050405020304" pitchFamily="18" charset="0"/>
            </a:rPr>
            <a:t>程序：</a:t>
          </a:r>
          <a:r>
            <a:rPr lang="en-US" altLang="zh-CN" sz="1600" b="0" kern="1200" dirty="0">
              <a:latin typeface="Times New Roman" panose="02020603050405020304" pitchFamily="18" charset="0"/>
              <a:cs typeface="Times New Roman" panose="02020603050405020304" pitchFamily="18" charset="0"/>
            </a:rPr>
            <a:t>PCT/</a:t>
          </a:r>
          <a:r>
            <a:rPr lang="zh-CN" altLang="en-US" sz="1600" b="0" kern="1200" dirty="0">
              <a:latin typeface="Times New Roman" panose="02020603050405020304" pitchFamily="18" charset="0"/>
              <a:cs typeface="Times New Roman" panose="02020603050405020304" pitchFamily="18" charset="0"/>
            </a:rPr>
            <a:t>布达佩斯 </a:t>
          </a:r>
          <a:r>
            <a:rPr lang="en-US" altLang="zh-CN" sz="1600" b="0" kern="1200" dirty="0">
              <a:latin typeface="Times New Roman" panose="02020603050405020304" pitchFamily="18" charset="0"/>
              <a:cs typeface="Times New Roman" panose="02020603050405020304" pitchFamily="18" charset="0"/>
            </a:rPr>
            <a:t> </a:t>
          </a:r>
          <a:r>
            <a:rPr lang="zh-CN" altLang="en-US" sz="1600" b="0" kern="1200" dirty="0">
              <a:latin typeface="Times New Roman" panose="02020603050405020304" pitchFamily="18" charset="0"/>
              <a:cs typeface="Times New Roman" panose="02020603050405020304" pitchFamily="18" charset="0"/>
            </a:rPr>
            <a:t>里斯本  海牙  </a:t>
          </a:r>
          <a:endParaRPr lang="en-US" altLang="zh-CN" sz="1600" b="0" kern="1200" dirty="0">
            <a:latin typeface="Times New Roman" panose="02020603050405020304" pitchFamily="18" charset="0"/>
            <a:cs typeface="Times New Roman" panose="02020603050405020304" pitchFamily="18" charset="0"/>
          </a:endParaRPr>
        </a:p>
        <a:p>
          <a:pPr marL="0" lvl="0" indent="0" algn="l" defTabSz="711200">
            <a:lnSpc>
              <a:spcPct val="90000"/>
            </a:lnSpc>
            <a:spcBef>
              <a:spcPct val="0"/>
            </a:spcBef>
            <a:spcAft>
              <a:spcPct val="35000"/>
            </a:spcAft>
            <a:buNone/>
          </a:pPr>
          <a:r>
            <a:rPr lang="zh-CN" altLang="en-US" sz="1600" b="0" kern="1200" dirty="0">
              <a:latin typeface="Times New Roman" panose="02020603050405020304" pitchFamily="18" charset="0"/>
              <a:cs typeface="Times New Roman" panose="02020603050405020304" pitchFamily="18" charset="0"/>
            </a:rPr>
            <a:t>分类：斯图堡  尼斯  维也纳  洛加诺</a:t>
          </a:r>
        </a:p>
      </dsp:txBody>
      <dsp:txXfrm>
        <a:off x="2649768" y="1919060"/>
        <a:ext cx="3473004" cy="2498710"/>
      </dsp:txXfrm>
    </dsp:sp>
    <dsp:sp modelId="{DD497A29-608B-4C5F-91EA-24595A314551}">
      <dsp:nvSpPr>
        <dsp:cNvPr id="0" name=""/>
        <dsp:cNvSpPr/>
      </dsp:nvSpPr>
      <dsp:spPr>
        <a:xfrm>
          <a:off x="2664296" y="3205337"/>
          <a:ext cx="1702158" cy="1152132"/>
        </a:xfrm>
        <a:prstGeom prst="roundRect">
          <a:avLst>
            <a:gd name="adj" fmla="val 10500"/>
          </a:avLst>
        </a:prstGeom>
        <a:solidFill>
          <a:schemeClr val="lt1">
            <a:alpha val="90000"/>
            <a:hueOff val="0"/>
            <a:satOff val="0"/>
            <a:lumOff val="0"/>
            <a:alphaOff val="0"/>
          </a:schemeClr>
        </a:solidFill>
        <a:ln w="25400" cap="flat" cmpd="sng" algn="ctr">
          <a:solidFill>
            <a:schemeClr val="accent3">
              <a:hueOff val="-13461152"/>
              <a:satOff val="-6922"/>
              <a:lumOff val="-298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b="1" kern="1200" dirty="0"/>
            <a:t>罗马公约 录音制品</a:t>
          </a:r>
          <a:endParaRPr lang="en-US" altLang="zh-CN" sz="1400" b="1" kern="1200" dirty="0"/>
        </a:p>
        <a:p>
          <a:pPr marL="0" lvl="0" indent="0" algn="ctr" defTabSz="622300">
            <a:lnSpc>
              <a:spcPct val="90000"/>
            </a:lnSpc>
            <a:spcBef>
              <a:spcPct val="0"/>
            </a:spcBef>
            <a:spcAft>
              <a:spcPct val="35000"/>
            </a:spcAft>
            <a:buNone/>
          </a:pPr>
          <a:r>
            <a:rPr lang="zh-CN" altLang="en-US" sz="1500" b="1" kern="1200" dirty="0"/>
            <a:t>布鲁塞尔 北京</a:t>
          </a:r>
          <a:endParaRPr lang="en-US" altLang="zh-CN" sz="1500" b="1" kern="1200" dirty="0"/>
        </a:p>
        <a:p>
          <a:pPr marL="0" lvl="0" indent="0" algn="ctr" defTabSz="622300">
            <a:lnSpc>
              <a:spcPct val="90000"/>
            </a:lnSpc>
            <a:spcBef>
              <a:spcPct val="0"/>
            </a:spcBef>
            <a:spcAft>
              <a:spcPct val="35000"/>
            </a:spcAft>
            <a:buNone/>
          </a:pPr>
          <a:r>
            <a:rPr lang="zh-CN" altLang="en-US" sz="1500" b="1" kern="1200" dirty="0"/>
            <a:t>马拉喀什视障</a:t>
          </a:r>
        </a:p>
      </dsp:txBody>
      <dsp:txXfrm>
        <a:off x="2699728" y="3240769"/>
        <a:ext cx="1631294" cy="1081268"/>
      </dsp:txXfrm>
    </dsp:sp>
    <dsp:sp modelId="{89523227-74A3-47E4-BB20-26E79BF84758}">
      <dsp:nvSpPr>
        <dsp:cNvPr id="0" name=""/>
        <dsp:cNvSpPr/>
      </dsp:nvSpPr>
      <dsp:spPr>
        <a:xfrm>
          <a:off x="4392488" y="3205337"/>
          <a:ext cx="1702158" cy="1152132"/>
        </a:xfrm>
        <a:prstGeom prst="roundRect">
          <a:avLst>
            <a:gd name="adj" fmla="val 10500"/>
          </a:avLst>
        </a:prstGeom>
        <a:solidFill>
          <a:schemeClr val="lt1">
            <a:alpha val="90000"/>
            <a:hueOff val="0"/>
            <a:satOff val="0"/>
            <a:lumOff val="0"/>
            <a:alphaOff val="0"/>
          </a:schemeClr>
        </a:solidFill>
        <a:ln w="25400" cap="flat" cmpd="sng" algn="ctr">
          <a:solidFill>
            <a:schemeClr val="accent3">
              <a:hueOff val="-16826440"/>
              <a:satOff val="-8652"/>
              <a:lumOff val="-372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t>互联网条约</a:t>
          </a:r>
          <a:endParaRPr lang="en-US" altLang="zh-CN" sz="1800" b="1" kern="1200" dirty="0"/>
        </a:p>
        <a:p>
          <a:pPr marL="0" lvl="0" indent="0" algn="ctr" defTabSz="800100">
            <a:lnSpc>
              <a:spcPct val="90000"/>
            </a:lnSpc>
            <a:spcBef>
              <a:spcPct val="0"/>
            </a:spcBef>
            <a:spcAft>
              <a:spcPct val="35000"/>
            </a:spcAft>
            <a:buNone/>
          </a:pPr>
          <a:r>
            <a:rPr lang="en-US" altLang="zh-CN" sz="1800" b="1" kern="1200" dirty="0">
              <a:latin typeface="Times New Roman" panose="02020603050405020304" pitchFamily="18" charset="0"/>
              <a:cs typeface="Times New Roman" panose="02020603050405020304" pitchFamily="18" charset="0"/>
            </a:rPr>
            <a:t>WCT  WPPT</a:t>
          </a:r>
          <a:endParaRPr lang="zh-CN" altLang="en-US" sz="1800" b="1" kern="1200" dirty="0">
            <a:latin typeface="Times New Roman" panose="02020603050405020304" pitchFamily="18" charset="0"/>
            <a:cs typeface="Times New Roman" panose="02020603050405020304" pitchFamily="18" charset="0"/>
          </a:endParaRPr>
        </a:p>
      </dsp:txBody>
      <dsp:txXfrm>
        <a:off x="4427920" y="3240769"/>
        <a:ext cx="1631294" cy="1081268"/>
      </dsp:txXfrm>
    </dsp:sp>
  </dsp:spTree>
</dsp:drawing>
</file>

<file path=ppt/diagrams/layout1.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FA9FFD-AA65-453B-A769-0B651969E9C1}" type="datetimeFigureOut">
              <a:rPr lang="zh-CN" altLang="en-US" smtClean="0"/>
              <a:t>2023/10/21</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0FDD70-4FB6-4EE0-A15E-7C9F52A8773C}" type="slidenum">
              <a:rPr lang="zh-CN" altLang="en-US" smtClean="0"/>
              <a:t>‹#›</a:t>
            </a:fld>
            <a:endParaRPr lang="zh-CN" altLang="en-US"/>
          </a:p>
        </p:txBody>
      </p:sp>
    </p:spTree>
    <p:extLst>
      <p:ext uri="{BB962C8B-B14F-4D97-AF65-F5344CB8AC3E}">
        <p14:creationId xmlns:p14="http://schemas.microsoft.com/office/powerpoint/2010/main" val="2193600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A0FDD70-4FB6-4EE0-A15E-7C9F52A8773C}" type="slidenum">
              <a:rPr lang="zh-CN" altLang="en-US" smtClean="0"/>
              <a:t>12</a:t>
            </a:fld>
            <a:endParaRPr lang="zh-CN" altLang="en-US"/>
          </a:p>
        </p:txBody>
      </p:sp>
    </p:spTree>
    <p:extLst>
      <p:ext uri="{BB962C8B-B14F-4D97-AF65-F5344CB8AC3E}">
        <p14:creationId xmlns:p14="http://schemas.microsoft.com/office/powerpoint/2010/main" val="2808617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A0FDD70-4FB6-4EE0-A15E-7C9F52A8773C}" type="slidenum">
              <a:rPr lang="zh-CN" altLang="en-US" smtClean="0"/>
              <a:t>13</a:t>
            </a:fld>
            <a:endParaRPr lang="zh-CN" altLang="en-US"/>
          </a:p>
        </p:txBody>
      </p:sp>
    </p:spTree>
    <p:extLst>
      <p:ext uri="{BB962C8B-B14F-4D97-AF65-F5344CB8AC3E}">
        <p14:creationId xmlns:p14="http://schemas.microsoft.com/office/powerpoint/2010/main" val="3603561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4" name="标题 13"/>
          <p:cNvSpPr>
            <a:spLocks noGrp="1"/>
          </p:cNvSpPr>
          <p:nvPr>
            <p:ph type="ctrTitle"/>
          </p:nvPr>
        </p:nvSpPr>
        <p:spPr>
          <a:xfrm>
            <a:off x="1432560" y="359898"/>
            <a:ext cx="7406640" cy="1472184"/>
          </a:xfrm>
        </p:spPr>
        <p:txBody>
          <a:bodyPr anchor="b"/>
          <a:lstStyle>
            <a:lvl1pPr algn="l">
              <a:defRPr/>
            </a:lvl1pPr>
            <a:extLst/>
          </a:lstStyle>
          <a:p>
            <a:r>
              <a:rPr kumimoji="0" lang="zh-CN" altLang="en-US"/>
              <a:t>单击此处编辑母版标题样式</a:t>
            </a:r>
            <a:endParaRPr kumimoji="0" lang="en-US"/>
          </a:p>
        </p:txBody>
      </p:sp>
      <p:sp>
        <p:nvSpPr>
          <p:cNvPr id="22" name="副标题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CN" altLang="en-US"/>
              <a:t>单击此处编辑母版副标题样式</a:t>
            </a:r>
            <a:endParaRPr kumimoji="0" lang="en-US"/>
          </a:p>
        </p:txBody>
      </p:sp>
      <p:sp>
        <p:nvSpPr>
          <p:cNvPr id="7" name="日期占位符 6"/>
          <p:cNvSpPr>
            <a:spLocks noGrp="1"/>
          </p:cNvSpPr>
          <p:nvPr>
            <p:ph type="dt" sz="half" idx="10"/>
          </p:nvPr>
        </p:nvSpPr>
        <p:spPr/>
        <p:txBody>
          <a:bodyPr/>
          <a:lstStyle/>
          <a:p>
            <a:r>
              <a:rPr lang="en-US" altLang="zh-CN"/>
              <a:t>2023/10/26</a:t>
            </a:r>
            <a:endParaRPr lang="zh-CN" altLang="en-US"/>
          </a:p>
        </p:txBody>
      </p:sp>
      <p:sp>
        <p:nvSpPr>
          <p:cNvPr id="20" name="页脚占位符 19"/>
          <p:cNvSpPr>
            <a:spLocks noGrp="1"/>
          </p:cNvSpPr>
          <p:nvPr>
            <p:ph type="ftr" sz="quarter" idx="11"/>
          </p:nvPr>
        </p:nvSpPr>
        <p:spPr/>
        <p:txBody>
          <a:bodyPr/>
          <a:lstStyle/>
          <a:p>
            <a:r>
              <a:rPr lang="zh-CN" altLang="en-US"/>
              <a:t>同济大学讲座</a:t>
            </a:r>
          </a:p>
        </p:txBody>
      </p:sp>
      <p:sp>
        <p:nvSpPr>
          <p:cNvPr id="10" name="灯片编号占位符 9"/>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8" name="椭圆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椭圆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en-US" altLang="zh-CN"/>
              <a:t>2023/10/26</a:t>
            </a:r>
            <a:endParaRPr lang="zh-CN" altLang="en-US"/>
          </a:p>
        </p:txBody>
      </p:sp>
      <p:sp>
        <p:nvSpPr>
          <p:cNvPr id="5" name="页脚占位符 4"/>
          <p:cNvSpPr>
            <a:spLocks noGrp="1"/>
          </p:cNvSpPr>
          <p:nvPr>
            <p:ph type="ftr" sz="quarter" idx="11"/>
          </p:nvPr>
        </p:nvSpPr>
        <p:spPr/>
        <p:txBody>
          <a:bodyPr/>
          <a:lstStyle/>
          <a:p>
            <a:r>
              <a:rPr lang="zh-CN" altLang="en-US"/>
              <a:t>同济大学讲座</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7" name="矩形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zh-CN" altLang="en-US"/>
              <a:t>单击此处编辑母版标题样式</a:t>
            </a:r>
            <a:endParaRPr kumimoji="0" lang="en-US"/>
          </a:p>
        </p:txBody>
      </p:sp>
      <p:sp>
        <p:nvSpPr>
          <p:cNvPr id="3" name="文本占位符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CN" altLang="en-US"/>
              <a:t>单击此处编辑母版文本样式</a:t>
            </a:r>
          </a:p>
        </p:txBody>
      </p:sp>
      <p:sp>
        <p:nvSpPr>
          <p:cNvPr id="4" name="日期占位符 3"/>
          <p:cNvSpPr>
            <a:spLocks noGrp="1"/>
          </p:cNvSpPr>
          <p:nvPr>
            <p:ph type="dt" sz="half" idx="10"/>
          </p:nvPr>
        </p:nvSpPr>
        <p:spPr/>
        <p:txBody>
          <a:bodyPr/>
          <a:lstStyle/>
          <a:p>
            <a:r>
              <a:rPr lang="en-US" altLang="zh-CN"/>
              <a:t>2023/10/26</a:t>
            </a:r>
            <a:endParaRPr lang="zh-CN" altLang="en-US"/>
          </a:p>
        </p:txBody>
      </p:sp>
      <p:sp>
        <p:nvSpPr>
          <p:cNvPr id="5" name="页脚占位符 4"/>
          <p:cNvSpPr>
            <a:spLocks noGrp="1"/>
          </p:cNvSpPr>
          <p:nvPr>
            <p:ph type="ftr" sz="quarter" idx="11"/>
          </p:nvPr>
        </p:nvSpPr>
        <p:spPr/>
        <p:txBody>
          <a:bodyPr/>
          <a:lstStyle/>
          <a:p>
            <a:r>
              <a:rPr lang="zh-CN" altLang="en-US"/>
              <a:t>同济大学讲座</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10" name="矩形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椭圆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椭圆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435608" y="274320"/>
            <a:ext cx="7498080" cy="1143000"/>
          </a:xfrm>
        </p:spPr>
        <p:txBody>
          <a:bodyPr/>
          <a:lstStyle/>
          <a:p>
            <a:r>
              <a:rPr kumimoji="0" lang="zh-CN" altLang="en-US"/>
              <a:t>单击此处编辑母版标题样式</a:t>
            </a:r>
            <a:endParaRPr kumimoji="0" lang="en-US"/>
          </a:p>
        </p:txBody>
      </p:sp>
      <p:sp>
        <p:nvSpPr>
          <p:cNvPr id="3" name="内容占位符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内容占位符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r>
              <a:rPr lang="en-US" altLang="zh-CN"/>
              <a:t>2023/10/26</a:t>
            </a:r>
            <a:endParaRPr lang="zh-CN" altLang="en-US"/>
          </a:p>
        </p:txBody>
      </p:sp>
      <p:sp>
        <p:nvSpPr>
          <p:cNvPr id="6" name="页脚占位符 5"/>
          <p:cNvSpPr>
            <a:spLocks noGrp="1"/>
          </p:cNvSpPr>
          <p:nvPr>
            <p:ph type="ftr" sz="quarter" idx="11"/>
          </p:nvPr>
        </p:nvSpPr>
        <p:spPr/>
        <p:txBody>
          <a:bodyPr/>
          <a:lstStyle/>
          <a:p>
            <a:r>
              <a:rPr lang="zh-CN" altLang="en-US"/>
              <a:t>同济大学讲座</a:t>
            </a:r>
          </a:p>
        </p:txBody>
      </p:sp>
      <p:sp>
        <p:nvSpPr>
          <p:cNvPr id="7" name="灯片编号占位符 6"/>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a:t>单击此处编辑母版文本样式</a:t>
            </a:r>
          </a:p>
        </p:txBody>
      </p:sp>
      <p:sp>
        <p:nvSpPr>
          <p:cNvPr id="4" name="文本占位符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a:t>单击此处编辑母版文本样式</a:t>
            </a:r>
          </a:p>
        </p:txBody>
      </p:sp>
      <p:sp>
        <p:nvSpPr>
          <p:cNvPr id="5" name="内容占位符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r>
              <a:rPr lang="en-US" altLang="zh-CN"/>
              <a:t>2023/10/26</a:t>
            </a:r>
            <a:endParaRPr lang="zh-CN" altLang="en-US"/>
          </a:p>
        </p:txBody>
      </p:sp>
      <p:sp>
        <p:nvSpPr>
          <p:cNvPr id="8" name="页脚占位符 7"/>
          <p:cNvSpPr>
            <a:spLocks noGrp="1"/>
          </p:cNvSpPr>
          <p:nvPr>
            <p:ph type="ftr" sz="quarter" idx="11"/>
          </p:nvPr>
        </p:nvSpPr>
        <p:spPr/>
        <p:txBody>
          <a:bodyPr/>
          <a:lstStyle/>
          <a:p>
            <a:r>
              <a:rPr lang="zh-CN" altLang="en-US"/>
              <a:t>同济大学讲座</a:t>
            </a:r>
          </a:p>
        </p:txBody>
      </p:sp>
      <p:sp>
        <p:nvSpPr>
          <p:cNvPr id="9" name="灯片编号占位符 8"/>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435608" y="274320"/>
            <a:ext cx="7498080" cy="1143000"/>
          </a:xfrm>
        </p:spPr>
        <p:txBody>
          <a:bodyPr anchor="ctr"/>
          <a:lstStyle/>
          <a:p>
            <a:r>
              <a:rPr kumimoji="0" lang="zh-CN" altLang="en-US"/>
              <a:t>单击此处编辑母版标题样式</a:t>
            </a:r>
            <a:endParaRPr kumimoji="0" lang="en-US"/>
          </a:p>
        </p:txBody>
      </p:sp>
      <p:sp>
        <p:nvSpPr>
          <p:cNvPr id="3" name="日期占位符 2"/>
          <p:cNvSpPr>
            <a:spLocks noGrp="1"/>
          </p:cNvSpPr>
          <p:nvPr>
            <p:ph type="dt" sz="half" idx="10"/>
          </p:nvPr>
        </p:nvSpPr>
        <p:spPr/>
        <p:txBody>
          <a:bodyPr/>
          <a:lstStyle/>
          <a:p>
            <a:r>
              <a:rPr lang="en-US" altLang="zh-CN"/>
              <a:t>2023/10/26</a:t>
            </a:r>
            <a:endParaRPr lang="zh-CN" altLang="en-US"/>
          </a:p>
        </p:txBody>
      </p:sp>
      <p:sp>
        <p:nvSpPr>
          <p:cNvPr id="4" name="页脚占位符 3"/>
          <p:cNvSpPr>
            <a:spLocks noGrp="1"/>
          </p:cNvSpPr>
          <p:nvPr>
            <p:ph type="ftr" sz="quarter" idx="11"/>
          </p:nvPr>
        </p:nvSpPr>
        <p:spPr/>
        <p:txBody>
          <a:bodyPr/>
          <a:lstStyle/>
          <a:p>
            <a:r>
              <a:rPr lang="zh-CN" altLang="en-US"/>
              <a:t>同济大学讲座</a:t>
            </a:r>
          </a:p>
        </p:txBody>
      </p:sp>
      <p:sp>
        <p:nvSpPr>
          <p:cNvPr id="5" name="灯片编号占位符 4"/>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矩形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日期占位符 1"/>
          <p:cNvSpPr>
            <a:spLocks noGrp="1"/>
          </p:cNvSpPr>
          <p:nvPr>
            <p:ph type="dt" sz="half" idx="10"/>
          </p:nvPr>
        </p:nvSpPr>
        <p:spPr/>
        <p:txBody>
          <a:bodyPr/>
          <a:lstStyle/>
          <a:p>
            <a:r>
              <a:rPr lang="en-US" altLang="zh-CN"/>
              <a:t>2023/10/26</a:t>
            </a:r>
            <a:endParaRPr lang="zh-CN" altLang="en-US"/>
          </a:p>
        </p:txBody>
      </p:sp>
      <p:sp>
        <p:nvSpPr>
          <p:cNvPr id="3" name="页脚占位符 2"/>
          <p:cNvSpPr>
            <a:spLocks noGrp="1"/>
          </p:cNvSpPr>
          <p:nvPr>
            <p:ph type="ftr" sz="quarter" idx="11"/>
          </p:nvPr>
        </p:nvSpPr>
        <p:spPr/>
        <p:txBody>
          <a:bodyPr/>
          <a:lstStyle/>
          <a:p>
            <a:r>
              <a:rPr lang="zh-CN" altLang="en-US"/>
              <a:t>同济大学讲座</a:t>
            </a:r>
          </a:p>
        </p:txBody>
      </p:sp>
      <p:sp>
        <p:nvSpPr>
          <p:cNvPr id="4" name="灯片编号占位符 3"/>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6" name="矩形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zh-CN" altLang="en-US"/>
              <a:t>单击此处编辑母版标题样式</a:t>
            </a:r>
            <a:endParaRPr kumimoji="0" lang="en-US"/>
          </a:p>
        </p:txBody>
      </p:sp>
      <p:sp>
        <p:nvSpPr>
          <p:cNvPr id="3" name="文本占位符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zh-CN" altLang="en-US"/>
              <a:t>单击此处编辑母版文本样式</a:t>
            </a:r>
          </a:p>
        </p:txBody>
      </p:sp>
      <p:sp>
        <p:nvSpPr>
          <p:cNvPr id="4" name="内容占位符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r>
              <a:rPr lang="en-US" altLang="zh-CN"/>
              <a:t>2023/10/26</a:t>
            </a:r>
            <a:endParaRPr lang="zh-CN" altLang="en-US"/>
          </a:p>
        </p:txBody>
      </p:sp>
      <p:sp>
        <p:nvSpPr>
          <p:cNvPr id="6" name="页脚占位符 5"/>
          <p:cNvSpPr>
            <a:spLocks noGrp="1"/>
          </p:cNvSpPr>
          <p:nvPr>
            <p:ph type="ftr" sz="quarter" idx="11"/>
          </p:nvPr>
        </p:nvSpPr>
        <p:spPr/>
        <p:txBody>
          <a:bodyPr/>
          <a:lstStyle/>
          <a:p>
            <a:r>
              <a:rPr lang="zh-CN" altLang="en-US"/>
              <a:t>同济大学讲座</a:t>
            </a:r>
          </a:p>
        </p:txBody>
      </p:sp>
      <p:sp>
        <p:nvSpPr>
          <p:cNvPr id="7" name="灯片编号占位符 6"/>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zh-CN" altLang="en-US"/>
              <a:t>单击此处编辑母版标题样式</a:t>
            </a:r>
            <a:endParaRPr kumimoji="0" lang="en-US"/>
          </a:p>
        </p:txBody>
      </p:sp>
      <p:sp>
        <p:nvSpPr>
          <p:cNvPr id="5" name="日期占位符 4"/>
          <p:cNvSpPr>
            <a:spLocks noGrp="1"/>
          </p:cNvSpPr>
          <p:nvPr>
            <p:ph type="dt" sz="half" idx="10"/>
          </p:nvPr>
        </p:nvSpPr>
        <p:spPr/>
        <p:txBody>
          <a:bodyPr/>
          <a:lstStyle/>
          <a:p>
            <a:r>
              <a:rPr lang="en-US" altLang="zh-CN"/>
              <a:t>2023/10/26</a:t>
            </a:r>
            <a:endParaRPr lang="zh-CN" altLang="en-US"/>
          </a:p>
        </p:txBody>
      </p:sp>
      <p:sp>
        <p:nvSpPr>
          <p:cNvPr id="6" name="页脚占位符 5"/>
          <p:cNvSpPr>
            <a:spLocks noGrp="1"/>
          </p:cNvSpPr>
          <p:nvPr>
            <p:ph type="ftr" sz="quarter" idx="11"/>
          </p:nvPr>
        </p:nvSpPr>
        <p:spPr/>
        <p:txBody>
          <a:bodyPr/>
          <a:lstStyle/>
          <a:p>
            <a:r>
              <a:rPr lang="zh-CN" altLang="en-US"/>
              <a:t>同济大学讲座</a:t>
            </a:r>
          </a:p>
        </p:txBody>
      </p:sp>
      <p:sp>
        <p:nvSpPr>
          <p:cNvPr id="7" name="灯片编号占位符 6"/>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8" name="矩形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图片占位符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zh-CN" altLang="en-US"/>
              <a:t>单击图标添加图片</a:t>
            </a:r>
            <a:endParaRPr kumimoji="0" lang="en-US" dirty="0"/>
          </a:p>
        </p:txBody>
      </p:sp>
      <p:sp>
        <p:nvSpPr>
          <p:cNvPr id="9" name="流程图: 过程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流程图: 过程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文本占位符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zh-CN" altLang="en-US"/>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en-US" altLang="zh-CN"/>
              <a:t>2023/10/26</a:t>
            </a:r>
            <a:endParaRPr lang="zh-CN" altLang="en-US"/>
          </a:p>
        </p:txBody>
      </p:sp>
      <p:sp>
        <p:nvSpPr>
          <p:cNvPr id="5" name="页脚占位符 4"/>
          <p:cNvSpPr>
            <a:spLocks noGrp="1"/>
          </p:cNvSpPr>
          <p:nvPr>
            <p:ph type="ftr" sz="quarter" idx="11"/>
          </p:nvPr>
        </p:nvSpPr>
        <p:spPr/>
        <p:txBody>
          <a:bodyPr/>
          <a:lstStyle/>
          <a:p>
            <a:r>
              <a:rPr lang="zh-CN" altLang="en-US"/>
              <a:t>同济大学讲座</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58000" y="274639"/>
            <a:ext cx="1828800" cy="5851525"/>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1143000" y="274640"/>
            <a:ext cx="5562600" cy="5851525"/>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en-US" altLang="zh-CN"/>
              <a:t>2023/10/26</a:t>
            </a:r>
            <a:endParaRPr lang="zh-CN" altLang="en-US"/>
          </a:p>
        </p:txBody>
      </p:sp>
      <p:sp>
        <p:nvSpPr>
          <p:cNvPr id="5" name="页脚占位符 4"/>
          <p:cNvSpPr>
            <a:spLocks noGrp="1"/>
          </p:cNvSpPr>
          <p:nvPr>
            <p:ph type="ftr" sz="quarter" idx="11"/>
          </p:nvPr>
        </p:nvSpPr>
        <p:spPr/>
        <p:txBody>
          <a:bodyPr/>
          <a:lstStyle/>
          <a:p>
            <a:r>
              <a:rPr lang="zh-CN" altLang="en-US"/>
              <a:t>同济大学讲座</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饼形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椭圆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同心圆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标题占位符 4"/>
          <p:cNvSpPr>
            <a:spLocks noGrp="1"/>
          </p:cNvSpPr>
          <p:nvPr>
            <p:ph type="title"/>
          </p:nvPr>
        </p:nvSpPr>
        <p:spPr>
          <a:xfrm>
            <a:off x="1435608" y="274638"/>
            <a:ext cx="7498080" cy="1143000"/>
          </a:xfrm>
          <a:prstGeom prst="rect">
            <a:avLst/>
          </a:prstGeom>
        </p:spPr>
        <p:txBody>
          <a:bodyPr anchor="ctr">
            <a:normAutofit/>
          </a:bodyPr>
          <a:lstStyle/>
          <a:p>
            <a:r>
              <a:rPr kumimoji="0" lang="zh-CN" altLang="en-US"/>
              <a:t>单击此处编辑母版标题样式</a:t>
            </a:r>
            <a:endParaRPr kumimoji="0" lang="en-US"/>
          </a:p>
        </p:txBody>
      </p:sp>
      <p:sp>
        <p:nvSpPr>
          <p:cNvPr id="9" name="文本占位符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zh-CN" altLang="en-US"/>
              <a:t>单击此处编辑母版文本样式</a:t>
            </a:r>
          </a:p>
          <a:p>
            <a:pPr lvl="1" eaLnBrk="1" latinLnBrk="0" hangingPunct="1"/>
            <a:r>
              <a:rPr kumimoji="0" lang="zh-CN" altLang="en-US"/>
              <a:t>第二级</a:t>
            </a:r>
          </a:p>
          <a:p>
            <a:pPr lvl="2" eaLnBrk="1" latinLnBrk="0" hangingPunct="1"/>
            <a:r>
              <a:rPr kumimoji="0" lang="zh-CN" altLang="en-US"/>
              <a:t>第三级</a:t>
            </a:r>
          </a:p>
          <a:p>
            <a:pPr lvl="3" eaLnBrk="1" latinLnBrk="0" hangingPunct="1"/>
            <a:r>
              <a:rPr kumimoji="0" lang="zh-CN" altLang="en-US"/>
              <a:t>第四级</a:t>
            </a:r>
          </a:p>
          <a:p>
            <a:pPr lvl="4" eaLnBrk="1" latinLnBrk="0" hangingPunct="1"/>
            <a:r>
              <a:rPr kumimoji="0" lang="zh-CN" altLang="en-US"/>
              <a:t>第五级</a:t>
            </a:r>
            <a:endParaRPr kumimoji="0" lang="en-US"/>
          </a:p>
        </p:txBody>
      </p:sp>
      <p:sp>
        <p:nvSpPr>
          <p:cNvPr id="24" name="日期占位符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r>
              <a:rPr lang="en-US" altLang="zh-CN"/>
              <a:t>2023/10/26</a:t>
            </a:r>
            <a:endParaRPr lang="zh-CN" altLang="en-US"/>
          </a:p>
        </p:txBody>
      </p:sp>
      <p:sp>
        <p:nvSpPr>
          <p:cNvPr id="10" name="页脚占位符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r>
              <a:rPr lang="zh-CN" altLang="en-US"/>
              <a:t>同济大学讲座</a:t>
            </a:r>
          </a:p>
        </p:txBody>
      </p:sp>
      <p:sp>
        <p:nvSpPr>
          <p:cNvPr id="22" name="灯片编号占位符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BB314F9-CA3C-4D7F-97C2-7C174F19CC09}" type="slidenum">
              <a:rPr lang="zh-CN" altLang="en-US" smtClean="0"/>
              <a:pPr/>
              <a:t>‹#›</a:t>
            </a:fld>
            <a:endParaRPr lang="zh-CN" altLang="en-US"/>
          </a:p>
        </p:txBody>
      </p:sp>
      <p:sp>
        <p:nvSpPr>
          <p:cNvPr id="15" name="矩形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oleObject" Target="../embeddings/oleObject2.bin"/><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2.bin"/><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4.xml"/><Relationship Id="rId5" Type="http://schemas.openxmlformats.org/officeDocument/2006/relationships/image" Target="../media/image8.jpeg"/><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4.bin"/><Relationship Id="rId1" Type="http://schemas.openxmlformats.org/officeDocument/2006/relationships/slideLayout" Target="../slideLayouts/slideLayout2.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432560" y="1052736"/>
            <a:ext cx="7406640" cy="1656184"/>
          </a:xfrm>
        </p:spPr>
        <p:txBody>
          <a:bodyPr>
            <a:normAutofit/>
          </a:bodyPr>
          <a:lstStyle/>
          <a:p>
            <a:r>
              <a:rPr lang="zh-CN" altLang="en-US" sz="3600" dirty="0"/>
              <a:t>  </a:t>
            </a:r>
            <a:r>
              <a:rPr lang="zh-CN" altLang="en-US" sz="4400" dirty="0"/>
              <a:t>知识产权国际保护的新发展</a:t>
            </a:r>
            <a:br>
              <a:rPr lang="en-US" altLang="zh-CN" sz="4400" dirty="0"/>
            </a:br>
            <a:r>
              <a:rPr lang="en-US" altLang="zh-CN" sz="4400" dirty="0"/>
              <a:t>        </a:t>
            </a:r>
            <a:endParaRPr lang="zh-CN" altLang="en-US" sz="3600" b="1" dirty="0"/>
          </a:p>
        </p:txBody>
      </p:sp>
      <p:sp>
        <p:nvSpPr>
          <p:cNvPr id="3" name="副标题 2"/>
          <p:cNvSpPr>
            <a:spLocks noGrp="1"/>
          </p:cNvSpPr>
          <p:nvPr>
            <p:ph type="subTitle" idx="1"/>
          </p:nvPr>
        </p:nvSpPr>
        <p:spPr>
          <a:xfrm>
            <a:off x="1432560" y="3140968"/>
            <a:ext cx="7406640" cy="1944216"/>
          </a:xfrm>
        </p:spPr>
        <p:txBody>
          <a:bodyPr>
            <a:normAutofit fontScale="85000" lnSpcReduction="20000"/>
          </a:bodyPr>
          <a:lstStyle/>
          <a:p>
            <a:r>
              <a:rPr lang="en-US" altLang="zh-CN" dirty="0"/>
              <a:t>                                        </a:t>
            </a:r>
            <a:r>
              <a:rPr lang="zh-CN" altLang="en-US" sz="3200" b="1" dirty="0"/>
              <a:t>张乃根 </a:t>
            </a:r>
            <a:endParaRPr lang="en-US" altLang="zh-CN" sz="3200" b="1" dirty="0"/>
          </a:p>
          <a:p>
            <a:r>
              <a:rPr lang="zh-CN" altLang="en-US" sz="3200" b="1" dirty="0"/>
              <a:t>                    </a:t>
            </a:r>
            <a:endParaRPr lang="en-US" altLang="zh-CN" sz="3200" b="1" dirty="0"/>
          </a:p>
          <a:p>
            <a:r>
              <a:rPr lang="zh-CN" altLang="en-US" sz="3200" b="1" dirty="0"/>
              <a:t>                        复旦大学特聘教授</a:t>
            </a:r>
            <a:endParaRPr lang="en-US" altLang="zh-CN" sz="3600" b="1" dirty="0">
              <a:latin typeface="Times New Roman" pitchFamily="18" charset="0"/>
              <a:cs typeface="Times New Roman" pitchFamily="18" charset="0"/>
            </a:endParaRPr>
          </a:p>
          <a:p>
            <a:r>
              <a:rPr lang="en-US" altLang="zh-CN" b="1" dirty="0">
                <a:latin typeface="Times New Roman" pitchFamily="18" charset="0"/>
                <a:cs typeface="Times New Roman" pitchFamily="18" charset="0"/>
              </a:rPr>
              <a:t>                 </a:t>
            </a:r>
          </a:p>
          <a:p>
            <a:r>
              <a:rPr lang="en-US" altLang="zh-CN" b="1" dirty="0">
                <a:latin typeface="Times New Roman" pitchFamily="18" charset="0"/>
                <a:cs typeface="Times New Roman" pitchFamily="18" charset="0"/>
              </a:rPr>
              <a:t>                              </a:t>
            </a:r>
            <a:endParaRPr lang="zh-CN" altLang="en-US" b="1" dirty="0"/>
          </a:p>
        </p:txBody>
      </p:sp>
      <p:pic>
        <p:nvPicPr>
          <p:cNvPr id="4" name="图片 4" descr="001_02.jpg"/>
          <p:cNvPicPr>
            <a:picLocks noChangeAspect="1"/>
          </p:cNvPicPr>
          <p:nvPr/>
        </p:nvPicPr>
        <p:blipFill>
          <a:blip r:embed="rId2" cstate="print"/>
          <a:srcRect/>
          <a:stretch>
            <a:fillRect/>
          </a:stretch>
        </p:blipFill>
        <p:spPr bwMode="auto">
          <a:xfrm>
            <a:off x="1835150" y="5300663"/>
            <a:ext cx="6219825" cy="1081087"/>
          </a:xfrm>
          <a:prstGeom prst="rect">
            <a:avLst/>
          </a:prstGeom>
          <a:noFill/>
          <a:ln w="9525">
            <a:noFill/>
            <a:miter lim="800000"/>
            <a:headEnd/>
            <a:tailEnd/>
          </a:ln>
        </p:spPr>
      </p:pic>
      <p:graphicFrame>
        <p:nvGraphicFramePr>
          <p:cNvPr id="1026"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3" imgW="980952" imgH="1038370" progId="PBrush">
                  <p:embed/>
                </p:oleObj>
              </mc:Choice>
              <mc:Fallback>
                <p:oleObj name="位图图像" r:id="rId3" imgW="980952" imgH="1038370" progId="PBrush">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                 </a:t>
            </a:r>
            <a:r>
              <a:rPr lang="zh-CN" altLang="en-US" dirty="0"/>
              <a:t>   要点</a:t>
            </a:r>
            <a:endParaRPr lang="zh-CN" altLang="en-US" sz="4800" b="1" dirty="0">
              <a:latin typeface="Times New Roman" pitchFamily="18" charset="0"/>
              <a:cs typeface="Times New Roman" pitchFamily="18" charset="0"/>
            </a:endParaRPr>
          </a:p>
        </p:txBody>
      </p:sp>
      <p:sp>
        <p:nvSpPr>
          <p:cNvPr id="3" name="内容占位符 2"/>
          <p:cNvSpPr>
            <a:spLocks noGrp="1"/>
          </p:cNvSpPr>
          <p:nvPr>
            <p:ph idx="1"/>
          </p:nvPr>
        </p:nvSpPr>
        <p:spPr>
          <a:xfrm>
            <a:off x="1187624" y="1556792"/>
            <a:ext cx="7498080" cy="4440560"/>
          </a:xfrm>
        </p:spPr>
        <p:txBody>
          <a:bodyPr>
            <a:normAutofit/>
          </a:bodyPr>
          <a:lstStyle/>
          <a:p>
            <a:pPr>
              <a:lnSpc>
                <a:spcPct val="150000"/>
              </a:lnSpc>
            </a:pPr>
            <a:r>
              <a:rPr lang="en-US" altLang="zh-CN" b="1" dirty="0">
                <a:latin typeface="Times New Roman" pitchFamily="18" charset="0"/>
                <a:cs typeface="Times New Roman" pitchFamily="18" charset="0"/>
              </a:rPr>
              <a:t>1.  WIPO</a:t>
            </a:r>
            <a:r>
              <a:rPr lang="zh-CN" altLang="en-US" b="1" dirty="0">
                <a:latin typeface="Times New Roman" pitchFamily="18" charset="0"/>
                <a:cs typeface="Times New Roman" pitchFamily="18" charset="0"/>
              </a:rPr>
              <a:t>协调规则新发展：遗传资源（法律文书）</a:t>
            </a:r>
            <a:r>
              <a:rPr lang="en-US" altLang="zh-CN" b="1" dirty="0">
                <a:latin typeface="Times New Roman" pitchFamily="18" charset="0"/>
                <a:cs typeface="Times New Roman" pitchFamily="18" charset="0"/>
              </a:rPr>
              <a:t>/  </a:t>
            </a:r>
            <a:r>
              <a:rPr lang="zh-CN" altLang="en-US" b="1" dirty="0">
                <a:latin typeface="Times New Roman" pitchFamily="18" charset="0"/>
                <a:cs typeface="Times New Roman" pitchFamily="18" charset="0"/>
              </a:rPr>
              <a:t>外观设计 （日内瓦文本）</a:t>
            </a:r>
            <a:r>
              <a:rPr lang="en-US" altLang="zh-CN" b="1" dirty="0">
                <a:latin typeface="Times New Roman" pitchFamily="18" charset="0"/>
                <a:cs typeface="Times New Roman" pitchFamily="18" charset="0"/>
              </a:rPr>
              <a:t>/  </a:t>
            </a:r>
            <a:r>
              <a:rPr lang="zh-CN" altLang="en-US" b="1" dirty="0">
                <a:latin typeface="Times New Roman" pitchFamily="18" charset="0"/>
                <a:cs typeface="Times New Roman" pitchFamily="18" charset="0"/>
              </a:rPr>
              <a:t>人工智能相关知识产权</a:t>
            </a:r>
            <a:endParaRPr lang="en-US" altLang="zh-CN" b="1" dirty="0">
              <a:latin typeface="Times New Roman" pitchFamily="18" charset="0"/>
              <a:cs typeface="Times New Roman" pitchFamily="18" charset="0"/>
            </a:endParaRPr>
          </a:p>
          <a:p>
            <a:pPr>
              <a:lnSpc>
                <a:spcPct val="150000"/>
              </a:lnSpc>
            </a:pPr>
            <a:r>
              <a:rPr lang="en-US" altLang="zh-CN" b="1" dirty="0">
                <a:latin typeface="Times New Roman" pitchFamily="18" charset="0"/>
                <a:cs typeface="Times New Roman" pitchFamily="18" charset="0"/>
              </a:rPr>
              <a:t>2. TRIPS</a:t>
            </a:r>
            <a:r>
              <a:rPr lang="zh-CN" altLang="en-US" b="1" dirty="0">
                <a:latin typeface="Times New Roman" pitchFamily="18" charset="0"/>
                <a:cs typeface="Times New Roman" pitchFamily="18" charset="0"/>
              </a:rPr>
              <a:t>协定的疫苗相关知识产权豁免</a:t>
            </a:r>
            <a:endParaRPr lang="en-US" altLang="zh-CN" b="1" dirty="0">
              <a:latin typeface="Times New Roman" pitchFamily="18" charset="0"/>
              <a:cs typeface="Times New Roman" pitchFamily="18" charset="0"/>
            </a:endParaRPr>
          </a:p>
          <a:p>
            <a:pPr>
              <a:lnSpc>
                <a:spcPct val="150000"/>
              </a:lnSpc>
            </a:pPr>
            <a:r>
              <a:rPr lang="en-US" altLang="zh-CN" b="1" dirty="0">
                <a:latin typeface="Times New Roman" pitchFamily="18" charset="0"/>
                <a:cs typeface="Times New Roman" pitchFamily="18" charset="0"/>
              </a:rPr>
              <a:t>3. </a:t>
            </a:r>
            <a:r>
              <a:rPr lang="zh-CN" altLang="en-US" b="1" dirty="0">
                <a:latin typeface="Times New Roman" panose="02020603050405020304" pitchFamily="18" charset="0"/>
                <a:cs typeface="Times New Roman" panose="02020603050405020304" pitchFamily="18" charset="0"/>
              </a:rPr>
              <a:t>区域经贸协定的知识产权规则新发展</a:t>
            </a:r>
            <a:endParaRPr lang="en-US" altLang="zh-CN" sz="3600" b="1" dirty="0">
              <a:latin typeface="Times New Roman" panose="02020603050405020304" pitchFamily="18" charset="0"/>
              <a:cs typeface="Times New Roman" panose="02020603050405020304" pitchFamily="18" charset="0"/>
            </a:endParaRPr>
          </a:p>
          <a:p>
            <a:pPr marL="82296" indent="0">
              <a:buNone/>
            </a:pPr>
            <a:endParaRPr lang="en-US" altLang="zh-CN" b="1" dirty="0"/>
          </a:p>
        </p:txBody>
      </p:sp>
      <p:graphicFrame>
        <p:nvGraphicFramePr>
          <p:cNvPr id="2050"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日期占位符 4"/>
          <p:cNvSpPr>
            <a:spLocks noGrp="1"/>
          </p:cNvSpPr>
          <p:nvPr>
            <p:ph type="dt" sz="half" idx="10"/>
          </p:nvPr>
        </p:nvSpPr>
        <p:spPr/>
        <p:txBody>
          <a:bodyPr/>
          <a:lstStyle/>
          <a:p>
            <a:r>
              <a:rPr lang="en-US" altLang="zh-CN"/>
              <a:t>2023/10/26</a:t>
            </a:r>
            <a:endParaRPr lang="zh-CN" altLang="en-US"/>
          </a:p>
        </p:txBody>
      </p:sp>
      <p:sp>
        <p:nvSpPr>
          <p:cNvPr id="6" name="页脚占位符 5">
            <a:extLst>
              <a:ext uri="{FF2B5EF4-FFF2-40B4-BE49-F238E27FC236}">
                <a16:creationId xmlns:a16="http://schemas.microsoft.com/office/drawing/2014/main" id="{D43B295F-9243-ECBC-5D8E-60703EE764EA}"/>
              </a:ext>
            </a:extLst>
          </p:cNvPr>
          <p:cNvSpPr>
            <a:spLocks noGrp="1"/>
          </p:cNvSpPr>
          <p:nvPr>
            <p:ph type="ftr" sz="quarter" idx="11"/>
          </p:nvPr>
        </p:nvSpPr>
        <p:spPr/>
        <p:txBody>
          <a:bodyPr/>
          <a:lstStyle/>
          <a:p>
            <a:r>
              <a:rPr lang="zh-CN" altLang="en-US"/>
              <a:t>同济大学讲座</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F4B678-FFCC-8D29-F46B-737728DF1113}"/>
              </a:ext>
            </a:extLst>
          </p:cNvPr>
          <p:cNvSpPr>
            <a:spLocks noGrp="1"/>
          </p:cNvSpPr>
          <p:nvPr>
            <p:ph type="title"/>
          </p:nvPr>
        </p:nvSpPr>
        <p:spPr/>
        <p:txBody>
          <a:bodyPr>
            <a:normAutofit/>
          </a:bodyPr>
          <a:lstStyle/>
          <a:p>
            <a:r>
              <a:rPr lang="en-US" altLang="zh-CN" sz="4400" b="1" dirty="0">
                <a:latin typeface="Times New Roman" pitchFamily="18" charset="0"/>
                <a:cs typeface="Times New Roman" pitchFamily="18" charset="0"/>
              </a:rPr>
              <a:t>   1. </a:t>
            </a:r>
            <a:r>
              <a:rPr lang="en-US" altLang="zh-CN" sz="4000" b="1" dirty="0">
                <a:latin typeface="Times New Roman" pitchFamily="18" charset="0"/>
                <a:cs typeface="Times New Roman" pitchFamily="18" charset="0"/>
              </a:rPr>
              <a:t>WIPO</a:t>
            </a:r>
            <a:r>
              <a:rPr lang="zh-CN" altLang="en-US" sz="4000" b="1" dirty="0">
                <a:latin typeface="Times New Roman" pitchFamily="18" charset="0"/>
                <a:cs typeface="Times New Roman" pitchFamily="18" charset="0"/>
              </a:rPr>
              <a:t>协调规则产生与发展</a:t>
            </a:r>
            <a:endParaRPr lang="zh-CN" altLang="en-US" dirty="0"/>
          </a:p>
        </p:txBody>
      </p:sp>
      <p:sp>
        <p:nvSpPr>
          <p:cNvPr id="3" name="内容占位符 2">
            <a:extLst>
              <a:ext uri="{FF2B5EF4-FFF2-40B4-BE49-F238E27FC236}">
                <a16:creationId xmlns:a16="http://schemas.microsoft.com/office/drawing/2014/main" id="{745628C6-8531-37F9-3269-68B367AA0D98}"/>
              </a:ext>
            </a:extLst>
          </p:cNvPr>
          <p:cNvSpPr>
            <a:spLocks noGrp="1"/>
          </p:cNvSpPr>
          <p:nvPr>
            <p:ph idx="1"/>
          </p:nvPr>
        </p:nvSpPr>
        <p:spPr/>
        <p:txBody>
          <a:bodyPr>
            <a:normAutofit/>
          </a:bodyPr>
          <a:lstStyle/>
          <a:p>
            <a:r>
              <a:rPr lang="en-US" altLang="zh-CN" sz="2800" b="1" dirty="0">
                <a:latin typeface="Times New Roman" panose="02020603050405020304" pitchFamily="18" charset="0"/>
                <a:cs typeface="Times New Roman" panose="02020603050405020304" pitchFamily="18" charset="0"/>
              </a:rPr>
              <a:t>               </a:t>
            </a:r>
            <a:endParaRPr lang="zh-CN" altLang="en-US" sz="2800" b="1" dirty="0">
              <a:latin typeface="Times New Roman" panose="02020603050405020304" pitchFamily="18" charset="0"/>
              <a:cs typeface="Times New Roman" panose="02020603050405020304" pitchFamily="18" charset="0"/>
            </a:endParaRPr>
          </a:p>
        </p:txBody>
      </p:sp>
      <p:sp>
        <p:nvSpPr>
          <p:cNvPr id="4" name="日期占位符 3">
            <a:extLst>
              <a:ext uri="{FF2B5EF4-FFF2-40B4-BE49-F238E27FC236}">
                <a16:creationId xmlns:a16="http://schemas.microsoft.com/office/drawing/2014/main" id="{694BAD48-7881-7955-3405-2B8223B45A2F}"/>
              </a:ext>
            </a:extLst>
          </p:cNvPr>
          <p:cNvSpPr>
            <a:spLocks noGrp="1"/>
          </p:cNvSpPr>
          <p:nvPr>
            <p:ph type="dt" sz="half" idx="10"/>
          </p:nvPr>
        </p:nvSpPr>
        <p:spPr/>
        <p:txBody>
          <a:bodyPr/>
          <a:lstStyle/>
          <a:p>
            <a:r>
              <a:rPr lang="en-US" altLang="zh-CN"/>
              <a:t>2023/10/26</a:t>
            </a:r>
            <a:endParaRPr lang="zh-CN" altLang="en-US"/>
          </a:p>
        </p:txBody>
      </p:sp>
      <p:sp>
        <p:nvSpPr>
          <p:cNvPr id="5" name="页脚占位符 4">
            <a:extLst>
              <a:ext uri="{FF2B5EF4-FFF2-40B4-BE49-F238E27FC236}">
                <a16:creationId xmlns:a16="http://schemas.microsoft.com/office/drawing/2014/main" id="{7FC6326F-FE66-5176-AD2E-6D86A14EB4B9}"/>
              </a:ext>
            </a:extLst>
          </p:cNvPr>
          <p:cNvSpPr>
            <a:spLocks noGrp="1"/>
          </p:cNvSpPr>
          <p:nvPr>
            <p:ph type="ftr" sz="quarter" idx="11"/>
          </p:nvPr>
        </p:nvSpPr>
        <p:spPr/>
        <p:txBody>
          <a:bodyPr/>
          <a:lstStyle/>
          <a:p>
            <a:r>
              <a:rPr lang="zh-CN" altLang="en-US" dirty="0"/>
              <a:t>同济大学讲座</a:t>
            </a:r>
          </a:p>
        </p:txBody>
      </p:sp>
      <p:graphicFrame>
        <p:nvGraphicFramePr>
          <p:cNvPr id="6" name="Object 2">
            <a:extLst>
              <a:ext uri="{FF2B5EF4-FFF2-40B4-BE49-F238E27FC236}">
                <a16:creationId xmlns:a16="http://schemas.microsoft.com/office/drawing/2014/main" id="{93B5C98E-D5BF-DAF7-9974-6FB271AE1302}"/>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6" name="Object 2">
                        <a:extLst>
                          <a:ext uri="{FF2B5EF4-FFF2-40B4-BE49-F238E27FC236}">
                            <a16:creationId xmlns:a16="http://schemas.microsoft.com/office/drawing/2014/main" id="{2B71FA67-B74D-47B9-A037-10394E135C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图示 6">
            <a:extLst>
              <a:ext uri="{FF2B5EF4-FFF2-40B4-BE49-F238E27FC236}">
                <a16:creationId xmlns:a16="http://schemas.microsoft.com/office/drawing/2014/main" id="{137E3E92-D2FE-D63E-AAE4-A5773BF4856A}"/>
              </a:ext>
            </a:extLst>
          </p:cNvPr>
          <p:cNvGraphicFramePr/>
          <p:nvPr>
            <p:extLst>
              <p:ext uri="{D42A27DB-BD31-4B8C-83A1-F6EECF244321}">
                <p14:modId xmlns:p14="http://schemas.microsoft.com/office/powerpoint/2010/main" val="334341105"/>
              </p:ext>
            </p:extLst>
          </p:nvPr>
        </p:nvGraphicFramePr>
        <p:xfrm>
          <a:off x="1763688" y="1447800"/>
          <a:ext cx="6552728" cy="4800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94379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F4B678-FFCC-8D29-F46B-737728DF1113}"/>
              </a:ext>
            </a:extLst>
          </p:cNvPr>
          <p:cNvSpPr>
            <a:spLocks noGrp="1"/>
          </p:cNvSpPr>
          <p:nvPr>
            <p:ph type="title"/>
          </p:nvPr>
        </p:nvSpPr>
        <p:spPr/>
        <p:txBody>
          <a:bodyPr/>
          <a:lstStyle/>
          <a:p>
            <a:r>
              <a:rPr lang="en-US" altLang="zh-CN" sz="4400" b="1" dirty="0">
                <a:latin typeface="Times New Roman" pitchFamily="18" charset="0"/>
                <a:cs typeface="Times New Roman" pitchFamily="18" charset="0"/>
              </a:rPr>
              <a:t>   1. 1. WIPO</a:t>
            </a:r>
            <a:r>
              <a:rPr lang="zh-CN" altLang="en-US" sz="4400" b="1" dirty="0">
                <a:latin typeface="Times New Roman" pitchFamily="18" charset="0"/>
                <a:cs typeface="Times New Roman" pitchFamily="18" charset="0"/>
              </a:rPr>
              <a:t>协调规则新发展</a:t>
            </a:r>
            <a:endParaRPr lang="zh-CN" altLang="en-US" dirty="0"/>
          </a:p>
        </p:txBody>
      </p:sp>
      <p:sp>
        <p:nvSpPr>
          <p:cNvPr id="3" name="内容占位符 2">
            <a:extLst>
              <a:ext uri="{FF2B5EF4-FFF2-40B4-BE49-F238E27FC236}">
                <a16:creationId xmlns:a16="http://schemas.microsoft.com/office/drawing/2014/main" id="{745628C6-8531-37F9-3269-68B367AA0D98}"/>
              </a:ext>
            </a:extLst>
          </p:cNvPr>
          <p:cNvSpPr>
            <a:spLocks noGrp="1"/>
          </p:cNvSpPr>
          <p:nvPr>
            <p:ph idx="1"/>
          </p:nvPr>
        </p:nvSpPr>
        <p:spPr/>
        <p:txBody>
          <a:bodyPr>
            <a:normAutofit fontScale="85000" lnSpcReduction="20000"/>
          </a:bodyPr>
          <a:lstStyle/>
          <a:p>
            <a:r>
              <a:rPr lang="zh-CN" altLang="en-US" sz="2800" b="1" dirty="0">
                <a:solidFill>
                  <a:srgbClr val="C00000"/>
                </a:solidFill>
                <a:latin typeface="Times New Roman" pitchFamily="18" charset="0"/>
                <a:cs typeface="Times New Roman" pitchFamily="18" charset="0"/>
              </a:rPr>
              <a:t>遗传资源</a:t>
            </a:r>
            <a:endParaRPr lang="en-US" altLang="zh-CN" sz="2800" b="1" dirty="0">
              <a:solidFill>
                <a:srgbClr val="C00000"/>
              </a:solidFill>
              <a:latin typeface="Times New Roman" pitchFamily="18" charset="0"/>
              <a:cs typeface="Times New Roman" pitchFamily="18" charset="0"/>
            </a:endParaRPr>
          </a:p>
          <a:p>
            <a:pPr>
              <a:lnSpc>
                <a:spcPct val="120000"/>
              </a:lnSpc>
            </a:pPr>
            <a:r>
              <a:rPr lang="zh-CN" altLang="zh-CN" sz="2000" b="1" dirty="0">
                <a:effectLst/>
                <a:latin typeface="Times New Roman" panose="02020603050405020304" pitchFamily="18" charset="0"/>
                <a:cs typeface="Times New Roman" panose="02020603050405020304" pitchFamily="18" charset="0"/>
              </a:rPr>
              <a:t>知识产权、遗传资源和遗传资源相关传统知识国际法律文书草案案文</a:t>
            </a:r>
          </a:p>
          <a:p>
            <a:pPr>
              <a:lnSpc>
                <a:spcPct val="120000"/>
              </a:lnSpc>
            </a:pPr>
            <a:r>
              <a:rPr lang="fr-CH" altLang="zh-CN" sz="2000" b="1" dirty="0">
                <a:effectLst/>
                <a:latin typeface="Times New Roman" panose="02020603050405020304" pitchFamily="18" charset="0"/>
                <a:cs typeface="Times New Roman" panose="02020603050405020304" pitchFamily="18" charset="0"/>
              </a:rPr>
              <a:t>2023</a:t>
            </a:r>
            <a:r>
              <a:rPr lang="zh-CN" altLang="zh-CN" sz="2000" b="1" dirty="0">
                <a:effectLst/>
                <a:latin typeface="Times New Roman" panose="02020603050405020304" pitchFamily="18" charset="0"/>
                <a:cs typeface="Times New Roman" panose="02020603050405020304" pitchFamily="18" charset="0"/>
              </a:rPr>
              <a:t>年</a:t>
            </a:r>
            <a:r>
              <a:rPr lang="fr-CH" altLang="zh-CN" sz="2000" b="1" dirty="0">
                <a:effectLst/>
                <a:latin typeface="Times New Roman" panose="02020603050405020304" pitchFamily="18" charset="0"/>
                <a:cs typeface="Times New Roman" panose="02020603050405020304" pitchFamily="18" charset="0"/>
              </a:rPr>
              <a:t>9</a:t>
            </a:r>
            <a:r>
              <a:rPr lang="zh-CN" altLang="zh-CN" sz="2000" b="1" dirty="0">
                <a:effectLst/>
                <a:latin typeface="Times New Roman" panose="02020603050405020304" pitchFamily="18" charset="0"/>
                <a:cs typeface="Times New Roman" panose="02020603050405020304" pitchFamily="18" charset="0"/>
              </a:rPr>
              <a:t>月</a:t>
            </a:r>
            <a:r>
              <a:rPr lang="fr-CH" altLang="zh-CN" sz="2000" b="1" dirty="0">
                <a:effectLst/>
                <a:latin typeface="Times New Roman" panose="02020603050405020304" pitchFamily="18" charset="0"/>
                <a:cs typeface="Times New Roman" panose="02020603050405020304" pitchFamily="18" charset="0"/>
              </a:rPr>
              <a:t>4</a:t>
            </a:r>
            <a:r>
              <a:rPr lang="zh-CN" altLang="zh-CN" sz="2000" b="1" dirty="0">
                <a:effectLst/>
                <a:latin typeface="Times New Roman" panose="02020603050405020304" pitchFamily="18" charset="0"/>
                <a:cs typeface="Times New Roman" panose="02020603050405020304" pitchFamily="18" charset="0"/>
              </a:rPr>
              <a:t>日至</a:t>
            </a:r>
            <a:r>
              <a:rPr lang="fr-CH" altLang="zh-CN" sz="2000" b="1" dirty="0">
                <a:effectLst/>
                <a:latin typeface="Times New Roman" panose="02020603050405020304" pitchFamily="18" charset="0"/>
                <a:cs typeface="Times New Roman" panose="02020603050405020304" pitchFamily="18" charset="0"/>
              </a:rPr>
              <a:t>8</a:t>
            </a:r>
            <a:r>
              <a:rPr lang="zh-CN" altLang="zh-CN" sz="2000" b="1" dirty="0">
                <a:effectLst/>
                <a:latin typeface="Times New Roman" panose="02020603050405020304" pitchFamily="18" charset="0"/>
                <a:cs typeface="Times New Roman" panose="02020603050405020304" pitchFamily="18" charset="0"/>
              </a:rPr>
              <a:t>日，日内瓦</a:t>
            </a:r>
          </a:p>
          <a:p>
            <a:pPr>
              <a:lnSpc>
                <a:spcPct val="160000"/>
              </a:lnSpc>
            </a:pPr>
            <a:r>
              <a:rPr lang="zh-CN" altLang="zh-CN" sz="2000" b="1" dirty="0">
                <a:effectLst/>
                <a:latin typeface="Times New Roman" panose="02020603050405020304" pitchFamily="18" charset="0"/>
                <a:cs typeface="Times New Roman" panose="02020603050405020304" pitchFamily="18" charset="0"/>
              </a:rPr>
              <a:t>强制公开是一种防御性措施，旨在防止盗用遗传资源和相关传统知识。当申请的主题使用或基于遗传资源和相关传统知识时，这种要求将迫使公开相关信息。拟议的强制公开要求要求专利申请人在发明实质上</a:t>
            </a:r>
            <a:r>
              <a:rPr lang="en-US" altLang="zh-CN" sz="2000" b="1" dirty="0">
                <a:effectLst/>
                <a:latin typeface="Times New Roman" panose="02020603050405020304" pitchFamily="18" charset="0"/>
                <a:cs typeface="Times New Roman" panose="02020603050405020304" pitchFamily="18" charset="0"/>
              </a:rPr>
              <a:t>/</a:t>
            </a:r>
            <a:r>
              <a:rPr lang="zh-CN" altLang="zh-CN" sz="2000" b="1" dirty="0">
                <a:effectLst/>
                <a:latin typeface="Times New Roman" panose="02020603050405020304" pitchFamily="18" charset="0"/>
                <a:cs typeface="Times New Roman" panose="02020603050405020304" pitchFamily="18" charset="0"/>
              </a:rPr>
              <a:t>直接基于遗传资源的情况下，强制公开遗传资源的“原产国”。 </a:t>
            </a:r>
            <a:r>
              <a:rPr lang="en-AU" altLang="zh-CN" sz="2000" b="1" dirty="0">
                <a:effectLst/>
                <a:latin typeface="Times New Roman" panose="02020603050405020304" pitchFamily="18" charset="0"/>
                <a:cs typeface="Times New Roman" panose="02020603050405020304" pitchFamily="18" charset="0"/>
              </a:rPr>
              <a:t>	</a:t>
            </a:r>
            <a:endParaRPr lang="zh-CN" altLang="zh-CN" sz="2000" b="1" dirty="0">
              <a:effectLst/>
              <a:latin typeface="Times New Roman" panose="02020603050405020304" pitchFamily="18" charset="0"/>
              <a:cs typeface="Times New Roman" panose="02020603050405020304" pitchFamily="18" charset="0"/>
            </a:endParaRPr>
          </a:p>
          <a:p>
            <a:pPr algn="ctr">
              <a:lnSpc>
                <a:spcPts val="1700"/>
              </a:lnSpc>
              <a:spcAft>
                <a:spcPts val="600"/>
              </a:spcAft>
            </a:pPr>
            <a:r>
              <a:rPr lang="zh-CN" altLang="zh-CN" sz="2000" b="1" dirty="0">
                <a:effectLst/>
                <a:latin typeface="Times New Roman" panose="02020603050405020304" pitchFamily="18" charset="0"/>
                <a:cs typeface="Times New Roman" panose="02020603050405020304" pitchFamily="18" charset="0"/>
              </a:rPr>
              <a:t>第</a:t>
            </a:r>
            <a:r>
              <a:rPr lang="en-AU" altLang="zh-CN" sz="2000" b="1" dirty="0">
                <a:effectLst/>
                <a:latin typeface="Times New Roman" panose="02020603050405020304" pitchFamily="18" charset="0"/>
                <a:cs typeface="Times New Roman" panose="02020603050405020304" pitchFamily="18" charset="0"/>
              </a:rPr>
              <a:t>3</a:t>
            </a:r>
            <a:r>
              <a:rPr lang="zh-CN" altLang="zh-CN" sz="2000" b="1" dirty="0">
                <a:effectLst/>
                <a:latin typeface="Times New Roman" panose="02020603050405020304" pitchFamily="18" charset="0"/>
                <a:cs typeface="Times New Roman" panose="02020603050405020304" pitchFamily="18" charset="0"/>
              </a:rPr>
              <a:t>条</a:t>
            </a:r>
            <a:r>
              <a:rPr lang="en-US" altLang="zh-CN" sz="2000" b="1" dirty="0">
                <a:latin typeface="Times New Roman" panose="02020603050405020304" pitchFamily="18" charset="0"/>
                <a:cs typeface="Times New Roman" panose="02020603050405020304" pitchFamily="18" charset="0"/>
              </a:rPr>
              <a:t> </a:t>
            </a:r>
            <a:r>
              <a:rPr lang="zh-CN" altLang="zh-CN" sz="2000" b="1" dirty="0">
                <a:effectLst/>
                <a:latin typeface="Times New Roman" panose="02020603050405020304" pitchFamily="18" charset="0"/>
                <a:cs typeface="Times New Roman" panose="02020603050405020304" pitchFamily="18" charset="0"/>
              </a:rPr>
              <a:t>公开要求</a:t>
            </a:r>
            <a:endParaRPr lang="en-AU" altLang="zh-CN" sz="2000" b="1" dirty="0">
              <a:effectLst/>
              <a:latin typeface="Times New Roman" panose="02020603050405020304" pitchFamily="18" charset="0"/>
              <a:cs typeface="Times New Roman" panose="02020603050405020304" pitchFamily="18" charset="0"/>
            </a:endParaRPr>
          </a:p>
          <a:p>
            <a:pPr algn="just">
              <a:lnSpc>
                <a:spcPct val="120000"/>
              </a:lnSpc>
              <a:spcAft>
                <a:spcPts val="600"/>
              </a:spcAft>
            </a:pPr>
            <a:r>
              <a:rPr lang="en-AU" altLang="zh-CN" sz="2000" b="1" dirty="0">
                <a:effectLst/>
                <a:latin typeface="Times New Roman" panose="02020603050405020304" pitchFamily="18" charset="0"/>
                <a:cs typeface="Times New Roman" panose="02020603050405020304" pitchFamily="18" charset="0"/>
              </a:rPr>
              <a:t>3.1 </a:t>
            </a:r>
            <a:r>
              <a:rPr lang="zh-CN" altLang="zh-CN" sz="2000" b="1" dirty="0">
                <a:effectLst/>
                <a:latin typeface="Times New Roman" panose="02020603050405020304" pitchFamily="18" charset="0"/>
                <a:cs typeface="Times New Roman" panose="02020603050405020304" pitchFamily="18" charset="0"/>
              </a:rPr>
              <a:t>专利申请中提出权利要求的发明</a:t>
            </a:r>
            <a:r>
              <a:rPr lang="en-AU" altLang="zh-CN" sz="2000" b="1" dirty="0">
                <a:effectLst/>
                <a:latin typeface="Times New Roman" panose="02020603050405020304" pitchFamily="18" charset="0"/>
                <a:cs typeface="Times New Roman" panose="02020603050405020304" pitchFamily="18" charset="0"/>
              </a:rPr>
              <a:t>[</a:t>
            </a:r>
            <a:r>
              <a:rPr lang="zh-CN" altLang="zh-CN" sz="2000" b="1" dirty="0">
                <a:effectLst/>
                <a:latin typeface="Times New Roman" panose="02020603050405020304" pitchFamily="18" charset="0"/>
                <a:cs typeface="Times New Roman" panose="02020603050405020304" pitchFamily="18" charset="0"/>
              </a:rPr>
              <a:t>实质上</a:t>
            </a:r>
            <a:r>
              <a:rPr lang="en-AU" altLang="zh-CN" sz="2000" b="1" dirty="0">
                <a:effectLst/>
                <a:latin typeface="Times New Roman" panose="02020603050405020304" pitchFamily="18" charset="0"/>
                <a:cs typeface="Times New Roman" panose="02020603050405020304" pitchFamily="18" charset="0"/>
              </a:rPr>
              <a:t>/</a:t>
            </a:r>
            <a:r>
              <a:rPr lang="zh-CN" altLang="zh-CN" sz="2000" b="1" dirty="0">
                <a:effectLst/>
                <a:latin typeface="Times New Roman" panose="02020603050405020304" pitchFamily="18" charset="0"/>
                <a:cs typeface="Times New Roman" panose="02020603050405020304" pitchFamily="18" charset="0"/>
              </a:rPr>
              <a:t>直接</a:t>
            </a:r>
            <a:r>
              <a:rPr lang="en-AU" altLang="zh-CN" sz="2000" b="1" dirty="0">
                <a:effectLst/>
                <a:latin typeface="Times New Roman" panose="02020603050405020304" pitchFamily="18" charset="0"/>
                <a:cs typeface="Times New Roman" panose="02020603050405020304" pitchFamily="18" charset="0"/>
              </a:rPr>
              <a:t>]</a:t>
            </a:r>
            <a:r>
              <a:rPr lang="zh-CN" altLang="zh-CN" sz="2000" b="1" dirty="0">
                <a:effectLst/>
                <a:latin typeface="Times New Roman" panose="02020603050405020304" pitchFamily="18" charset="0"/>
                <a:cs typeface="Times New Roman" panose="02020603050405020304" pitchFamily="18" charset="0"/>
              </a:rPr>
              <a:t>基于遗传资源的，各缔约方应要求申请人公开：</a:t>
            </a:r>
            <a:r>
              <a:rPr lang="zh-CN" altLang="en-US" sz="2000" b="1" dirty="0">
                <a:effectLst/>
                <a:latin typeface="Times New Roman" panose="02020603050405020304" pitchFamily="18" charset="0"/>
                <a:cs typeface="Times New Roman" panose="02020603050405020304" pitchFamily="18" charset="0"/>
              </a:rPr>
              <a:t>（</a:t>
            </a:r>
            <a:r>
              <a:rPr lang="en-US" altLang="zh-CN" sz="2000" b="1" dirty="0">
                <a:effectLst/>
                <a:latin typeface="Times New Roman" panose="02020603050405020304" pitchFamily="18" charset="0"/>
                <a:cs typeface="Times New Roman" panose="02020603050405020304" pitchFamily="18" charset="0"/>
              </a:rPr>
              <a:t>a</a:t>
            </a:r>
            <a:r>
              <a:rPr lang="zh-CN" altLang="en-US" sz="2000" b="1" dirty="0">
                <a:effectLst/>
                <a:latin typeface="Times New Roman" panose="02020603050405020304" pitchFamily="18" charset="0"/>
                <a:cs typeface="Times New Roman" panose="02020603050405020304" pitchFamily="18" charset="0"/>
              </a:rPr>
              <a:t>）</a:t>
            </a:r>
            <a:r>
              <a:rPr lang="zh-CN" altLang="zh-CN" sz="2000" b="1" dirty="0">
                <a:effectLst/>
                <a:latin typeface="Times New Roman" panose="02020603050405020304" pitchFamily="18" charset="0"/>
                <a:cs typeface="Times New Roman" panose="02020603050405020304" pitchFamily="18" charset="0"/>
              </a:rPr>
              <a:t>该遗产资源的原产国，或</a:t>
            </a:r>
            <a:r>
              <a:rPr lang="en-US" altLang="zh-CN" sz="2000" b="1" dirty="0">
                <a:effectLst/>
                <a:latin typeface="Times New Roman" panose="02020603050405020304" pitchFamily="18" charset="0"/>
                <a:cs typeface="Times New Roman" panose="02020603050405020304" pitchFamily="18" charset="0"/>
              </a:rPr>
              <a:t> </a:t>
            </a:r>
            <a:r>
              <a:rPr lang="en-AU" altLang="zh-CN" sz="2000" b="1" dirty="0">
                <a:effectLst/>
                <a:latin typeface="Times New Roman" panose="02020603050405020304" pitchFamily="18" charset="0"/>
                <a:cs typeface="Times New Roman" panose="02020603050405020304" pitchFamily="18" charset="0"/>
              </a:rPr>
              <a:t>(b) </a:t>
            </a:r>
            <a:r>
              <a:rPr lang="zh-CN" altLang="zh-CN" sz="2000" b="1" dirty="0">
                <a:effectLst/>
                <a:latin typeface="Times New Roman" panose="02020603050405020304" pitchFamily="18" charset="0"/>
                <a:cs typeface="Times New Roman" panose="02020603050405020304" pitchFamily="18" charset="0"/>
              </a:rPr>
              <a:t>在本款（</a:t>
            </a:r>
            <a:r>
              <a:rPr lang="en-AU" altLang="zh-CN" sz="2000" b="1" dirty="0">
                <a:effectLst/>
                <a:latin typeface="Times New Roman" panose="02020603050405020304" pitchFamily="18" charset="0"/>
                <a:cs typeface="Times New Roman" panose="02020603050405020304" pitchFamily="18" charset="0"/>
              </a:rPr>
              <a:t>a</a:t>
            </a:r>
            <a:r>
              <a:rPr lang="zh-CN" altLang="zh-CN" sz="2000" b="1" dirty="0">
                <a:effectLst/>
                <a:latin typeface="Times New Roman" panose="02020603050405020304" pitchFamily="18" charset="0"/>
                <a:cs typeface="Times New Roman" panose="02020603050405020304" pitchFamily="18" charset="0"/>
              </a:rPr>
              <a:t>）项所述信息不为申请人所知，或本款（</a:t>
            </a:r>
            <a:r>
              <a:rPr lang="en-AU" altLang="zh-CN" sz="2000" b="1" dirty="0">
                <a:effectLst/>
                <a:latin typeface="Times New Roman" panose="02020603050405020304" pitchFamily="18" charset="0"/>
                <a:cs typeface="Times New Roman" panose="02020603050405020304" pitchFamily="18" charset="0"/>
              </a:rPr>
              <a:t>a</a:t>
            </a:r>
            <a:r>
              <a:rPr lang="zh-CN" altLang="zh-CN" sz="2000" b="1" dirty="0">
                <a:effectLst/>
                <a:latin typeface="Times New Roman" panose="02020603050405020304" pitchFamily="18" charset="0"/>
                <a:cs typeface="Times New Roman" panose="02020603050405020304" pitchFamily="18" charset="0"/>
              </a:rPr>
              <a:t>）项不适用的情况下，该遗传资源的来源。</a:t>
            </a:r>
            <a:endParaRPr lang="en-US" altLang="zh-CN" sz="2000" b="1" dirty="0">
              <a:effectLst/>
              <a:latin typeface="Times New Roman" panose="02020603050405020304" pitchFamily="18" charset="0"/>
              <a:cs typeface="Times New Roman" panose="02020603050405020304" pitchFamily="18" charset="0"/>
            </a:endParaRPr>
          </a:p>
          <a:p>
            <a:pPr algn="just">
              <a:lnSpc>
                <a:spcPct val="120000"/>
              </a:lnSpc>
              <a:spcAft>
                <a:spcPts val="600"/>
              </a:spcAft>
            </a:pPr>
            <a:r>
              <a:rPr lang="en-US" altLang="zh-CN" sz="2000" b="1" dirty="0">
                <a:solidFill>
                  <a:srgbClr val="C00000"/>
                </a:solidFill>
                <a:effectLst/>
                <a:latin typeface="Times New Roman" panose="02020603050405020304" pitchFamily="18" charset="0"/>
                <a:cs typeface="Times New Roman" panose="02020603050405020304" pitchFamily="18" charset="0"/>
              </a:rPr>
              <a:t>2024</a:t>
            </a:r>
            <a:r>
              <a:rPr lang="zh-CN" altLang="en-US" sz="2000" b="1" dirty="0">
                <a:solidFill>
                  <a:srgbClr val="C00000"/>
                </a:solidFill>
                <a:latin typeface="Times New Roman" panose="02020603050405020304" pitchFamily="18" charset="0"/>
                <a:cs typeface="Times New Roman" panose="02020603050405020304" pitchFamily="18" charset="0"/>
              </a:rPr>
              <a:t>年</a:t>
            </a:r>
            <a:r>
              <a:rPr lang="en-US" altLang="zh-CN" sz="2000" b="1" dirty="0">
                <a:solidFill>
                  <a:srgbClr val="C00000"/>
                </a:solidFill>
                <a:latin typeface="Times New Roman" panose="02020603050405020304" pitchFamily="18" charset="0"/>
                <a:cs typeface="Times New Roman" panose="02020603050405020304" pitchFamily="18" charset="0"/>
              </a:rPr>
              <a:t>WIPO</a:t>
            </a:r>
            <a:r>
              <a:rPr lang="zh-CN" altLang="en-US" sz="2000" b="1" dirty="0">
                <a:solidFill>
                  <a:srgbClr val="C00000"/>
                </a:solidFill>
                <a:latin typeface="Times New Roman" panose="02020603050405020304" pitchFamily="18" charset="0"/>
                <a:cs typeface="Times New Roman" panose="02020603050405020304" pitchFamily="18" charset="0"/>
              </a:rPr>
              <a:t>外交大会将以此为基础，讨论决定是否达成和缔结一项新的国际公约。</a:t>
            </a:r>
            <a:endParaRPr lang="zh-CN" altLang="en-US" sz="2800" b="1" dirty="0">
              <a:solidFill>
                <a:srgbClr val="C00000"/>
              </a:solidFill>
              <a:latin typeface="Times New Roman" panose="02020603050405020304" pitchFamily="18" charset="0"/>
              <a:cs typeface="Times New Roman" panose="02020603050405020304" pitchFamily="18" charset="0"/>
            </a:endParaRPr>
          </a:p>
        </p:txBody>
      </p:sp>
      <p:sp>
        <p:nvSpPr>
          <p:cNvPr id="4" name="日期占位符 3">
            <a:extLst>
              <a:ext uri="{FF2B5EF4-FFF2-40B4-BE49-F238E27FC236}">
                <a16:creationId xmlns:a16="http://schemas.microsoft.com/office/drawing/2014/main" id="{694BAD48-7881-7955-3405-2B8223B45A2F}"/>
              </a:ext>
            </a:extLst>
          </p:cNvPr>
          <p:cNvSpPr>
            <a:spLocks noGrp="1"/>
          </p:cNvSpPr>
          <p:nvPr>
            <p:ph type="dt" sz="half" idx="10"/>
          </p:nvPr>
        </p:nvSpPr>
        <p:spPr/>
        <p:txBody>
          <a:bodyPr/>
          <a:lstStyle/>
          <a:p>
            <a:r>
              <a:rPr lang="en-US" altLang="zh-CN"/>
              <a:t>2023/10/26</a:t>
            </a:r>
            <a:endParaRPr lang="zh-CN" altLang="en-US"/>
          </a:p>
        </p:txBody>
      </p:sp>
      <p:sp>
        <p:nvSpPr>
          <p:cNvPr id="5" name="页脚占位符 4">
            <a:extLst>
              <a:ext uri="{FF2B5EF4-FFF2-40B4-BE49-F238E27FC236}">
                <a16:creationId xmlns:a16="http://schemas.microsoft.com/office/drawing/2014/main" id="{7FC6326F-FE66-5176-AD2E-6D86A14EB4B9}"/>
              </a:ext>
            </a:extLst>
          </p:cNvPr>
          <p:cNvSpPr>
            <a:spLocks noGrp="1"/>
          </p:cNvSpPr>
          <p:nvPr>
            <p:ph type="ftr" sz="quarter" idx="11"/>
          </p:nvPr>
        </p:nvSpPr>
        <p:spPr/>
        <p:txBody>
          <a:bodyPr/>
          <a:lstStyle/>
          <a:p>
            <a:r>
              <a:rPr lang="zh-CN" altLang="en-US"/>
              <a:t>同济大学讲座</a:t>
            </a:r>
          </a:p>
        </p:txBody>
      </p:sp>
      <p:graphicFrame>
        <p:nvGraphicFramePr>
          <p:cNvPr id="6" name="Object 2">
            <a:extLst>
              <a:ext uri="{FF2B5EF4-FFF2-40B4-BE49-F238E27FC236}">
                <a16:creationId xmlns:a16="http://schemas.microsoft.com/office/drawing/2014/main" id="{93B5C98E-D5BF-DAF7-9974-6FB271AE1302}"/>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6" name="Object 2">
                        <a:extLst>
                          <a:ext uri="{FF2B5EF4-FFF2-40B4-BE49-F238E27FC236}">
                            <a16:creationId xmlns:a16="http://schemas.microsoft.com/office/drawing/2014/main" id="{93B5C98E-D5BF-DAF7-9974-6FB271AE13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65393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AB5C9B8-8937-C0E4-C9BC-BEE0688A1523}"/>
              </a:ext>
            </a:extLst>
          </p:cNvPr>
          <p:cNvSpPr>
            <a:spLocks noGrp="1"/>
          </p:cNvSpPr>
          <p:nvPr>
            <p:ph type="title"/>
          </p:nvPr>
        </p:nvSpPr>
        <p:spPr/>
        <p:txBody>
          <a:bodyPr/>
          <a:lstStyle/>
          <a:p>
            <a:r>
              <a:rPr lang="en-US" altLang="zh-CN" sz="4000" b="1" dirty="0">
                <a:latin typeface="Times New Roman" pitchFamily="18" charset="0"/>
                <a:cs typeface="Times New Roman" pitchFamily="18" charset="0"/>
              </a:rPr>
              <a:t>     1. 1. WIPO</a:t>
            </a:r>
            <a:r>
              <a:rPr lang="zh-CN" altLang="en-US" sz="4000" b="1" dirty="0">
                <a:latin typeface="Times New Roman" pitchFamily="18" charset="0"/>
                <a:cs typeface="Times New Roman" pitchFamily="18" charset="0"/>
              </a:rPr>
              <a:t>协调规则新发展</a:t>
            </a:r>
            <a:endParaRPr lang="zh-CN" altLang="en-US" dirty="0"/>
          </a:p>
        </p:txBody>
      </p:sp>
      <p:pic>
        <p:nvPicPr>
          <p:cNvPr id="9" name="内容占位符 8">
            <a:extLst>
              <a:ext uri="{FF2B5EF4-FFF2-40B4-BE49-F238E27FC236}">
                <a16:creationId xmlns:a16="http://schemas.microsoft.com/office/drawing/2014/main" id="{A321353A-84BB-EBC5-511F-CF1653411A1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69888" y="1628800"/>
            <a:ext cx="7499350" cy="4055375"/>
          </a:xfrm>
        </p:spPr>
      </p:pic>
      <p:sp>
        <p:nvSpPr>
          <p:cNvPr id="4" name="日期占位符 3">
            <a:extLst>
              <a:ext uri="{FF2B5EF4-FFF2-40B4-BE49-F238E27FC236}">
                <a16:creationId xmlns:a16="http://schemas.microsoft.com/office/drawing/2014/main" id="{EE9EBE69-D713-8155-0E83-B11E3FE9C78B}"/>
              </a:ext>
            </a:extLst>
          </p:cNvPr>
          <p:cNvSpPr>
            <a:spLocks noGrp="1"/>
          </p:cNvSpPr>
          <p:nvPr>
            <p:ph type="dt" sz="half" idx="10"/>
          </p:nvPr>
        </p:nvSpPr>
        <p:spPr/>
        <p:txBody>
          <a:bodyPr/>
          <a:lstStyle/>
          <a:p>
            <a:r>
              <a:rPr lang="en-US" altLang="zh-CN"/>
              <a:t>2023/10/26</a:t>
            </a:r>
            <a:endParaRPr lang="zh-CN" altLang="en-US"/>
          </a:p>
        </p:txBody>
      </p:sp>
      <p:sp>
        <p:nvSpPr>
          <p:cNvPr id="5" name="页脚占位符 4">
            <a:extLst>
              <a:ext uri="{FF2B5EF4-FFF2-40B4-BE49-F238E27FC236}">
                <a16:creationId xmlns:a16="http://schemas.microsoft.com/office/drawing/2014/main" id="{B1929834-6EAF-CA56-05D2-8E79B4234FEC}"/>
              </a:ext>
            </a:extLst>
          </p:cNvPr>
          <p:cNvSpPr>
            <a:spLocks noGrp="1"/>
          </p:cNvSpPr>
          <p:nvPr>
            <p:ph type="ftr" sz="quarter" idx="11"/>
          </p:nvPr>
        </p:nvSpPr>
        <p:spPr/>
        <p:txBody>
          <a:bodyPr/>
          <a:lstStyle/>
          <a:p>
            <a:r>
              <a:rPr lang="zh-CN" altLang="en-US"/>
              <a:t>同济大学讲座</a:t>
            </a:r>
          </a:p>
        </p:txBody>
      </p:sp>
    </p:spTree>
    <p:extLst>
      <p:ext uri="{BB962C8B-B14F-4D97-AF65-F5344CB8AC3E}">
        <p14:creationId xmlns:p14="http://schemas.microsoft.com/office/powerpoint/2010/main" val="1311565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F4B678-FFCC-8D29-F46B-737728DF1113}"/>
              </a:ext>
            </a:extLst>
          </p:cNvPr>
          <p:cNvSpPr>
            <a:spLocks noGrp="1"/>
          </p:cNvSpPr>
          <p:nvPr>
            <p:ph type="title"/>
          </p:nvPr>
        </p:nvSpPr>
        <p:spPr/>
        <p:txBody>
          <a:bodyPr/>
          <a:lstStyle/>
          <a:p>
            <a:r>
              <a:rPr lang="en-US" altLang="zh-CN" sz="4400" b="1" dirty="0">
                <a:latin typeface="Times New Roman" pitchFamily="18" charset="0"/>
                <a:cs typeface="Times New Roman" pitchFamily="18" charset="0"/>
              </a:rPr>
              <a:t>   1.1.  WIPO</a:t>
            </a:r>
            <a:r>
              <a:rPr lang="zh-CN" altLang="en-US" sz="4400" b="1" dirty="0">
                <a:latin typeface="Times New Roman" pitchFamily="18" charset="0"/>
                <a:cs typeface="Times New Roman" pitchFamily="18" charset="0"/>
              </a:rPr>
              <a:t>协调规则新发展</a:t>
            </a:r>
            <a:endParaRPr lang="zh-CN" altLang="en-US" dirty="0"/>
          </a:p>
        </p:txBody>
      </p:sp>
      <p:sp>
        <p:nvSpPr>
          <p:cNvPr id="3" name="内容占位符 2">
            <a:extLst>
              <a:ext uri="{FF2B5EF4-FFF2-40B4-BE49-F238E27FC236}">
                <a16:creationId xmlns:a16="http://schemas.microsoft.com/office/drawing/2014/main" id="{745628C6-8531-37F9-3269-68B367AA0D98}"/>
              </a:ext>
            </a:extLst>
          </p:cNvPr>
          <p:cNvSpPr>
            <a:spLocks noGrp="1"/>
          </p:cNvSpPr>
          <p:nvPr>
            <p:ph idx="1"/>
          </p:nvPr>
        </p:nvSpPr>
        <p:spPr/>
        <p:txBody>
          <a:bodyPr>
            <a:normAutofit fontScale="92500" lnSpcReduction="10000"/>
          </a:bodyPr>
          <a:lstStyle/>
          <a:p>
            <a:pPr>
              <a:lnSpc>
                <a:spcPct val="150000"/>
              </a:lnSpc>
            </a:pPr>
            <a:r>
              <a:rPr lang="zh-CN" altLang="en-US" sz="2400" b="1" dirty="0">
                <a:latin typeface="Times New Roman" panose="02020603050405020304" pitchFamily="18" charset="0"/>
                <a:cs typeface="Times New Roman" panose="02020603050405020304" pitchFamily="18" charset="0"/>
              </a:rPr>
              <a:t>我国</a:t>
            </a:r>
            <a:r>
              <a:rPr lang="en-US" altLang="zh-CN" sz="2400" b="1" dirty="0">
                <a:latin typeface="Times New Roman" panose="02020603050405020304" pitchFamily="18" charset="0"/>
                <a:cs typeface="Times New Roman" panose="02020603050405020304" pitchFamily="18" charset="0"/>
              </a:rPr>
              <a:t>《</a:t>
            </a:r>
            <a:r>
              <a:rPr lang="zh-CN" altLang="en-US" sz="2400" b="1" dirty="0">
                <a:latin typeface="Times New Roman" panose="02020603050405020304" pitchFamily="18" charset="0"/>
                <a:cs typeface="Times New Roman" panose="02020603050405020304" pitchFamily="18" charset="0"/>
              </a:rPr>
              <a:t>专利法</a:t>
            </a:r>
            <a:r>
              <a:rPr lang="en-US" altLang="zh-CN" sz="2400" b="1" dirty="0">
                <a:latin typeface="Times New Roman" panose="02020603050405020304" pitchFamily="18" charset="0"/>
                <a:cs typeface="Times New Roman" panose="02020603050405020304" pitchFamily="18" charset="0"/>
              </a:rPr>
              <a:t>》2008</a:t>
            </a:r>
            <a:r>
              <a:rPr lang="zh-CN" altLang="en-US" sz="2400" b="1" dirty="0">
                <a:latin typeface="Times New Roman" panose="02020603050405020304" pitchFamily="18" charset="0"/>
                <a:cs typeface="Times New Roman" panose="02020603050405020304" pitchFamily="18" charset="0"/>
              </a:rPr>
              <a:t>年新增第</a:t>
            </a:r>
            <a:r>
              <a:rPr lang="en-US" altLang="zh-CN" sz="2400" b="1" dirty="0">
                <a:latin typeface="Times New Roman" panose="02020603050405020304" pitchFamily="18" charset="0"/>
                <a:cs typeface="Times New Roman" panose="02020603050405020304" pitchFamily="18" charset="0"/>
              </a:rPr>
              <a:t>26.5</a:t>
            </a:r>
            <a:r>
              <a:rPr lang="zh-CN" altLang="en-US" sz="2400" b="1" dirty="0">
                <a:latin typeface="Times New Roman" panose="02020603050405020304" pitchFamily="18" charset="0"/>
                <a:cs typeface="Times New Roman" panose="02020603050405020304" pitchFamily="18" charset="0"/>
              </a:rPr>
              <a:t>条：依赖遗传资源完成的发明创造，申请人应当在专利申请文件中说明该遗传资源的直接来源和原始来源；申请人无法说明原始来源的，应当陈述理由。</a:t>
            </a:r>
            <a:endParaRPr lang="en-US" altLang="zh-CN" sz="2400" b="1" dirty="0">
              <a:latin typeface="Times New Roman" panose="02020603050405020304" pitchFamily="18" charset="0"/>
              <a:cs typeface="Times New Roman" panose="02020603050405020304" pitchFamily="18" charset="0"/>
            </a:endParaRPr>
          </a:p>
          <a:p>
            <a:pPr>
              <a:lnSpc>
                <a:spcPct val="150000"/>
              </a:lnSpc>
            </a:pPr>
            <a:r>
              <a:rPr lang="en-US" altLang="zh-CN" sz="1800" b="1" dirty="0">
                <a:latin typeface="Times New Roman" panose="02020603050405020304" pitchFamily="18" charset="0"/>
                <a:cs typeface="Times New Roman" panose="02020603050405020304" pitchFamily="18" charset="0"/>
              </a:rPr>
              <a:t>2010</a:t>
            </a:r>
            <a:r>
              <a:rPr lang="zh-CN" altLang="en-US" sz="1800" b="1" dirty="0">
                <a:latin typeface="Times New Roman" panose="02020603050405020304" pitchFamily="18" charset="0"/>
                <a:cs typeface="Times New Roman" panose="02020603050405020304" pitchFamily="18" charset="0"/>
              </a:rPr>
              <a:t>年审查指南第</a:t>
            </a:r>
            <a:r>
              <a:rPr lang="en-US" altLang="zh-CN" sz="1800" b="1" dirty="0">
                <a:latin typeface="Times New Roman" panose="02020603050405020304" pitchFamily="18" charset="0"/>
                <a:cs typeface="Times New Roman" panose="02020603050405020304" pitchFamily="18" charset="0"/>
              </a:rPr>
              <a:t>1</a:t>
            </a:r>
            <a:r>
              <a:rPr lang="zh-CN" altLang="en-US" sz="1800" b="1" dirty="0">
                <a:latin typeface="Times New Roman" panose="02020603050405020304" pitchFamily="18" charset="0"/>
                <a:cs typeface="Times New Roman" panose="02020603050405020304" pitchFamily="18" charset="0"/>
              </a:rPr>
              <a:t>章</a:t>
            </a:r>
            <a:r>
              <a:rPr lang="en-US" altLang="zh-CN" sz="1800" b="1" dirty="0">
                <a:latin typeface="Times New Roman" panose="02020603050405020304" pitchFamily="18" charset="0"/>
                <a:cs typeface="Times New Roman" panose="02020603050405020304" pitchFamily="18" charset="0"/>
              </a:rPr>
              <a:t>5.3: </a:t>
            </a:r>
            <a:r>
              <a:rPr lang="zh-CN" altLang="en-US" sz="1800" b="1" dirty="0">
                <a:latin typeface="Times New Roman" panose="02020603050405020304" pitchFamily="18" charset="0"/>
                <a:cs typeface="Times New Roman" panose="02020603050405020304" pitchFamily="18" charset="0"/>
              </a:rPr>
              <a:t>涉及遗传资源的申请 就依赖遗传资源完成的发明创造申请专利，申请人应当在 请求书中对于遗传资源的来源予以说明，并填写遗传资源来源 披露登记表，写明该遗传资源的直接来源和原始来源。申请人 无法说明原始来源的，应当陈述理由。对于不符合规定的，审 查员应当发出补正通知书，通知申请人补正。期满未补正的， 审查员应当发出视为撤回通知书。补正后仍不符合规定的，该 专利申请应当被驳回。</a:t>
            </a:r>
            <a:endParaRPr lang="en-US" altLang="zh-CN" b="1" dirty="0">
              <a:latin typeface="Times New Roman" panose="02020603050405020304" pitchFamily="18" charset="0"/>
              <a:cs typeface="Times New Roman" panose="02020603050405020304" pitchFamily="18" charset="0"/>
            </a:endParaRPr>
          </a:p>
        </p:txBody>
      </p:sp>
      <p:sp>
        <p:nvSpPr>
          <p:cNvPr id="4" name="日期占位符 3">
            <a:extLst>
              <a:ext uri="{FF2B5EF4-FFF2-40B4-BE49-F238E27FC236}">
                <a16:creationId xmlns:a16="http://schemas.microsoft.com/office/drawing/2014/main" id="{694BAD48-7881-7955-3405-2B8223B45A2F}"/>
              </a:ext>
            </a:extLst>
          </p:cNvPr>
          <p:cNvSpPr>
            <a:spLocks noGrp="1"/>
          </p:cNvSpPr>
          <p:nvPr>
            <p:ph type="dt" sz="half" idx="10"/>
          </p:nvPr>
        </p:nvSpPr>
        <p:spPr/>
        <p:txBody>
          <a:bodyPr/>
          <a:lstStyle/>
          <a:p>
            <a:r>
              <a:rPr lang="en-US" altLang="zh-CN"/>
              <a:t>2023/10/26</a:t>
            </a:r>
            <a:endParaRPr lang="zh-CN" altLang="en-US"/>
          </a:p>
        </p:txBody>
      </p:sp>
      <p:sp>
        <p:nvSpPr>
          <p:cNvPr id="5" name="页脚占位符 4">
            <a:extLst>
              <a:ext uri="{FF2B5EF4-FFF2-40B4-BE49-F238E27FC236}">
                <a16:creationId xmlns:a16="http://schemas.microsoft.com/office/drawing/2014/main" id="{7FC6326F-FE66-5176-AD2E-6D86A14EB4B9}"/>
              </a:ext>
            </a:extLst>
          </p:cNvPr>
          <p:cNvSpPr>
            <a:spLocks noGrp="1"/>
          </p:cNvSpPr>
          <p:nvPr>
            <p:ph type="ftr" sz="quarter" idx="11"/>
          </p:nvPr>
        </p:nvSpPr>
        <p:spPr/>
        <p:txBody>
          <a:bodyPr/>
          <a:lstStyle/>
          <a:p>
            <a:r>
              <a:rPr lang="zh-CN" altLang="en-US"/>
              <a:t>同济大学讲座</a:t>
            </a:r>
          </a:p>
        </p:txBody>
      </p:sp>
      <p:graphicFrame>
        <p:nvGraphicFramePr>
          <p:cNvPr id="6" name="Object 2">
            <a:extLst>
              <a:ext uri="{FF2B5EF4-FFF2-40B4-BE49-F238E27FC236}">
                <a16:creationId xmlns:a16="http://schemas.microsoft.com/office/drawing/2014/main" id="{93B5C98E-D5BF-DAF7-9974-6FB271AE1302}"/>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6" name="Object 2">
                        <a:extLst>
                          <a:ext uri="{FF2B5EF4-FFF2-40B4-BE49-F238E27FC236}">
                            <a16:creationId xmlns:a16="http://schemas.microsoft.com/office/drawing/2014/main" id="{93B5C98E-D5BF-DAF7-9974-6FB271AE13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024129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F4B678-FFCC-8D29-F46B-737728DF1113}"/>
              </a:ext>
            </a:extLst>
          </p:cNvPr>
          <p:cNvSpPr>
            <a:spLocks noGrp="1"/>
          </p:cNvSpPr>
          <p:nvPr>
            <p:ph type="title"/>
          </p:nvPr>
        </p:nvSpPr>
        <p:spPr/>
        <p:txBody>
          <a:bodyPr/>
          <a:lstStyle/>
          <a:p>
            <a:r>
              <a:rPr lang="en-US" altLang="zh-CN" sz="4400" b="1" dirty="0">
                <a:latin typeface="Times New Roman" pitchFamily="18" charset="0"/>
                <a:cs typeface="Times New Roman" pitchFamily="18" charset="0"/>
              </a:rPr>
              <a:t>   1.1.  WIPO</a:t>
            </a:r>
            <a:r>
              <a:rPr lang="zh-CN" altLang="en-US" sz="4400" b="1" dirty="0">
                <a:latin typeface="Times New Roman" pitchFamily="18" charset="0"/>
                <a:cs typeface="Times New Roman" pitchFamily="18" charset="0"/>
              </a:rPr>
              <a:t>协调规则新发展</a:t>
            </a:r>
            <a:endParaRPr lang="zh-CN" altLang="en-US" dirty="0"/>
          </a:p>
        </p:txBody>
      </p:sp>
      <p:sp>
        <p:nvSpPr>
          <p:cNvPr id="3" name="内容占位符 2">
            <a:extLst>
              <a:ext uri="{FF2B5EF4-FFF2-40B4-BE49-F238E27FC236}">
                <a16:creationId xmlns:a16="http://schemas.microsoft.com/office/drawing/2014/main" id="{745628C6-8531-37F9-3269-68B367AA0D98}"/>
              </a:ext>
            </a:extLst>
          </p:cNvPr>
          <p:cNvSpPr>
            <a:spLocks noGrp="1"/>
          </p:cNvSpPr>
          <p:nvPr>
            <p:ph idx="1"/>
          </p:nvPr>
        </p:nvSpPr>
        <p:spPr/>
        <p:txBody>
          <a:bodyPr>
            <a:normAutofit fontScale="92500" lnSpcReduction="20000"/>
          </a:bodyPr>
          <a:lstStyle/>
          <a:p>
            <a:pPr>
              <a:lnSpc>
                <a:spcPct val="150000"/>
              </a:lnSpc>
            </a:pPr>
            <a:r>
              <a:rPr lang="en-US" altLang="zh-CN" sz="2400" b="1" dirty="0">
                <a:latin typeface="Times New Roman" panose="02020603050405020304" pitchFamily="18" charset="0"/>
                <a:cs typeface="Times New Roman" panose="02020603050405020304" pitchFamily="18" charset="0"/>
              </a:rPr>
              <a:t>1970</a:t>
            </a:r>
            <a:r>
              <a:rPr lang="zh-CN" altLang="en-US" sz="2400" b="1" dirty="0">
                <a:latin typeface="Times New Roman" panose="02020603050405020304" pitchFamily="18" charset="0"/>
                <a:cs typeface="Times New Roman" panose="02020603050405020304" pitchFamily="18" charset="0"/>
              </a:rPr>
              <a:t>年</a:t>
            </a:r>
            <a:r>
              <a:rPr lang="en-US" altLang="zh-CN" sz="2400" b="1" dirty="0">
                <a:latin typeface="Times New Roman" panose="02020603050405020304" pitchFamily="18" charset="0"/>
                <a:cs typeface="Times New Roman" panose="02020603050405020304" pitchFamily="18" charset="0"/>
              </a:rPr>
              <a:t>PCT</a:t>
            </a:r>
            <a:r>
              <a:rPr lang="zh-CN" altLang="en-US" sz="2400" b="1" dirty="0">
                <a:latin typeface="Times New Roman" panose="02020603050405020304" pitchFamily="18" charset="0"/>
                <a:cs typeface="Times New Roman" panose="02020603050405020304" pitchFamily="18" charset="0"/>
              </a:rPr>
              <a:t>第</a:t>
            </a:r>
            <a:r>
              <a:rPr lang="en-US" altLang="zh-CN" sz="2400" b="1" dirty="0">
                <a:latin typeface="Times New Roman" panose="02020603050405020304" pitchFamily="18" charset="0"/>
                <a:cs typeface="Times New Roman" panose="02020603050405020304" pitchFamily="18" charset="0"/>
              </a:rPr>
              <a:t>5</a:t>
            </a:r>
            <a:r>
              <a:rPr lang="zh-CN" altLang="en-US" sz="2400" b="1" dirty="0">
                <a:latin typeface="Times New Roman" panose="02020603050405020304" pitchFamily="18" charset="0"/>
                <a:cs typeface="Times New Roman" panose="02020603050405020304" pitchFamily="18" charset="0"/>
              </a:rPr>
              <a:t>条（说明书）：说明书应对发明作出</a:t>
            </a:r>
            <a:r>
              <a:rPr lang="zh-CN" altLang="en-US" sz="2400" b="1" dirty="0">
                <a:solidFill>
                  <a:srgbClr val="C00000"/>
                </a:solidFill>
                <a:latin typeface="Times New Roman" panose="02020603050405020304" pitchFamily="18" charset="0"/>
                <a:cs typeface="Times New Roman" panose="02020603050405020304" pitchFamily="18" charset="0"/>
              </a:rPr>
              <a:t>清楚和完整的说明</a:t>
            </a:r>
            <a:r>
              <a:rPr lang="zh-CN" altLang="en-US" sz="2400" b="1" dirty="0">
                <a:latin typeface="Times New Roman" panose="02020603050405020304" pitchFamily="18" charset="0"/>
                <a:cs typeface="Times New Roman" panose="02020603050405020304" pitchFamily="18" charset="0"/>
              </a:rPr>
              <a:t>，</a:t>
            </a:r>
            <a:r>
              <a:rPr lang="zh-CN" altLang="en-US" sz="2400" b="1" dirty="0">
                <a:solidFill>
                  <a:srgbClr val="C00000"/>
                </a:solidFill>
                <a:latin typeface="Times New Roman" panose="02020603050405020304" pitchFamily="18" charset="0"/>
                <a:cs typeface="Times New Roman" panose="02020603050405020304" pitchFamily="18" charset="0"/>
              </a:rPr>
              <a:t>足以</a:t>
            </a:r>
            <a:r>
              <a:rPr lang="zh-CN" altLang="en-US" sz="2400" b="1" dirty="0">
                <a:latin typeface="Times New Roman" panose="02020603050405020304" pitchFamily="18" charset="0"/>
                <a:cs typeface="Times New Roman" panose="02020603050405020304" pitchFamily="18" charset="0"/>
              </a:rPr>
              <a:t>使本技术领域的技术人员能</a:t>
            </a:r>
            <a:r>
              <a:rPr lang="zh-CN" altLang="en-US" sz="2400" b="1" dirty="0">
                <a:solidFill>
                  <a:srgbClr val="C00000"/>
                </a:solidFill>
                <a:latin typeface="Times New Roman" panose="02020603050405020304" pitchFamily="18" charset="0"/>
                <a:cs typeface="Times New Roman" panose="02020603050405020304" pitchFamily="18" charset="0"/>
              </a:rPr>
              <a:t>实施</a:t>
            </a:r>
            <a:r>
              <a:rPr lang="zh-CN" altLang="en-US" sz="2400" b="1" dirty="0">
                <a:latin typeface="Times New Roman" panose="02020603050405020304" pitchFamily="18" charset="0"/>
                <a:cs typeface="Times New Roman" panose="02020603050405020304" pitchFamily="18" charset="0"/>
              </a:rPr>
              <a:t>该项发明。</a:t>
            </a:r>
            <a:endParaRPr lang="en-US" altLang="zh-CN" sz="2400" b="1" dirty="0">
              <a:latin typeface="Times New Roman" panose="02020603050405020304" pitchFamily="18" charset="0"/>
              <a:cs typeface="Times New Roman" panose="02020603050405020304" pitchFamily="18" charset="0"/>
            </a:endParaRPr>
          </a:p>
          <a:p>
            <a:pPr>
              <a:lnSpc>
                <a:spcPct val="150000"/>
              </a:lnSpc>
            </a:pPr>
            <a:r>
              <a:rPr lang="zh-CN" altLang="en-US" sz="2400" b="1" dirty="0">
                <a:latin typeface="Times New Roman" panose="02020603050405020304" pitchFamily="18" charset="0"/>
                <a:cs typeface="Times New Roman" panose="02020603050405020304" pitchFamily="18" charset="0"/>
              </a:rPr>
              <a:t>第</a:t>
            </a:r>
            <a:r>
              <a:rPr lang="en-US" altLang="zh-CN" sz="2400" b="1" dirty="0">
                <a:latin typeface="Times New Roman" panose="02020603050405020304" pitchFamily="18" charset="0"/>
                <a:cs typeface="Times New Roman" panose="02020603050405020304" pitchFamily="18" charset="0"/>
              </a:rPr>
              <a:t>6</a:t>
            </a:r>
            <a:r>
              <a:rPr lang="zh-CN" altLang="en-US" sz="2400" b="1" dirty="0">
                <a:latin typeface="Times New Roman" panose="02020603050405020304" pitchFamily="18" charset="0"/>
                <a:cs typeface="Times New Roman" panose="02020603050405020304" pitchFamily="18" charset="0"/>
              </a:rPr>
              <a:t>条：权利要求书应</a:t>
            </a:r>
            <a:r>
              <a:rPr lang="zh-CN" altLang="en-US" sz="2400" b="1" dirty="0">
                <a:solidFill>
                  <a:srgbClr val="C00000"/>
                </a:solidFill>
                <a:latin typeface="Times New Roman" panose="02020603050405020304" pitchFamily="18" charset="0"/>
                <a:cs typeface="Times New Roman" panose="02020603050405020304" pitchFamily="18" charset="0"/>
              </a:rPr>
              <a:t>确定</a:t>
            </a:r>
            <a:r>
              <a:rPr lang="zh-CN" altLang="en-US" sz="2400" b="1" dirty="0">
                <a:latin typeface="Times New Roman" panose="02020603050405020304" pitchFamily="18" charset="0"/>
                <a:cs typeface="Times New Roman" panose="02020603050405020304" pitchFamily="18" charset="0"/>
              </a:rPr>
              <a:t>要求保护的内容，权利要求应</a:t>
            </a:r>
            <a:r>
              <a:rPr lang="zh-CN" altLang="en-US" sz="2400" b="1" dirty="0">
                <a:solidFill>
                  <a:srgbClr val="C00000"/>
                </a:solidFill>
                <a:latin typeface="Times New Roman" panose="02020603050405020304" pitchFamily="18" charset="0"/>
                <a:cs typeface="Times New Roman" panose="02020603050405020304" pitchFamily="18" charset="0"/>
              </a:rPr>
              <a:t>清楚和简明</a:t>
            </a:r>
            <a:r>
              <a:rPr lang="zh-CN" altLang="en-US" sz="2400" b="1" dirty="0">
                <a:latin typeface="Times New Roman" panose="02020603050405020304" pitchFamily="18" charset="0"/>
                <a:cs typeface="Times New Roman" panose="02020603050405020304" pitchFamily="18" charset="0"/>
              </a:rPr>
              <a:t>，并应以说明书作为</a:t>
            </a:r>
            <a:r>
              <a:rPr lang="zh-CN" altLang="en-US" sz="2400" b="1" dirty="0">
                <a:solidFill>
                  <a:srgbClr val="C00000"/>
                </a:solidFill>
                <a:latin typeface="Times New Roman" panose="02020603050405020304" pitchFamily="18" charset="0"/>
                <a:cs typeface="Times New Roman" panose="02020603050405020304" pitchFamily="18" charset="0"/>
              </a:rPr>
              <a:t>充分</a:t>
            </a:r>
            <a:r>
              <a:rPr lang="zh-CN" altLang="en-US" sz="2400" b="1" dirty="0">
                <a:latin typeface="Times New Roman" panose="02020603050405020304" pitchFamily="18" charset="0"/>
                <a:cs typeface="Times New Roman" panose="02020603050405020304" pitchFamily="18" charset="0"/>
              </a:rPr>
              <a:t>依据。</a:t>
            </a:r>
            <a:endParaRPr lang="en-US" altLang="zh-CN" sz="2400" b="1" dirty="0">
              <a:latin typeface="Times New Roman" panose="02020603050405020304" pitchFamily="18" charset="0"/>
              <a:cs typeface="Times New Roman" panose="02020603050405020304" pitchFamily="18" charset="0"/>
            </a:endParaRPr>
          </a:p>
          <a:p>
            <a:pPr>
              <a:lnSpc>
                <a:spcPct val="150000"/>
              </a:lnSpc>
            </a:pPr>
            <a:r>
              <a:rPr lang="en-US" altLang="zh-CN" sz="2400" b="1" dirty="0">
                <a:latin typeface="Times New Roman" panose="02020603050405020304" pitchFamily="18" charset="0"/>
                <a:cs typeface="Times New Roman" panose="02020603050405020304" pitchFamily="18" charset="0"/>
              </a:rPr>
              <a:t>1995</a:t>
            </a:r>
            <a:r>
              <a:rPr lang="zh-CN" altLang="en-US" sz="2400" b="1" dirty="0">
                <a:latin typeface="Times New Roman" panose="02020603050405020304" pitchFamily="18" charset="0"/>
                <a:cs typeface="Times New Roman" panose="02020603050405020304" pitchFamily="18" charset="0"/>
              </a:rPr>
              <a:t>年</a:t>
            </a:r>
            <a:r>
              <a:rPr lang="en-US" altLang="zh-CN" sz="2400" b="1" dirty="0">
                <a:latin typeface="Times New Roman" panose="02020603050405020304" pitchFamily="18" charset="0"/>
                <a:cs typeface="Times New Roman" panose="02020603050405020304" pitchFamily="18" charset="0"/>
              </a:rPr>
              <a:t>TRIPS</a:t>
            </a:r>
            <a:r>
              <a:rPr lang="zh-CN" altLang="en-US" sz="2400" b="1" dirty="0">
                <a:latin typeface="Times New Roman" panose="02020603050405020304" pitchFamily="18" charset="0"/>
                <a:cs typeface="Times New Roman" panose="02020603050405020304" pitchFamily="18" charset="0"/>
              </a:rPr>
              <a:t>协定第</a:t>
            </a:r>
            <a:r>
              <a:rPr lang="en-US" altLang="zh-CN" sz="2400" b="1" dirty="0">
                <a:latin typeface="Times New Roman" panose="02020603050405020304" pitchFamily="18" charset="0"/>
                <a:cs typeface="Times New Roman" panose="02020603050405020304" pitchFamily="18" charset="0"/>
              </a:rPr>
              <a:t>29</a:t>
            </a:r>
            <a:r>
              <a:rPr lang="zh-CN" altLang="en-US" sz="2400" b="1" dirty="0">
                <a:latin typeface="Times New Roman" panose="02020603050405020304" pitchFamily="18" charset="0"/>
                <a:cs typeface="Times New Roman" panose="02020603050405020304" pitchFamily="18" charset="0"/>
              </a:rPr>
              <a:t>条：</a:t>
            </a:r>
            <a:r>
              <a:rPr lang="en-US" altLang="zh-CN" sz="2400" b="1" dirty="0">
                <a:latin typeface="Times New Roman" panose="02020603050405020304" pitchFamily="18" charset="0"/>
                <a:cs typeface="Times New Roman" panose="02020603050405020304" pitchFamily="18" charset="0"/>
              </a:rPr>
              <a:t>1. </a:t>
            </a:r>
            <a:r>
              <a:rPr lang="zh-CN" altLang="en-US" sz="2400" b="1" dirty="0">
                <a:latin typeface="Times New Roman" panose="02020603050405020304" pitchFamily="18" charset="0"/>
                <a:cs typeface="Times New Roman" panose="02020603050405020304" pitchFamily="18" charset="0"/>
              </a:rPr>
              <a:t>成员们应要求专利申请人以足够清楚和完整的方式披露其发明，以便该专业技术人员能够实施该发明，并可以要求申请人指明在申请日，或在要求优先权时该申请人之优先权日，发明人所知实施该发明的最佳方案。</a:t>
            </a:r>
            <a:endParaRPr lang="en-US" altLang="zh-CN" sz="2400" b="1" dirty="0">
              <a:latin typeface="Times New Roman" panose="02020603050405020304" pitchFamily="18" charset="0"/>
              <a:cs typeface="Times New Roman" panose="02020603050405020304" pitchFamily="18" charset="0"/>
            </a:endParaRPr>
          </a:p>
        </p:txBody>
      </p:sp>
      <p:sp>
        <p:nvSpPr>
          <p:cNvPr id="4" name="日期占位符 3">
            <a:extLst>
              <a:ext uri="{FF2B5EF4-FFF2-40B4-BE49-F238E27FC236}">
                <a16:creationId xmlns:a16="http://schemas.microsoft.com/office/drawing/2014/main" id="{694BAD48-7881-7955-3405-2B8223B45A2F}"/>
              </a:ext>
            </a:extLst>
          </p:cNvPr>
          <p:cNvSpPr>
            <a:spLocks noGrp="1"/>
          </p:cNvSpPr>
          <p:nvPr>
            <p:ph type="dt" sz="half" idx="10"/>
          </p:nvPr>
        </p:nvSpPr>
        <p:spPr/>
        <p:txBody>
          <a:bodyPr/>
          <a:lstStyle/>
          <a:p>
            <a:r>
              <a:rPr lang="en-US" altLang="zh-CN"/>
              <a:t>2023/10/26</a:t>
            </a:r>
            <a:endParaRPr lang="zh-CN" altLang="en-US"/>
          </a:p>
        </p:txBody>
      </p:sp>
      <p:sp>
        <p:nvSpPr>
          <p:cNvPr id="5" name="页脚占位符 4">
            <a:extLst>
              <a:ext uri="{FF2B5EF4-FFF2-40B4-BE49-F238E27FC236}">
                <a16:creationId xmlns:a16="http://schemas.microsoft.com/office/drawing/2014/main" id="{7FC6326F-FE66-5176-AD2E-6D86A14EB4B9}"/>
              </a:ext>
            </a:extLst>
          </p:cNvPr>
          <p:cNvSpPr>
            <a:spLocks noGrp="1"/>
          </p:cNvSpPr>
          <p:nvPr>
            <p:ph type="ftr" sz="quarter" idx="11"/>
          </p:nvPr>
        </p:nvSpPr>
        <p:spPr/>
        <p:txBody>
          <a:bodyPr/>
          <a:lstStyle/>
          <a:p>
            <a:r>
              <a:rPr lang="zh-CN" altLang="en-US"/>
              <a:t>同济大学讲座</a:t>
            </a:r>
          </a:p>
        </p:txBody>
      </p:sp>
      <p:graphicFrame>
        <p:nvGraphicFramePr>
          <p:cNvPr id="6" name="Object 2">
            <a:extLst>
              <a:ext uri="{FF2B5EF4-FFF2-40B4-BE49-F238E27FC236}">
                <a16:creationId xmlns:a16="http://schemas.microsoft.com/office/drawing/2014/main" id="{93B5C98E-D5BF-DAF7-9974-6FB271AE1302}"/>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6" name="Object 2">
                        <a:extLst>
                          <a:ext uri="{FF2B5EF4-FFF2-40B4-BE49-F238E27FC236}">
                            <a16:creationId xmlns:a16="http://schemas.microsoft.com/office/drawing/2014/main" id="{93B5C98E-D5BF-DAF7-9974-6FB271AE13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67639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F4B678-FFCC-8D29-F46B-737728DF1113}"/>
              </a:ext>
            </a:extLst>
          </p:cNvPr>
          <p:cNvSpPr>
            <a:spLocks noGrp="1"/>
          </p:cNvSpPr>
          <p:nvPr>
            <p:ph type="title"/>
          </p:nvPr>
        </p:nvSpPr>
        <p:spPr/>
        <p:txBody>
          <a:bodyPr/>
          <a:lstStyle/>
          <a:p>
            <a:r>
              <a:rPr lang="en-US" altLang="zh-CN" sz="4400" b="1" dirty="0">
                <a:latin typeface="Times New Roman" pitchFamily="18" charset="0"/>
                <a:cs typeface="Times New Roman" pitchFamily="18" charset="0"/>
              </a:rPr>
              <a:t>   1. 1.WIPO</a:t>
            </a:r>
            <a:r>
              <a:rPr lang="zh-CN" altLang="en-US" sz="4400" b="1" dirty="0">
                <a:latin typeface="Times New Roman" pitchFamily="18" charset="0"/>
                <a:cs typeface="Times New Roman" pitchFamily="18" charset="0"/>
              </a:rPr>
              <a:t>协调规则新发展</a:t>
            </a:r>
            <a:endParaRPr lang="zh-CN" altLang="en-US" dirty="0"/>
          </a:p>
        </p:txBody>
      </p:sp>
      <p:sp>
        <p:nvSpPr>
          <p:cNvPr id="3" name="内容占位符 2">
            <a:extLst>
              <a:ext uri="{FF2B5EF4-FFF2-40B4-BE49-F238E27FC236}">
                <a16:creationId xmlns:a16="http://schemas.microsoft.com/office/drawing/2014/main" id="{745628C6-8531-37F9-3269-68B367AA0D98}"/>
              </a:ext>
            </a:extLst>
          </p:cNvPr>
          <p:cNvSpPr>
            <a:spLocks noGrp="1"/>
          </p:cNvSpPr>
          <p:nvPr>
            <p:ph idx="1"/>
          </p:nvPr>
        </p:nvSpPr>
        <p:spPr/>
        <p:txBody>
          <a:bodyPr>
            <a:normAutofit/>
          </a:bodyPr>
          <a:lstStyle/>
          <a:p>
            <a:pPr>
              <a:lnSpc>
                <a:spcPct val="150000"/>
              </a:lnSpc>
            </a:pPr>
            <a:r>
              <a:rPr lang="en-US" altLang="zh-CN" sz="2400" b="1" dirty="0">
                <a:latin typeface="Times New Roman" panose="02020603050405020304" pitchFamily="18" charset="0"/>
                <a:ea typeface="+mj-ea"/>
                <a:cs typeface="Times New Roman" panose="02020603050405020304" pitchFamily="18" charset="0"/>
              </a:rPr>
              <a:t>RCEP </a:t>
            </a:r>
            <a:r>
              <a:rPr lang="zh-CN" altLang="en-US" sz="2400" b="1" dirty="0">
                <a:latin typeface="Times New Roman" panose="02020603050405020304" pitchFamily="18" charset="0"/>
                <a:ea typeface="+mj-ea"/>
                <a:cs typeface="Times New Roman" panose="02020603050405020304" pitchFamily="18" charset="0"/>
              </a:rPr>
              <a:t>第</a:t>
            </a:r>
            <a:r>
              <a:rPr lang="en-US" altLang="zh-CN" sz="2400" b="1" dirty="0">
                <a:latin typeface="Times New Roman" panose="02020603050405020304" pitchFamily="18" charset="0"/>
                <a:ea typeface="+mj-ea"/>
                <a:cs typeface="Times New Roman" panose="02020603050405020304" pitchFamily="18" charset="0"/>
              </a:rPr>
              <a:t>53.2 </a:t>
            </a:r>
            <a:r>
              <a:rPr lang="zh-CN" altLang="en-US" sz="2400" b="1" dirty="0">
                <a:latin typeface="Times New Roman" panose="02020603050405020304" pitchFamily="18" charset="0"/>
                <a:ea typeface="+mj-ea"/>
                <a:cs typeface="Times New Roman" panose="02020603050405020304" pitchFamily="18" charset="0"/>
              </a:rPr>
              <a:t>条款规定</a:t>
            </a:r>
            <a:r>
              <a:rPr lang="en-US" altLang="zh-CN" sz="2400" b="1" dirty="0">
                <a:latin typeface="Times New Roman" panose="02020603050405020304" pitchFamily="18" charset="0"/>
                <a:ea typeface="+mj-ea"/>
                <a:cs typeface="Times New Roman" panose="02020603050405020304" pitchFamily="18" charset="0"/>
              </a:rPr>
              <a:t>: </a:t>
            </a:r>
            <a:r>
              <a:rPr lang="zh-CN" altLang="en-US" sz="2400" b="1" dirty="0">
                <a:latin typeface="Times New Roman" panose="02020603050405020304" pitchFamily="18" charset="0"/>
                <a:ea typeface="+mj-ea"/>
                <a:cs typeface="Times New Roman" panose="02020603050405020304" pitchFamily="18" charset="0"/>
              </a:rPr>
              <a:t>作为缔约方专利制度的一部分</a:t>
            </a:r>
            <a:r>
              <a:rPr lang="en-US" altLang="zh-CN" sz="2400" b="1" dirty="0">
                <a:latin typeface="Times New Roman" panose="02020603050405020304" pitchFamily="18" charset="0"/>
                <a:ea typeface="+mj-ea"/>
                <a:cs typeface="Times New Roman" panose="02020603050405020304" pitchFamily="18" charset="0"/>
              </a:rPr>
              <a:t>, </a:t>
            </a:r>
            <a:r>
              <a:rPr lang="zh-CN" altLang="en-US" sz="2400" b="1" dirty="0">
                <a:latin typeface="Times New Roman" panose="02020603050405020304" pitchFamily="18" charset="0"/>
                <a:ea typeface="+mj-ea"/>
                <a:cs typeface="Times New Roman" panose="02020603050405020304" pitchFamily="18" charset="0"/>
              </a:rPr>
              <a:t>如该缔约方对遗传资源的来源或起源有披露要求</a:t>
            </a:r>
            <a:r>
              <a:rPr lang="en-US" altLang="zh-CN" sz="2400" b="1" dirty="0">
                <a:latin typeface="Times New Roman" panose="02020603050405020304" pitchFamily="18" charset="0"/>
                <a:ea typeface="+mj-ea"/>
                <a:cs typeface="Times New Roman" panose="02020603050405020304" pitchFamily="18" charset="0"/>
              </a:rPr>
              <a:t>, </a:t>
            </a:r>
            <a:r>
              <a:rPr lang="zh-CN" altLang="en-US" sz="2400" b="1" dirty="0">
                <a:latin typeface="Times New Roman" panose="02020603050405020304" pitchFamily="18" charset="0"/>
                <a:ea typeface="+mj-ea"/>
                <a:cs typeface="Times New Roman" panose="02020603050405020304" pitchFamily="18" charset="0"/>
              </a:rPr>
              <a:t>该缔约方应当努力使与此类相关的法律</a:t>
            </a:r>
            <a:r>
              <a:rPr lang="en-US" altLang="zh-CN" sz="2400" b="1" dirty="0">
                <a:latin typeface="Times New Roman" panose="02020603050405020304" pitchFamily="18" charset="0"/>
                <a:ea typeface="+mj-ea"/>
                <a:cs typeface="Times New Roman" panose="02020603050405020304" pitchFamily="18" charset="0"/>
              </a:rPr>
              <a:t>, </a:t>
            </a:r>
            <a:r>
              <a:rPr lang="zh-CN" altLang="en-US" sz="2400" b="1" dirty="0">
                <a:latin typeface="Times New Roman" panose="02020603050405020304" pitchFamily="18" charset="0"/>
                <a:ea typeface="+mj-ea"/>
                <a:cs typeface="Times New Roman" panose="02020603050405020304" pitchFamily="18" charset="0"/>
              </a:rPr>
              <a:t>法规和程序可获得</a:t>
            </a:r>
            <a:r>
              <a:rPr lang="en-US" altLang="zh-CN" sz="2400" b="1" dirty="0">
                <a:latin typeface="Times New Roman" panose="02020603050405020304" pitchFamily="18" charset="0"/>
                <a:ea typeface="+mj-ea"/>
                <a:cs typeface="Times New Roman" panose="02020603050405020304" pitchFamily="18" charset="0"/>
              </a:rPr>
              <a:t>, </a:t>
            </a:r>
            <a:r>
              <a:rPr lang="zh-CN" altLang="en-US" sz="2400" b="1" dirty="0">
                <a:latin typeface="Times New Roman" panose="02020603050405020304" pitchFamily="18" charset="0"/>
                <a:ea typeface="+mj-ea"/>
                <a:cs typeface="Times New Roman" panose="02020603050405020304" pitchFamily="18" charset="0"/>
              </a:rPr>
              <a:t>包括在可行的情况下通过互联网提供</a:t>
            </a:r>
            <a:r>
              <a:rPr lang="en-US" altLang="zh-CN" sz="2400" b="1" dirty="0">
                <a:latin typeface="Times New Roman" panose="02020603050405020304" pitchFamily="18" charset="0"/>
                <a:ea typeface="+mj-ea"/>
                <a:cs typeface="Times New Roman" panose="02020603050405020304" pitchFamily="18" charset="0"/>
              </a:rPr>
              <a:t>,  </a:t>
            </a:r>
            <a:r>
              <a:rPr lang="zh-CN" altLang="en-US" sz="2400" b="1" dirty="0">
                <a:latin typeface="Times New Roman" panose="02020603050405020304" pitchFamily="18" charset="0"/>
                <a:ea typeface="+mj-ea"/>
                <a:cs typeface="Times New Roman" panose="02020603050405020304" pitchFamily="18" charset="0"/>
              </a:rPr>
              <a:t>以使利害关系人和其他缔约方能够了解这些要求。</a:t>
            </a:r>
            <a:endParaRPr lang="en-US" altLang="zh-CN" sz="2400" b="1" dirty="0">
              <a:latin typeface="Times New Roman" panose="02020603050405020304" pitchFamily="18" charset="0"/>
              <a:ea typeface="+mj-ea"/>
              <a:cs typeface="Times New Roman" panose="02020603050405020304" pitchFamily="18" charset="0"/>
            </a:endParaRPr>
          </a:p>
          <a:p>
            <a:pPr>
              <a:lnSpc>
                <a:spcPct val="150000"/>
              </a:lnSpc>
            </a:pPr>
            <a:r>
              <a:rPr lang="en-US" altLang="zh-CN" sz="2400" b="1" dirty="0">
                <a:latin typeface="Times New Roman" panose="02020603050405020304" pitchFamily="18" charset="0"/>
                <a:ea typeface="+mj-ea"/>
                <a:cs typeface="Times New Roman" panose="02020603050405020304" pitchFamily="18" charset="0"/>
              </a:rPr>
              <a:t>TPP</a:t>
            </a:r>
            <a:r>
              <a:rPr lang="zh-CN" altLang="en-US" sz="2400" b="1" dirty="0">
                <a:latin typeface="Times New Roman" panose="02020603050405020304" pitchFamily="18" charset="0"/>
                <a:ea typeface="+mj-ea"/>
                <a:cs typeface="Times New Roman" panose="02020603050405020304" pitchFamily="18" charset="0"/>
              </a:rPr>
              <a:t>、</a:t>
            </a:r>
            <a:r>
              <a:rPr lang="en-US" altLang="zh-CN" sz="2400" b="1" dirty="0">
                <a:latin typeface="Times New Roman" panose="02020603050405020304" pitchFamily="18" charset="0"/>
                <a:ea typeface="+mj-ea"/>
                <a:cs typeface="Times New Roman" panose="02020603050405020304" pitchFamily="18" charset="0"/>
              </a:rPr>
              <a:t>CPTPP</a:t>
            </a:r>
            <a:r>
              <a:rPr lang="zh-CN" altLang="en-US" sz="2400" b="1" dirty="0">
                <a:latin typeface="Times New Roman" panose="02020603050405020304" pitchFamily="18" charset="0"/>
                <a:ea typeface="+mj-ea"/>
                <a:cs typeface="Times New Roman" panose="02020603050405020304" pitchFamily="18" charset="0"/>
              </a:rPr>
              <a:t>、</a:t>
            </a:r>
            <a:r>
              <a:rPr lang="en-US" altLang="zh-CN" sz="2400" b="1" dirty="0">
                <a:latin typeface="Times New Roman" panose="02020603050405020304" pitchFamily="18" charset="0"/>
                <a:ea typeface="+mj-ea"/>
                <a:cs typeface="Times New Roman" panose="02020603050405020304" pitchFamily="18" charset="0"/>
              </a:rPr>
              <a:t>USMC</a:t>
            </a:r>
            <a:r>
              <a:rPr lang="zh-CN" altLang="en-US" sz="2400" b="1" dirty="0">
                <a:latin typeface="+mj-ea"/>
                <a:ea typeface="+mj-ea"/>
                <a:cs typeface="Times New Roman" panose="02020603050405020304" pitchFamily="18" charset="0"/>
              </a:rPr>
              <a:t>没有。</a:t>
            </a:r>
            <a:endParaRPr lang="en-US" altLang="zh-CN" sz="2400" b="1" dirty="0">
              <a:latin typeface="+mj-ea"/>
              <a:ea typeface="+mj-ea"/>
              <a:cs typeface="Times New Roman" panose="02020603050405020304" pitchFamily="18" charset="0"/>
            </a:endParaRPr>
          </a:p>
          <a:p>
            <a:pPr>
              <a:lnSpc>
                <a:spcPct val="150000"/>
              </a:lnSpc>
            </a:pPr>
            <a:r>
              <a:rPr lang="zh-CN" altLang="en-US" sz="2400" b="1" dirty="0">
                <a:latin typeface="+mj-ea"/>
                <a:ea typeface="+mj-ea"/>
                <a:cs typeface="Times New Roman" panose="02020603050405020304" pitchFamily="18" charset="0"/>
              </a:rPr>
              <a:t>启示：统筹国内法治与涉外法治，推进国际法治。</a:t>
            </a:r>
            <a:endParaRPr lang="en-US" altLang="zh-CN" sz="2400" b="1" dirty="0">
              <a:latin typeface="+mj-ea"/>
              <a:ea typeface="+mj-ea"/>
              <a:cs typeface="Times New Roman" panose="02020603050405020304" pitchFamily="18" charset="0"/>
            </a:endParaRPr>
          </a:p>
          <a:p>
            <a:pPr>
              <a:lnSpc>
                <a:spcPct val="150000"/>
              </a:lnSpc>
            </a:pPr>
            <a:r>
              <a:rPr lang="en-US" altLang="zh-CN" sz="2400" b="1" dirty="0">
                <a:latin typeface="+mj-ea"/>
                <a:ea typeface="+mj-ea"/>
                <a:cs typeface="Times New Roman" panose="02020603050405020304" pitchFamily="18" charset="0"/>
              </a:rPr>
              <a:t>            </a:t>
            </a:r>
            <a:r>
              <a:rPr lang="zh-CN" altLang="en-US" sz="2400" b="1" dirty="0">
                <a:latin typeface="+mj-ea"/>
                <a:ea typeface="+mj-ea"/>
                <a:cs typeface="Times New Roman" panose="02020603050405020304" pitchFamily="18" charset="0"/>
              </a:rPr>
              <a:t>从“跟跑”到“领跑”。</a:t>
            </a:r>
          </a:p>
        </p:txBody>
      </p:sp>
      <p:sp>
        <p:nvSpPr>
          <p:cNvPr id="4" name="日期占位符 3">
            <a:extLst>
              <a:ext uri="{FF2B5EF4-FFF2-40B4-BE49-F238E27FC236}">
                <a16:creationId xmlns:a16="http://schemas.microsoft.com/office/drawing/2014/main" id="{694BAD48-7881-7955-3405-2B8223B45A2F}"/>
              </a:ext>
            </a:extLst>
          </p:cNvPr>
          <p:cNvSpPr>
            <a:spLocks noGrp="1"/>
          </p:cNvSpPr>
          <p:nvPr>
            <p:ph type="dt" sz="half" idx="10"/>
          </p:nvPr>
        </p:nvSpPr>
        <p:spPr/>
        <p:txBody>
          <a:bodyPr/>
          <a:lstStyle/>
          <a:p>
            <a:r>
              <a:rPr lang="en-US" altLang="zh-CN"/>
              <a:t>2023/10/26</a:t>
            </a:r>
            <a:endParaRPr lang="zh-CN" altLang="en-US"/>
          </a:p>
        </p:txBody>
      </p:sp>
      <p:sp>
        <p:nvSpPr>
          <p:cNvPr id="5" name="页脚占位符 4">
            <a:extLst>
              <a:ext uri="{FF2B5EF4-FFF2-40B4-BE49-F238E27FC236}">
                <a16:creationId xmlns:a16="http://schemas.microsoft.com/office/drawing/2014/main" id="{7FC6326F-FE66-5176-AD2E-6D86A14EB4B9}"/>
              </a:ext>
            </a:extLst>
          </p:cNvPr>
          <p:cNvSpPr>
            <a:spLocks noGrp="1"/>
          </p:cNvSpPr>
          <p:nvPr>
            <p:ph type="ftr" sz="quarter" idx="11"/>
          </p:nvPr>
        </p:nvSpPr>
        <p:spPr/>
        <p:txBody>
          <a:bodyPr/>
          <a:lstStyle/>
          <a:p>
            <a:r>
              <a:rPr lang="zh-CN" altLang="en-US"/>
              <a:t>同济大学讲座</a:t>
            </a:r>
          </a:p>
        </p:txBody>
      </p:sp>
      <p:graphicFrame>
        <p:nvGraphicFramePr>
          <p:cNvPr id="6" name="Object 2">
            <a:extLst>
              <a:ext uri="{FF2B5EF4-FFF2-40B4-BE49-F238E27FC236}">
                <a16:creationId xmlns:a16="http://schemas.microsoft.com/office/drawing/2014/main" id="{93B5C98E-D5BF-DAF7-9974-6FB271AE1302}"/>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6" name="Object 2">
                        <a:extLst>
                          <a:ext uri="{FF2B5EF4-FFF2-40B4-BE49-F238E27FC236}">
                            <a16:creationId xmlns:a16="http://schemas.microsoft.com/office/drawing/2014/main" id="{93B5C98E-D5BF-DAF7-9974-6FB271AE13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398675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F4B678-FFCC-8D29-F46B-737728DF1113}"/>
              </a:ext>
            </a:extLst>
          </p:cNvPr>
          <p:cNvSpPr>
            <a:spLocks noGrp="1"/>
          </p:cNvSpPr>
          <p:nvPr>
            <p:ph type="title"/>
          </p:nvPr>
        </p:nvSpPr>
        <p:spPr/>
        <p:txBody>
          <a:bodyPr/>
          <a:lstStyle/>
          <a:p>
            <a:r>
              <a:rPr lang="en-US" altLang="zh-CN" sz="4400" b="1" dirty="0">
                <a:latin typeface="Times New Roman" pitchFamily="18" charset="0"/>
                <a:cs typeface="Times New Roman" pitchFamily="18" charset="0"/>
              </a:rPr>
              <a:t>   1.2. WIPO</a:t>
            </a:r>
            <a:r>
              <a:rPr lang="zh-CN" altLang="en-US" sz="4400" b="1" dirty="0">
                <a:latin typeface="Times New Roman" pitchFamily="18" charset="0"/>
                <a:cs typeface="Times New Roman" pitchFamily="18" charset="0"/>
              </a:rPr>
              <a:t>协调规则新发展</a:t>
            </a:r>
            <a:endParaRPr lang="zh-CN" altLang="en-US" dirty="0"/>
          </a:p>
        </p:txBody>
      </p:sp>
      <p:sp>
        <p:nvSpPr>
          <p:cNvPr id="3" name="内容占位符 2">
            <a:extLst>
              <a:ext uri="{FF2B5EF4-FFF2-40B4-BE49-F238E27FC236}">
                <a16:creationId xmlns:a16="http://schemas.microsoft.com/office/drawing/2014/main" id="{745628C6-8531-37F9-3269-68B367AA0D98}"/>
              </a:ext>
            </a:extLst>
          </p:cNvPr>
          <p:cNvSpPr>
            <a:spLocks noGrp="1"/>
          </p:cNvSpPr>
          <p:nvPr>
            <p:ph idx="1"/>
          </p:nvPr>
        </p:nvSpPr>
        <p:spPr/>
        <p:txBody>
          <a:bodyPr>
            <a:normAutofit lnSpcReduction="10000"/>
          </a:bodyPr>
          <a:lstStyle/>
          <a:p>
            <a:r>
              <a:rPr lang="zh-CN" altLang="en-US" sz="2800" b="1" dirty="0">
                <a:solidFill>
                  <a:srgbClr val="C00000"/>
                </a:solidFill>
                <a:latin typeface="Times New Roman" pitchFamily="18" charset="0"/>
                <a:cs typeface="Times New Roman" pitchFamily="18" charset="0"/>
              </a:rPr>
              <a:t>外观设计</a:t>
            </a:r>
            <a:endParaRPr lang="en-US" altLang="zh-CN" sz="2800" b="1" dirty="0">
              <a:solidFill>
                <a:srgbClr val="C00000"/>
              </a:solidFill>
              <a:latin typeface="Times New Roman" pitchFamily="18" charset="0"/>
              <a:cs typeface="Times New Roman" pitchFamily="18" charset="0"/>
            </a:endParaRPr>
          </a:p>
          <a:p>
            <a:r>
              <a:rPr lang="zh-CN" altLang="en-US" sz="2000" b="1" dirty="0">
                <a:latin typeface="Times New Roman" pitchFamily="18" charset="0"/>
                <a:cs typeface="Times New Roman" pitchFamily="18" charset="0"/>
              </a:rPr>
              <a:t>工业品外观设计国际注册海牙体系法律发展工作组第</a:t>
            </a:r>
            <a:r>
              <a:rPr lang="en-US" altLang="zh-CN" sz="2000" b="1" dirty="0">
                <a:latin typeface="Times New Roman" pitchFamily="18" charset="0"/>
                <a:cs typeface="Times New Roman" pitchFamily="18" charset="0"/>
              </a:rPr>
              <a:t>12</a:t>
            </a:r>
            <a:r>
              <a:rPr lang="zh-CN" altLang="en-US" sz="2000" b="1" dirty="0">
                <a:latin typeface="Times New Roman" pitchFamily="18" charset="0"/>
                <a:cs typeface="Times New Roman" pitchFamily="18" charset="0"/>
              </a:rPr>
              <a:t> 届会议</a:t>
            </a:r>
          </a:p>
          <a:p>
            <a:r>
              <a:rPr lang="en-US" altLang="zh-CN" sz="2000" b="1" dirty="0">
                <a:latin typeface="Times New Roman" pitchFamily="18" charset="0"/>
                <a:cs typeface="Times New Roman" pitchFamily="18" charset="0"/>
              </a:rPr>
              <a:t>2023 </a:t>
            </a:r>
            <a:r>
              <a:rPr lang="zh-CN" altLang="en-US" sz="2000" b="1" dirty="0">
                <a:latin typeface="Times New Roman" pitchFamily="18" charset="0"/>
                <a:cs typeface="Times New Roman" pitchFamily="18" charset="0"/>
              </a:rPr>
              <a:t>年 年 </a:t>
            </a:r>
            <a:r>
              <a:rPr lang="en-US" altLang="zh-CN" sz="2000" b="1" dirty="0">
                <a:latin typeface="Times New Roman" pitchFamily="18" charset="0"/>
                <a:cs typeface="Times New Roman" pitchFamily="18" charset="0"/>
              </a:rPr>
              <a:t>12 </a:t>
            </a:r>
            <a:r>
              <a:rPr lang="zh-CN" altLang="en-US" sz="2000" b="1" dirty="0">
                <a:latin typeface="Times New Roman" pitchFamily="18" charset="0"/>
                <a:cs typeface="Times New Roman" pitchFamily="18" charset="0"/>
              </a:rPr>
              <a:t>月 月 </a:t>
            </a:r>
            <a:r>
              <a:rPr lang="en-US" altLang="zh-CN" sz="2000" b="1" dirty="0">
                <a:latin typeface="Times New Roman" pitchFamily="18" charset="0"/>
                <a:cs typeface="Times New Roman" pitchFamily="18" charset="0"/>
              </a:rPr>
              <a:t>4 </a:t>
            </a:r>
            <a:r>
              <a:rPr lang="zh-CN" altLang="en-US" sz="2000" b="1" dirty="0">
                <a:latin typeface="Times New Roman" pitchFamily="18" charset="0"/>
                <a:cs typeface="Times New Roman" pitchFamily="18" charset="0"/>
              </a:rPr>
              <a:t>日至 </a:t>
            </a:r>
            <a:r>
              <a:rPr lang="en-US" altLang="zh-CN" sz="2000" b="1" dirty="0">
                <a:latin typeface="Times New Roman" pitchFamily="18" charset="0"/>
                <a:cs typeface="Times New Roman" pitchFamily="18" charset="0"/>
              </a:rPr>
              <a:t>6 </a:t>
            </a:r>
            <a:r>
              <a:rPr lang="zh-CN" altLang="en-US" sz="2000" b="1" dirty="0">
                <a:latin typeface="Times New Roman" pitchFamily="18" charset="0"/>
                <a:cs typeface="Times New Roman" pitchFamily="18" charset="0"/>
              </a:rPr>
              <a:t>日，日内瓦</a:t>
            </a:r>
            <a:endParaRPr lang="en-US" altLang="zh-CN" sz="2000" b="1" dirty="0">
              <a:latin typeface="Times New Roman" pitchFamily="18" charset="0"/>
              <a:cs typeface="Times New Roman" pitchFamily="18" charset="0"/>
            </a:endParaRPr>
          </a:p>
          <a:p>
            <a:r>
              <a:rPr lang="zh-CN" altLang="en-US" sz="2000" b="1" dirty="0">
                <a:latin typeface="Times New Roman" pitchFamily="18" charset="0"/>
                <a:cs typeface="Times New Roman" pitchFamily="18" charset="0"/>
              </a:rPr>
              <a:t>议程草案</a:t>
            </a:r>
            <a:endParaRPr lang="en-US" altLang="zh-CN" sz="2000" b="1" dirty="0">
              <a:latin typeface="Times New Roman" pitchFamily="18" charset="0"/>
              <a:cs typeface="Times New Roman" pitchFamily="18" charset="0"/>
            </a:endParaRPr>
          </a:p>
          <a:p>
            <a:r>
              <a:rPr lang="en-US" altLang="zh-CN" sz="2000" b="1" dirty="0">
                <a:latin typeface="Times New Roman" pitchFamily="18" charset="0"/>
                <a:cs typeface="Times New Roman" pitchFamily="18" charset="0"/>
              </a:rPr>
              <a:t>5. </a:t>
            </a:r>
            <a:r>
              <a:rPr lang="zh-CN" altLang="en-US" sz="2000" b="1" dirty="0">
                <a:latin typeface="Times New Roman" pitchFamily="18" charset="0"/>
                <a:cs typeface="Times New Roman" pitchFamily="18" charset="0"/>
              </a:rPr>
              <a:t>冻结 </a:t>
            </a:r>
            <a:r>
              <a:rPr lang="en-US" altLang="zh-CN" sz="2000" b="1" dirty="0">
                <a:latin typeface="Times New Roman" pitchFamily="18" charset="0"/>
                <a:cs typeface="Times New Roman" pitchFamily="18" charset="0"/>
              </a:rPr>
              <a:t>1960 </a:t>
            </a:r>
            <a:r>
              <a:rPr lang="zh-CN" altLang="en-US" sz="2000" b="1" dirty="0">
                <a:latin typeface="Times New Roman" pitchFamily="18" charset="0"/>
                <a:cs typeface="Times New Roman" pitchFamily="18" charset="0"/>
              </a:rPr>
              <a:t>年文本的适用</a:t>
            </a:r>
            <a:endParaRPr lang="en-US" altLang="zh-CN" sz="2000" b="1" dirty="0">
              <a:latin typeface="Times New Roman" pitchFamily="18" charset="0"/>
              <a:cs typeface="Times New Roman" pitchFamily="18" charset="0"/>
            </a:endParaRPr>
          </a:p>
          <a:p>
            <a:r>
              <a:rPr lang="en-US" altLang="zh-CN" sz="2000" b="1" dirty="0">
                <a:latin typeface="Times New Roman" pitchFamily="18" charset="0"/>
                <a:cs typeface="Times New Roman" pitchFamily="18" charset="0"/>
              </a:rPr>
              <a:t>6. 《</a:t>
            </a:r>
            <a:r>
              <a:rPr lang="zh-CN" altLang="en-US" sz="2000" b="1" dirty="0">
                <a:latin typeface="Times New Roman" pitchFamily="18" charset="0"/>
                <a:cs typeface="Times New Roman" pitchFamily="18" charset="0"/>
              </a:rPr>
              <a:t>共同实施细则</a:t>
            </a:r>
            <a:r>
              <a:rPr lang="en-US" altLang="zh-CN" sz="2000" b="1" dirty="0">
                <a:latin typeface="Times New Roman" pitchFamily="18" charset="0"/>
                <a:cs typeface="Times New Roman" pitchFamily="18" charset="0"/>
              </a:rPr>
              <a:t>》</a:t>
            </a:r>
            <a:r>
              <a:rPr lang="zh-CN" altLang="en-US" sz="2000" b="1" dirty="0">
                <a:latin typeface="Times New Roman" pitchFamily="18" charset="0"/>
                <a:cs typeface="Times New Roman" pitchFamily="18" charset="0"/>
              </a:rPr>
              <a:t>第 </a:t>
            </a:r>
            <a:r>
              <a:rPr lang="en-US" altLang="zh-CN" sz="2000" b="1" dirty="0">
                <a:latin typeface="Times New Roman" pitchFamily="18" charset="0"/>
                <a:cs typeface="Times New Roman" pitchFamily="18" charset="0"/>
              </a:rPr>
              <a:t>14 </a:t>
            </a:r>
            <a:r>
              <a:rPr lang="zh-CN" altLang="en-US" sz="2000" b="1" dirty="0">
                <a:latin typeface="Times New Roman" pitchFamily="18" charset="0"/>
                <a:cs typeface="Times New Roman" pitchFamily="18" charset="0"/>
              </a:rPr>
              <a:t>条修正案</a:t>
            </a:r>
            <a:endParaRPr lang="en-US" altLang="zh-CN" sz="2000" b="1" dirty="0">
              <a:latin typeface="Times New Roman" pitchFamily="18" charset="0"/>
              <a:cs typeface="Times New Roman" pitchFamily="18" charset="0"/>
            </a:endParaRPr>
          </a:p>
          <a:p>
            <a:pPr>
              <a:spcAft>
                <a:spcPts val="3000"/>
              </a:spcAft>
            </a:pPr>
            <a:r>
              <a:rPr lang="zh-CN" altLang="zh-CN" sz="1800" b="1" dirty="0">
                <a:effectLst/>
                <a:latin typeface="Times New Roman" panose="02020603050405020304" pitchFamily="18" charset="0"/>
                <a:cs typeface="Times New Roman" panose="02020603050405020304" pitchFamily="18" charset="0"/>
              </a:rPr>
              <a:t>工业品外观设计国际保存专门联盟（海牙联盟）大会</a:t>
            </a:r>
            <a:endParaRPr lang="en-US" altLang="zh-CN" sz="1800" b="1" dirty="0">
              <a:effectLst/>
              <a:latin typeface="Times New Roman" panose="02020603050405020304" pitchFamily="18" charset="0"/>
              <a:cs typeface="Times New Roman" panose="02020603050405020304" pitchFamily="18" charset="0"/>
            </a:endParaRPr>
          </a:p>
          <a:p>
            <a:pPr>
              <a:lnSpc>
                <a:spcPts val="0"/>
              </a:lnSpc>
              <a:spcAft>
                <a:spcPts val="3000"/>
              </a:spcAft>
            </a:pPr>
            <a:r>
              <a:rPr lang="zh-CN" altLang="zh-CN" sz="1800" b="1" dirty="0">
                <a:effectLst/>
                <a:latin typeface="Times New Roman" panose="02020603050405020304" pitchFamily="18" charset="0"/>
                <a:cs typeface="Times New Roman" panose="02020603050405020304" pitchFamily="18" charset="0"/>
              </a:rPr>
              <a:t>第四十三届会议（第</a:t>
            </a:r>
            <a:r>
              <a:rPr lang="en-US" altLang="zh-CN" sz="1800" b="1" dirty="0">
                <a:effectLst/>
                <a:latin typeface="Times New Roman" panose="02020603050405020304" pitchFamily="18" charset="0"/>
                <a:cs typeface="Times New Roman" panose="02020603050405020304" pitchFamily="18" charset="0"/>
              </a:rPr>
              <a:t>24</a:t>
            </a:r>
            <a:r>
              <a:rPr lang="zh-CN" altLang="zh-CN" sz="1800" b="1" dirty="0">
                <a:effectLst/>
                <a:latin typeface="Times New Roman" panose="02020603050405020304" pitchFamily="18" charset="0"/>
                <a:cs typeface="Times New Roman" panose="02020603050405020304" pitchFamily="18" charset="0"/>
              </a:rPr>
              <a:t>次例会）</a:t>
            </a:r>
            <a:r>
              <a:rPr lang="en-US" altLang="zh-CN" sz="1800" b="1" dirty="0">
                <a:effectLst/>
                <a:latin typeface="Times New Roman" panose="02020603050405020304" pitchFamily="18" charset="0"/>
                <a:cs typeface="Times New Roman" panose="02020603050405020304" pitchFamily="18" charset="0"/>
              </a:rPr>
              <a:t>2023</a:t>
            </a:r>
            <a:r>
              <a:rPr lang="zh-CN" altLang="zh-CN" sz="1800" b="1" dirty="0">
                <a:effectLst/>
                <a:latin typeface="Times New Roman" panose="02020603050405020304" pitchFamily="18" charset="0"/>
                <a:cs typeface="Times New Roman" panose="02020603050405020304" pitchFamily="18" charset="0"/>
              </a:rPr>
              <a:t>年</a:t>
            </a:r>
            <a:r>
              <a:rPr lang="en-US" altLang="zh-CN" sz="1800" b="1" dirty="0">
                <a:effectLst/>
                <a:latin typeface="Times New Roman" panose="02020603050405020304" pitchFamily="18" charset="0"/>
                <a:cs typeface="Times New Roman" panose="02020603050405020304" pitchFamily="18" charset="0"/>
              </a:rPr>
              <a:t>7</a:t>
            </a:r>
            <a:r>
              <a:rPr lang="zh-CN" altLang="zh-CN" sz="1800" b="1" dirty="0">
                <a:effectLst/>
                <a:latin typeface="Times New Roman" panose="02020603050405020304" pitchFamily="18" charset="0"/>
                <a:cs typeface="Times New Roman" panose="02020603050405020304" pitchFamily="18" charset="0"/>
              </a:rPr>
              <a:t>月</a:t>
            </a:r>
            <a:r>
              <a:rPr lang="en-US" altLang="zh-CN" sz="1800" b="1" dirty="0">
                <a:effectLst/>
                <a:latin typeface="Times New Roman" panose="02020603050405020304" pitchFamily="18" charset="0"/>
                <a:cs typeface="Times New Roman" panose="02020603050405020304" pitchFamily="18" charset="0"/>
              </a:rPr>
              <a:t>6</a:t>
            </a:r>
            <a:r>
              <a:rPr lang="zh-CN" altLang="zh-CN" sz="1800" b="1" dirty="0">
                <a:effectLst/>
                <a:latin typeface="Times New Roman" panose="02020603050405020304" pitchFamily="18" charset="0"/>
                <a:cs typeface="Times New Roman" panose="02020603050405020304" pitchFamily="18" charset="0"/>
              </a:rPr>
              <a:t>日至</a:t>
            </a:r>
            <a:r>
              <a:rPr lang="en-US" altLang="zh-CN" sz="1800" b="1" dirty="0">
                <a:effectLst/>
                <a:latin typeface="Times New Roman" panose="02020603050405020304" pitchFamily="18" charset="0"/>
                <a:cs typeface="Times New Roman" panose="02020603050405020304" pitchFamily="18" charset="0"/>
              </a:rPr>
              <a:t>14</a:t>
            </a:r>
            <a:r>
              <a:rPr lang="zh-CN" altLang="zh-CN" sz="1800" b="1" dirty="0">
                <a:effectLst/>
                <a:latin typeface="Times New Roman" panose="02020603050405020304" pitchFamily="18" charset="0"/>
                <a:cs typeface="Times New Roman" panose="02020603050405020304" pitchFamily="18" charset="0"/>
              </a:rPr>
              <a:t>日，日内瓦</a:t>
            </a:r>
          </a:p>
          <a:p>
            <a:pPr>
              <a:lnSpc>
                <a:spcPct val="150000"/>
              </a:lnSpc>
            </a:pPr>
            <a:r>
              <a:rPr lang="zh-CN" altLang="zh-CN" sz="1800" b="1" dirty="0">
                <a:effectLst/>
                <a:latin typeface="+mn-ea"/>
                <a:cs typeface="Arial" panose="020B0604020202020204" pitchFamily="34" charset="0"/>
              </a:rPr>
              <a:t>中国指出自去年加入《海牙协定》以来用户利用海牙体系保护外观设计的热情。来自中国的申请数量已迅速跻身世界前列，中国用户为增加海牙体系的收入作出了重要贡献。</a:t>
            </a:r>
            <a:endParaRPr lang="en-US" altLang="zh-CN" sz="2800" b="1" dirty="0">
              <a:solidFill>
                <a:srgbClr val="C00000"/>
              </a:solidFill>
              <a:latin typeface="+mn-ea"/>
              <a:cs typeface="Times New Roman" pitchFamily="18" charset="0"/>
            </a:endParaRPr>
          </a:p>
        </p:txBody>
      </p:sp>
      <p:sp>
        <p:nvSpPr>
          <p:cNvPr id="4" name="日期占位符 3">
            <a:extLst>
              <a:ext uri="{FF2B5EF4-FFF2-40B4-BE49-F238E27FC236}">
                <a16:creationId xmlns:a16="http://schemas.microsoft.com/office/drawing/2014/main" id="{694BAD48-7881-7955-3405-2B8223B45A2F}"/>
              </a:ext>
            </a:extLst>
          </p:cNvPr>
          <p:cNvSpPr>
            <a:spLocks noGrp="1"/>
          </p:cNvSpPr>
          <p:nvPr>
            <p:ph type="dt" sz="half" idx="10"/>
          </p:nvPr>
        </p:nvSpPr>
        <p:spPr/>
        <p:txBody>
          <a:bodyPr/>
          <a:lstStyle/>
          <a:p>
            <a:r>
              <a:rPr lang="en-US" altLang="zh-CN"/>
              <a:t>2023/10/26</a:t>
            </a:r>
            <a:endParaRPr lang="zh-CN" altLang="en-US"/>
          </a:p>
        </p:txBody>
      </p:sp>
      <p:sp>
        <p:nvSpPr>
          <p:cNvPr id="5" name="页脚占位符 4">
            <a:extLst>
              <a:ext uri="{FF2B5EF4-FFF2-40B4-BE49-F238E27FC236}">
                <a16:creationId xmlns:a16="http://schemas.microsoft.com/office/drawing/2014/main" id="{7FC6326F-FE66-5176-AD2E-6D86A14EB4B9}"/>
              </a:ext>
            </a:extLst>
          </p:cNvPr>
          <p:cNvSpPr>
            <a:spLocks noGrp="1"/>
          </p:cNvSpPr>
          <p:nvPr>
            <p:ph type="ftr" sz="quarter" idx="11"/>
          </p:nvPr>
        </p:nvSpPr>
        <p:spPr/>
        <p:txBody>
          <a:bodyPr/>
          <a:lstStyle/>
          <a:p>
            <a:r>
              <a:rPr lang="zh-CN" altLang="en-US"/>
              <a:t>同济大学讲座</a:t>
            </a:r>
          </a:p>
        </p:txBody>
      </p:sp>
      <p:graphicFrame>
        <p:nvGraphicFramePr>
          <p:cNvPr id="6" name="Object 2">
            <a:extLst>
              <a:ext uri="{FF2B5EF4-FFF2-40B4-BE49-F238E27FC236}">
                <a16:creationId xmlns:a16="http://schemas.microsoft.com/office/drawing/2014/main" id="{93B5C98E-D5BF-DAF7-9974-6FB271AE1302}"/>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6" name="Object 2">
                        <a:extLst>
                          <a:ext uri="{FF2B5EF4-FFF2-40B4-BE49-F238E27FC236}">
                            <a16:creationId xmlns:a16="http://schemas.microsoft.com/office/drawing/2014/main" id="{93B5C98E-D5BF-DAF7-9974-6FB271AE13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85412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F4B678-FFCC-8D29-F46B-737728DF1113}"/>
              </a:ext>
            </a:extLst>
          </p:cNvPr>
          <p:cNvSpPr>
            <a:spLocks noGrp="1"/>
          </p:cNvSpPr>
          <p:nvPr>
            <p:ph type="title"/>
          </p:nvPr>
        </p:nvSpPr>
        <p:spPr/>
        <p:txBody>
          <a:bodyPr/>
          <a:lstStyle/>
          <a:p>
            <a:r>
              <a:rPr lang="en-US" altLang="zh-CN" sz="4400" b="1" dirty="0">
                <a:latin typeface="Times New Roman" pitchFamily="18" charset="0"/>
                <a:cs typeface="Times New Roman" pitchFamily="18" charset="0"/>
              </a:rPr>
              <a:t>  1.2.  WIPO</a:t>
            </a:r>
            <a:r>
              <a:rPr lang="zh-CN" altLang="en-US" sz="4400" b="1" dirty="0">
                <a:latin typeface="Times New Roman" pitchFamily="18" charset="0"/>
                <a:cs typeface="Times New Roman" pitchFamily="18" charset="0"/>
              </a:rPr>
              <a:t>协调规则新发展</a:t>
            </a:r>
            <a:endParaRPr lang="zh-CN" altLang="en-US" dirty="0"/>
          </a:p>
        </p:txBody>
      </p:sp>
      <p:sp>
        <p:nvSpPr>
          <p:cNvPr id="7" name="内容占位符 6">
            <a:extLst>
              <a:ext uri="{FF2B5EF4-FFF2-40B4-BE49-F238E27FC236}">
                <a16:creationId xmlns:a16="http://schemas.microsoft.com/office/drawing/2014/main" id="{EC92F212-495A-A684-C98F-37A2C7618273}"/>
              </a:ext>
            </a:extLst>
          </p:cNvPr>
          <p:cNvSpPr>
            <a:spLocks noGrp="1"/>
          </p:cNvSpPr>
          <p:nvPr>
            <p:ph sz="half" idx="1"/>
          </p:nvPr>
        </p:nvSpPr>
        <p:spPr>
          <a:xfrm>
            <a:off x="1435608" y="1417320"/>
            <a:ext cx="3657600" cy="4770120"/>
          </a:xfrm>
        </p:spPr>
        <p:txBody>
          <a:bodyPr>
            <a:normAutofit fontScale="40000" lnSpcReduction="20000"/>
          </a:bodyPr>
          <a:lstStyle/>
          <a:p>
            <a:r>
              <a:rPr lang="en-US" altLang="zh-CN" sz="4500" b="1" dirty="0">
                <a:latin typeface="Times New Roman" panose="02020603050405020304" pitchFamily="18" charset="0"/>
                <a:cs typeface="Times New Roman" panose="02020603050405020304" pitchFamily="18" charset="0"/>
              </a:rPr>
              <a:t>《</a:t>
            </a:r>
            <a:r>
              <a:rPr lang="zh-CN" altLang="en-US" sz="4500" b="1" dirty="0">
                <a:latin typeface="Times New Roman" panose="02020603050405020304" pitchFamily="18" charset="0"/>
                <a:cs typeface="Times New Roman" panose="02020603050405020304" pitchFamily="18" charset="0"/>
              </a:rPr>
              <a:t>海牙协定</a:t>
            </a:r>
            <a:r>
              <a:rPr lang="en-US" altLang="zh-CN" sz="4500" b="1" dirty="0">
                <a:latin typeface="Times New Roman" panose="02020603050405020304" pitchFamily="18" charset="0"/>
                <a:cs typeface="Times New Roman" panose="02020603050405020304" pitchFamily="18" charset="0"/>
              </a:rPr>
              <a:t>》1999 </a:t>
            </a:r>
            <a:r>
              <a:rPr lang="zh-CN" altLang="en-US" sz="4500" b="1" dirty="0">
                <a:latin typeface="Times New Roman" panose="02020603050405020304" pitchFamily="18" charset="0"/>
                <a:cs typeface="Times New Roman" panose="02020603050405020304" pitchFamily="18" charset="0"/>
              </a:rPr>
              <a:t>年文本和 </a:t>
            </a:r>
            <a:r>
              <a:rPr lang="en-US" altLang="zh-CN" sz="4500" b="1" dirty="0">
                <a:latin typeface="Times New Roman" panose="02020603050405020304" pitchFamily="18" charset="0"/>
                <a:cs typeface="Times New Roman" panose="02020603050405020304" pitchFamily="18" charset="0"/>
              </a:rPr>
              <a:t>1960 </a:t>
            </a:r>
            <a:r>
              <a:rPr lang="zh-CN" altLang="en-US" sz="4500" b="1" dirty="0">
                <a:latin typeface="Times New Roman" panose="02020603050405020304" pitchFamily="18" charset="0"/>
                <a:cs typeface="Times New Roman" panose="02020603050405020304" pitchFamily="18" charset="0"/>
              </a:rPr>
              <a:t>年文本</a:t>
            </a:r>
          </a:p>
          <a:p>
            <a:r>
              <a:rPr lang="en-US" altLang="zh-CN" sz="4000" b="1" dirty="0">
                <a:latin typeface="Times New Roman" panose="02020603050405020304" pitchFamily="18" charset="0"/>
                <a:cs typeface="Times New Roman" panose="02020603050405020304" pitchFamily="18" charset="0"/>
              </a:rPr>
              <a:t>《</a:t>
            </a:r>
            <a:r>
              <a:rPr lang="zh-CN" altLang="en-US" sz="4000" b="1" dirty="0">
                <a:latin typeface="Times New Roman" panose="02020603050405020304" pitchFamily="18" charset="0"/>
                <a:cs typeface="Times New Roman" panose="02020603050405020304" pitchFamily="18" charset="0"/>
              </a:rPr>
              <a:t>共同实施细则</a:t>
            </a:r>
            <a:r>
              <a:rPr lang="en-US" altLang="zh-CN" sz="4000" b="1" dirty="0">
                <a:latin typeface="Times New Roman" panose="02020603050405020304" pitchFamily="18" charset="0"/>
                <a:cs typeface="Times New Roman" panose="02020603050405020304" pitchFamily="18" charset="0"/>
              </a:rPr>
              <a:t>》</a:t>
            </a:r>
            <a:r>
              <a:rPr lang="zh-CN" altLang="en-US" sz="4000" b="1" dirty="0">
                <a:latin typeface="Times New Roman" panose="02020603050405020304" pitchFamily="18" charset="0"/>
                <a:cs typeface="Times New Roman" panose="02020603050405020304" pitchFamily="18" charset="0"/>
              </a:rPr>
              <a:t>（</a:t>
            </a:r>
            <a:r>
              <a:rPr lang="en-US" altLang="zh-CN" sz="4000" b="1" dirty="0">
                <a:latin typeface="Times New Roman" panose="02020603050405020304" pitchFamily="18" charset="0"/>
                <a:cs typeface="Times New Roman" panose="02020603050405020304" pitchFamily="18" charset="0"/>
              </a:rPr>
              <a:t>2022 </a:t>
            </a:r>
            <a:r>
              <a:rPr lang="zh-CN" altLang="en-US" sz="4000" b="1" dirty="0">
                <a:latin typeface="Times New Roman" panose="02020603050405020304" pitchFamily="18" charset="0"/>
                <a:cs typeface="Times New Roman" panose="02020603050405020304" pitchFamily="18" charset="0"/>
              </a:rPr>
              <a:t>年 </a:t>
            </a:r>
            <a:r>
              <a:rPr lang="en-US" altLang="zh-CN" sz="4000" b="1" dirty="0">
                <a:latin typeface="Times New Roman" panose="02020603050405020304" pitchFamily="18" charset="0"/>
                <a:cs typeface="Times New Roman" panose="02020603050405020304" pitchFamily="18" charset="0"/>
              </a:rPr>
              <a:t>1 </a:t>
            </a:r>
            <a:r>
              <a:rPr lang="zh-CN" altLang="en-US" sz="4000" b="1" dirty="0">
                <a:latin typeface="Times New Roman" panose="02020603050405020304" pitchFamily="18" charset="0"/>
                <a:cs typeface="Times New Roman" panose="02020603050405020304" pitchFamily="18" charset="0"/>
              </a:rPr>
              <a:t>月 </a:t>
            </a:r>
            <a:r>
              <a:rPr lang="en-US" altLang="zh-CN" sz="4000" b="1" dirty="0">
                <a:latin typeface="Times New Roman" panose="02020603050405020304" pitchFamily="18" charset="0"/>
                <a:cs typeface="Times New Roman" panose="02020603050405020304" pitchFamily="18" charset="0"/>
              </a:rPr>
              <a:t>1</a:t>
            </a:r>
            <a:r>
              <a:rPr lang="zh-CN" altLang="en-US" sz="4000" b="1" dirty="0">
                <a:latin typeface="Times New Roman" panose="02020603050405020304" pitchFamily="18" charset="0"/>
                <a:cs typeface="Times New Roman" panose="02020603050405020304" pitchFamily="18" charset="0"/>
              </a:rPr>
              <a:t>日生效）</a:t>
            </a:r>
            <a:endParaRPr lang="en-US" altLang="zh-CN" sz="4000" b="1" dirty="0">
              <a:latin typeface="Times New Roman" panose="02020603050405020304" pitchFamily="18" charset="0"/>
              <a:cs typeface="Times New Roman" panose="02020603050405020304" pitchFamily="18" charset="0"/>
            </a:endParaRPr>
          </a:p>
          <a:p>
            <a:pPr>
              <a:lnSpc>
                <a:spcPct val="150000"/>
              </a:lnSpc>
            </a:pPr>
            <a:r>
              <a:rPr lang="zh-CN" altLang="en-US" sz="4500" b="1" dirty="0">
                <a:latin typeface="Times New Roman" panose="02020603050405020304" pitchFamily="18" charset="0"/>
                <a:cs typeface="Times New Roman" panose="02020603050405020304" pitchFamily="18" charset="0"/>
              </a:rPr>
              <a:t>主要规定</a:t>
            </a:r>
            <a:endParaRPr lang="en-US" altLang="zh-CN" sz="4500" b="1" dirty="0">
              <a:latin typeface="Times New Roman" panose="02020603050405020304" pitchFamily="18" charset="0"/>
              <a:cs typeface="Times New Roman" panose="02020603050405020304" pitchFamily="18" charset="0"/>
            </a:endParaRPr>
          </a:p>
          <a:p>
            <a:pPr>
              <a:lnSpc>
                <a:spcPct val="150000"/>
              </a:lnSpc>
            </a:pPr>
            <a:r>
              <a:rPr lang="zh-CN" altLang="en-US" sz="4000" b="1" dirty="0">
                <a:latin typeface="Times New Roman" panose="02020603050405020304" pitchFamily="18" charset="0"/>
                <a:cs typeface="Times New Roman" panose="02020603050405020304" pitchFamily="18" charset="0"/>
              </a:rPr>
              <a:t>巴黎公约体系内专门协定之一，不同于国别申请；</a:t>
            </a:r>
            <a:endParaRPr lang="en-US" altLang="zh-CN" sz="4000" b="1" dirty="0">
              <a:latin typeface="Times New Roman" panose="02020603050405020304" pitchFamily="18" charset="0"/>
              <a:cs typeface="Times New Roman" panose="02020603050405020304" pitchFamily="18" charset="0"/>
            </a:endParaRPr>
          </a:p>
          <a:p>
            <a:pPr>
              <a:lnSpc>
                <a:spcPct val="150000"/>
              </a:lnSpc>
            </a:pPr>
            <a:r>
              <a:rPr lang="zh-CN" altLang="en-US" sz="4000" b="1" dirty="0">
                <a:latin typeface="Times New Roman" panose="02020603050405020304" pitchFamily="18" charset="0"/>
                <a:cs typeface="Times New Roman" panose="02020603050405020304" pitchFamily="18" charset="0"/>
              </a:rPr>
              <a:t>享有优先权；</a:t>
            </a:r>
            <a:endParaRPr lang="en-US" altLang="zh-CN" sz="4000" b="1" dirty="0">
              <a:latin typeface="Times New Roman" panose="02020603050405020304" pitchFamily="18" charset="0"/>
              <a:cs typeface="Times New Roman" panose="02020603050405020304" pitchFamily="18" charset="0"/>
            </a:endParaRPr>
          </a:p>
          <a:p>
            <a:pPr>
              <a:lnSpc>
                <a:spcPct val="150000"/>
              </a:lnSpc>
            </a:pPr>
            <a:r>
              <a:rPr lang="zh-CN" altLang="en-US" sz="4000" b="1" dirty="0">
                <a:latin typeface="Times New Roman" panose="02020603050405020304" pitchFamily="18" charset="0"/>
                <a:cs typeface="Times New Roman" panose="02020603050405020304" pitchFamily="18" charset="0"/>
              </a:rPr>
              <a:t>不影响伯尔尼公约、</a:t>
            </a:r>
            <a:r>
              <a:rPr lang="en-US" altLang="zh-CN" sz="4000" b="1" dirty="0">
                <a:latin typeface="Times New Roman" panose="02020603050405020304" pitchFamily="18" charset="0"/>
                <a:cs typeface="Times New Roman" panose="02020603050405020304" pitchFamily="18" charset="0"/>
              </a:rPr>
              <a:t>TRIPS</a:t>
            </a:r>
            <a:r>
              <a:rPr lang="zh-CN" altLang="en-US" sz="4000" b="1" dirty="0">
                <a:latin typeface="Times New Roman" panose="02020603050405020304" pitchFamily="18" charset="0"/>
                <a:cs typeface="Times New Roman" panose="02020603050405020304" pitchFamily="18" charset="0"/>
              </a:rPr>
              <a:t>协定等给予外观设计的保护；</a:t>
            </a:r>
            <a:endParaRPr lang="en-US" altLang="zh-CN" sz="4000" b="1" dirty="0">
              <a:latin typeface="Times New Roman" panose="02020603050405020304" pitchFamily="18" charset="0"/>
              <a:cs typeface="Times New Roman" panose="02020603050405020304" pitchFamily="18" charset="0"/>
            </a:endParaRPr>
          </a:p>
          <a:p>
            <a:pPr>
              <a:lnSpc>
                <a:spcPct val="150000"/>
              </a:lnSpc>
            </a:pPr>
            <a:r>
              <a:rPr lang="zh-CN" altLang="en-US" sz="4000" b="1" dirty="0">
                <a:latin typeface="Times New Roman" panose="02020603050405020304" pitchFamily="18" charset="0"/>
                <a:cs typeface="Times New Roman" panose="02020603050405020304" pitchFamily="18" charset="0"/>
              </a:rPr>
              <a:t>外观设计的单一性特别要求，但不影响一件申请多件设计；</a:t>
            </a:r>
            <a:endParaRPr lang="en-US" altLang="zh-CN" sz="4000" b="1" dirty="0">
              <a:latin typeface="Times New Roman" panose="02020603050405020304" pitchFamily="18" charset="0"/>
              <a:cs typeface="Times New Roman" panose="02020603050405020304" pitchFamily="18" charset="0"/>
            </a:endParaRPr>
          </a:p>
          <a:p>
            <a:pPr>
              <a:lnSpc>
                <a:spcPct val="150000"/>
              </a:lnSpc>
            </a:pPr>
            <a:r>
              <a:rPr lang="zh-CN" altLang="en-US" sz="4000" b="1" dirty="0">
                <a:latin typeface="Times New Roman" panose="02020603050405020304" pitchFamily="18" charset="0"/>
                <a:cs typeface="Times New Roman" panose="02020603050405020304" pitchFamily="18" charset="0"/>
              </a:rPr>
              <a:t>自国际注册日算首期</a:t>
            </a:r>
            <a:r>
              <a:rPr lang="en-US" altLang="zh-CN" sz="4000" b="1" dirty="0">
                <a:latin typeface="Times New Roman" panose="02020603050405020304" pitchFamily="18" charset="0"/>
                <a:cs typeface="Times New Roman" panose="02020603050405020304" pitchFamily="18" charset="0"/>
              </a:rPr>
              <a:t>5</a:t>
            </a:r>
            <a:r>
              <a:rPr lang="zh-CN" altLang="en-US" sz="4000" b="1" dirty="0">
                <a:latin typeface="Times New Roman" panose="02020603050405020304" pitchFamily="18" charset="0"/>
                <a:cs typeface="Times New Roman" panose="02020603050405020304" pitchFamily="18" charset="0"/>
              </a:rPr>
              <a:t>年，可续期至少为</a:t>
            </a:r>
            <a:r>
              <a:rPr lang="en-US" altLang="zh-CN" sz="4000" b="1" dirty="0">
                <a:latin typeface="Times New Roman" panose="02020603050405020304" pitchFamily="18" charset="0"/>
                <a:cs typeface="Times New Roman" panose="02020603050405020304" pitchFamily="18" charset="0"/>
              </a:rPr>
              <a:t>15</a:t>
            </a:r>
            <a:r>
              <a:rPr lang="zh-CN" altLang="en-US" sz="4000" b="1" dirty="0">
                <a:latin typeface="Times New Roman" panose="02020603050405020304" pitchFamily="18" charset="0"/>
                <a:cs typeface="Times New Roman" panose="02020603050405020304" pitchFamily="18" charset="0"/>
              </a:rPr>
              <a:t>年。</a:t>
            </a:r>
            <a:endParaRPr lang="en-US" altLang="zh-CN" sz="4000" b="1" dirty="0">
              <a:latin typeface="Times New Roman" panose="02020603050405020304" pitchFamily="18" charset="0"/>
              <a:cs typeface="Times New Roman" panose="02020603050405020304" pitchFamily="18" charset="0"/>
            </a:endParaRPr>
          </a:p>
          <a:p>
            <a:endParaRPr lang="zh-CN" altLang="en-US" dirty="0"/>
          </a:p>
        </p:txBody>
      </p:sp>
      <p:sp>
        <p:nvSpPr>
          <p:cNvPr id="8" name="内容占位符 7">
            <a:extLst>
              <a:ext uri="{FF2B5EF4-FFF2-40B4-BE49-F238E27FC236}">
                <a16:creationId xmlns:a16="http://schemas.microsoft.com/office/drawing/2014/main" id="{C49C2ECC-F113-9AC3-2208-53202879DA20}"/>
              </a:ext>
            </a:extLst>
          </p:cNvPr>
          <p:cNvSpPr>
            <a:spLocks noGrp="1"/>
          </p:cNvSpPr>
          <p:nvPr>
            <p:ph sz="half" idx="2"/>
          </p:nvPr>
        </p:nvSpPr>
        <p:spPr>
          <a:xfrm>
            <a:off x="5276088" y="1268760"/>
            <a:ext cx="3657600" cy="4752528"/>
          </a:xfrm>
        </p:spPr>
        <p:txBody>
          <a:bodyPr>
            <a:noAutofit/>
          </a:bodyPr>
          <a:lstStyle/>
          <a:p>
            <a:pPr>
              <a:lnSpc>
                <a:spcPct val="170000"/>
              </a:lnSpc>
            </a:pPr>
            <a:r>
              <a:rPr lang="en-US" altLang="zh-CN" sz="1200" b="1" dirty="0">
                <a:latin typeface="Times New Roman" panose="02020603050405020304" pitchFamily="18" charset="0"/>
                <a:cs typeface="Times New Roman" panose="02020603050405020304" pitchFamily="18" charset="0"/>
              </a:rPr>
              <a:t>2020</a:t>
            </a:r>
            <a:r>
              <a:rPr lang="zh-CN" altLang="en-US" sz="1200" b="1" dirty="0">
                <a:latin typeface="Times New Roman" panose="02020603050405020304" pitchFamily="18" charset="0"/>
                <a:cs typeface="Times New Roman" panose="02020603050405020304" pitchFamily="18" charset="0"/>
              </a:rPr>
              <a:t>年</a:t>
            </a:r>
            <a:r>
              <a:rPr lang="en-US" altLang="zh-CN" sz="1200" b="1" dirty="0">
                <a:latin typeface="Times New Roman" panose="02020603050405020304" pitchFamily="18" charset="0"/>
                <a:cs typeface="Times New Roman" panose="02020603050405020304" pitchFamily="18" charset="0"/>
              </a:rPr>
              <a:t>《</a:t>
            </a:r>
            <a:r>
              <a:rPr lang="zh-CN" altLang="en-US" sz="1200" b="1" dirty="0">
                <a:latin typeface="Times New Roman" panose="02020603050405020304" pitchFamily="18" charset="0"/>
                <a:cs typeface="Times New Roman" panose="02020603050405020304" pitchFamily="18" charset="0"/>
              </a:rPr>
              <a:t>专利法</a:t>
            </a:r>
            <a:r>
              <a:rPr lang="en-US" altLang="zh-CN" sz="1200" b="1" dirty="0">
                <a:latin typeface="Times New Roman" panose="02020603050405020304" pitchFamily="18" charset="0"/>
                <a:cs typeface="Times New Roman" panose="02020603050405020304" pitchFamily="18" charset="0"/>
              </a:rPr>
              <a:t>》</a:t>
            </a:r>
            <a:r>
              <a:rPr lang="zh-CN" altLang="en-US" sz="1200" b="1" dirty="0">
                <a:latin typeface="Times New Roman" panose="02020603050405020304" pitchFamily="18" charset="0"/>
                <a:cs typeface="Times New Roman" panose="02020603050405020304" pitchFamily="18" charset="0"/>
              </a:rPr>
              <a:t>修改后中国外观设计制度</a:t>
            </a:r>
            <a:endParaRPr lang="en-US" altLang="zh-CN" sz="1200" b="1" dirty="0">
              <a:latin typeface="Times New Roman" panose="02020603050405020304" pitchFamily="18" charset="0"/>
              <a:cs typeface="Times New Roman" panose="02020603050405020304" pitchFamily="18" charset="0"/>
            </a:endParaRPr>
          </a:p>
          <a:p>
            <a:pPr>
              <a:lnSpc>
                <a:spcPct val="170000"/>
              </a:lnSpc>
            </a:pPr>
            <a:r>
              <a:rPr lang="zh-CN" altLang="en-US" sz="1200" b="1" dirty="0">
                <a:latin typeface="Times New Roman" panose="02020603050405020304" pitchFamily="18" charset="0"/>
                <a:cs typeface="Times New Roman" panose="02020603050405020304" pitchFamily="18" charset="0"/>
              </a:rPr>
              <a:t>第</a:t>
            </a:r>
            <a:r>
              <a:rPr lang="en-US" altLang="zh-CN" sz="1200" b="1" dirty="0">
                <a:latin typeface="Times New Roman" panose="02020603050405020304" pitchFamily="18" charset="0"/>
                <a:cs typeface="Times New Roman" panose="02020603050405020304" pitchFamily="18" charset="0"/>
              </a:rPr>
              <a:t>2.3</a:t>
            </a:r>
            <a:r>
              <a:rPr lang="zh-CN" altLang="en-US" sz="1200" b="1" dirty="0">
                <a:latin typeface="Times New Roman" panose="02020603050405020304" pitchFamily="18" charset="0"/>
                <a:cs typeface="Times New Roman" panose="02020603050405020304" pitchFamily="18" charset="0"/>
              </a:rPr>
              <a:t>条：</a:t>
            </a:r>
            <a:r>
              <a:rPr lang="zh-CN" altLang="en-US" sz="1200" b="1" i="0" dirty="0">
                <a:solidFill>
                  <a:srgbClr val="000000"/>
                </a:solidFill>
                <a:effectLst/>
                <a:latin typeface="仿宋_gb2312"/>
              </a:rPr>
              <a:t>外观设计，是指对产品的</a:t>
            </a:r>
            <a:r>
              <a:rPr lang="zh-CN" altLang="en-US" sz="1200" b="1" i="0" dirty="0">
                <a:solidFill>
                  <a:srgbClr val="C00000"/>
                </a:solidFill>
                <a:effectLst/>
                <a:latin typeface="仿宋_gb2312"/>
              </a:rPr>
              <a:t>整体或者局部</a:t>
            </a:r>
            <a:r>
              <a:rPr lang="zh-CN" altLang="en-US" sz="1200" b="1" i="0" dirty="0">
                <a:solidFill>
                  <a:srgbClr val="000000"/>
                </a:solidFill>
                <a:effectLst/>
                <a:latin typeface="仿宋_gb2312"/>
              </a:rPr>
              <a:t>的形状、图案或者其结合以及色彩与形状、图案的结合所作出的富有美感并适于工业应用的新设计。</a:t>
            </a:r>
            <a:endParaRPr lang="en-US" altLang="zh-CN" sz="1200" b="1" dirty="0">
              <a:latin typeface="Times New Roman" panose="02020603050405020304" pitchFamily="18" charset="0"/>
              <a:cs typeface="Times New Roman" panose="02020603050405020304" pitchFamily="18" charset="0"/>
            </a:endParaRPr>
          </a:p>
          <a:p>
            <a:pPr>
              <a:lnSpc>
                <a:spcPct val="170000"/>
              </a:lnSpc>
            </a:pPr>
            <a:r>
              <a:rPr lang="zh-CN" altLang="en-US" sz="1100" b="1" dirty="0">
                <a:latin typeface="Times New Roman" panose="02020603050405020304" pitchFamily="18" charset="0"/>
                <a:cs typeface="Times New Roman" panose="02020603050405020304" pitchFamily="18" charset="0"/>
              </a:rPr>
              <a:t>仍为专利权之一，适用专利法一般规定；</a:t>
            </a:r>
            <a:endParaRPr lang="en-US" altLang="zh-CN" sz="1100" b="1" dirty="0">
              <a:latin typeface="Times New Roman" panose="02020603050405020304" pitchFamily="18" charset="0"/>
              <a:cs typeface="Times New Roman" panose="02020603050405020304" pitchFamily="18" charset="0"/>
            </a:endParaRPr>
          </a:p>
          <a:p>
            <a:pPr>
              <a:lnSpc>
                <a:spcPct val="170000"/>
              </a:lnSpc>
            </a:pPr>
            <a:r>
              <a:rPr lang="zh-CN" altLang="en-US" sz="1100" b="1" dirty="0">
                <a:latin typeface="Times New Roman" panose="02020603050405020304" pitchFamily="18" charset="0"/>
                <a:cs typeface="Times New Roman" panose="02020603050405020304" pitchFamily="18" charset="0"/>
              </a:rPr>
              <a:t>享有完全的优先权</a:t>
            </a:r>
            <a:endParaRPr lang="en-US" altLang="zh-CN" sz="1100" b="1" dirty="0">
              <a:latin typeface="Times New Roman" panose="02020603050405020304" pitchFamily="18" charset="0"/>
              <a:cs typeface="Times New Roman" panose="02020603050405020304" pitchFamily="18" charset="0"/>
            </a:endParaRPr>
          </a:p>
          <a:p>
            <a:pPr>
              <a:lnSpc>
                <a:spcPct val="170000"/>
              </a:lnSpc>
            </a:pPr>
            <a:r>
              <a:rPr lang="zh-CN" altLang="en-US" sz="1100" b="1" dirty="0">
                <a:latin typeface="Times New Roman" panose="02020603050405020304" pitchFamily="18" charset="0"/>
                <a:cs typeface="Times New Roman" panose="02020603050405020304" pitchFamily="18" charset="0"/>
              </a:rPr>
              <a:t>保护期为</a:t>
            </a:r>
            <a:r>
              <a:rPr lang="en-US" altLang="zh-CN" sz="1100" b="1" dirty="0">
                <a:latin typeface="Times New Roman" panose="02020603050405020304" pitchFamily="18" charset="0"/>
                <a:cs typeface="Times New Roman" panose="02020603050405020304" pitchFamily="18" charset="0"/>
              </a:rPr>
              <a:t>15</a:t>
            </a:r>
            <a:r>
              <a:rPr lang="zh-CN" altLang="en-US" sz="1100" b="1" dirty="0">
                <a:latin typeface="Times New Roman" panose="02020603050405020304" pitchFamily="18" charset="0"/>
                <a:cs typeface="Times New Roman" panose="02020603050405020304" pitchFamily="18" charset="0"/>
              </a:rPr>
              <a:t>年</a:t>
            </a:r>
            <a:endParaRPr lang="en-US" altLang="zh-CN" sz="1100" b="1" dirty="0">
              <a:latin typeface="Times New Roman" panose="02020603050405020304" pitchFamily="18" charset="0"/>
              <a:cs typeface="Times New Roman" panose="02020603050405020304" pitchFamily="18" charset="0"/>
            </a:endParaRPr>
          </a:p>
          <a:p>
            <a:pPr>
              <a:lnSpc>
                <a:spcPct val="170000"/>
              </a:lnSpc>
            </a:pPr>
            <a:r>
              <a:rPr lang="zh-CN" altLang="en-US" sz="1100" b="1" dirty="0"/>
              <a:t>以产品为载体、产品外观的设计要素组合、工业应用性，并富有美感（排除单纯的功能性外观设计）；</a:t>
            </a:r>
            <a:endParaRPr lang="en-US" altLang="zh-CN" sz="1100" b="1" dirty="0"/>
          </a:p>
          <a:p>
            <a:pPr>
              <a:lnSpc>
                <a:spcPct val="170000"/>
              </a:lnSpc>
            </a:pPr>
            <a:r>
              <a:rPr lang="en-US" altLang="zh-CN" sz="1100" b="1" dirty="0">
                <a:latin typeface="Times New Roman" panose="02020603050405020304" pitchFamily="18" charset="0"/>
                <a:cs typeface="Times New Roman" panose="02020603050405020304" pitchFamily="18" charset="0"/>
              </a:rPr>
              <a:t>2014</a:t>
            </a:r>
            <a:r>
              <a:rPr lang="zh-CN" altLang="en-US" sz="1100" b="1" dirty="0">
                <a:latin typeface="Times New Roman" panose="02020603050405020304" pitchFamily="18" charset="0"/>
                <a:cs typeface="Times New Roman" panose="02020603050405020304" pitchFamily="18" charset="0"/>
              </a:rPr>
              <a:t>年审查指南新增“图形用户界面”（</a:t>
            </a:r>
            <a:r>
              <a:rPr lang="en-US" altLang="zh-CN" sz="1100" b="1" dirty="0">
                <a:latin typeface="Times New Roman" panose="02020603050405020304" pitchFamily="18" charset="0"/>
                <a:cs typeface="Times New Roman" panose="02020603050405020304" pitchFamily="18" charset="0"/>
              </a:rPr>
              <a:t>GUI</a:t>
            </a:r>
            <a:r>
              <a:rPr lang="zh-CN" altLang="en-US" sz="1100" b="1" dirty="0">
                <a:latin typeface="Times New Roman" panose="02020603050405020304" pitchFamily="18" charset="0"/>
                <a:cs typeface="Times New Roman" panose="02020603050405020304" pitchFamily="18" charset="0"/>
              </a:rPr>
              <a:t>）</a:t>
            </a:r>
            <a:r>
              <a:rPr lang="zh-CN" altLang="en-US" sz="1100" b="1" dirty="0"/>
              <a:t>产品外观设计产品</a:t>
            </a:r>
            <a:endParaRPr lang="en-US" altLang="zh-CN" sz="1100" b="1" dirty="0"/>
          </a:p>
          <a:p>
            <a:pPr>
              <a:lnSpc>
                <a:spcPct val="170000"/>
              </a:lnSpc>
            </a:pPr>
            <a:r>
              <a:rPr lang="zh-CN" altLang="en-US" sz="1100" b="1" dirty="0"/>
              <a:t>外观设计的单一性要求（应参照德国“复杂产品”？）</a:t>
            </a:r>
            <a:endParaRPr lang="zh-CN" altLang="en-US" sz="1100" dirty="0"/>
          </a:p>
        </p:txBody>
      </p:sp>
      <p:sp>
        <p:nvSpPr>
          <p:cNvPr id="4" name="日期占位符 3">
            <a:extLst>
              <a:ext uri="{FF2B5EF4-FFF2-40B4-BE49-F238E27FC236}">
                <a16:creationId xmlns:a16="http://schemas.microsoft.com/office/drawing/2014/main" id="{694BAD48-7881-7955-3405-2B8223B45A2F}"/>
              </a:ext>
            </a:extLst>
          </p:cNvPr>
          <p:cNvSpPr>
            <a:spLocks noGrp="1"/>
          </p:cNvSpPr>
          <p:nvPr>
            <p:ph type="dt" sz="half" idx="10"/>
          </p:nvPr>
        </p:nvSpPr>
        <p:spPr/>
        <p:txBody>
          <a:bodyPr/>
          <a:lstStyle/>
          <a:p>
            <a:r>
              <a:rPr lang="en-US" altLang="zh-CN"/>
              <a:t>2023/10/26</a:t>
            </a:r>
            <a:endParaRPr lang="zh-CN" altLang="en-US"/>
          </a:p>
        </p:txBody>
      </p:sp>
      <p:sp>
        <p:nvSpPr>
          <p:cNvPr id="5" name="页脚占位符 4">
            <a:extLst>
              <a:ext uri="{FF2B5EF4-FFF2-40B4-BE49-F238E27FC236}">
                <a16:creationId xmlns:a16="http://schemas.microsoft.com/office/drawing/2014/main" id="{7FC6326F-FE66-5176-AD2E-6D86A14EB4B9}"/>
              </a:ext>
            </a:extLst>
          </p:cNvPr>
          <p:cNvSpPr>
            <a:spLocks noGrp="1"/>
          </p:cNvSpPr>
          <p:nvPr>
            <p:ph type="ftr" sz="quarter" idx="11"/>
          </p:nvPr>
        </p:nvSpPr>
        <p:spPr/>
        <p:txBody>
          <a:bodyPr/>
          <a:lstStyle/>
          <a:p>
            <a:r>
              <a:rPr lang="zh-CN" altLang="en-US"/>
              <a:t>同济大学讲座</a:t>
            </a:r>
          </a:p>
        </p:txBody>
      </p:sp>
      <p:graphicFrame>
        <p:nvGraphicFramePr>
          <p:cNvPr id="6" name="Object 2">
            <a:extLst>
              <a:ext uri="{FF2B5EF4-FFF2-40B4-BE49-F238E27FC236}">
                <a16:creationId xmlns:a16="http://schemas.microsoft.com/office/drawing/2014/main" id="{93B5C98E-D5BF-DAF7-9974-6FB271AE1302}"/>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6" name="Object 2">
                        <a:extLst>
                          <a:ext uri="{FF2B5EF4-FFF2-40B4-BE49-F238E27FC236}">
                            <a16:creationId xmlns:a16="http://schemas.microsoft.com/office/drawing/2014/main" id="{93B5C98E-D5BF-DAF7-9974-6FB271AE13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781309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F4B678-FFCC-8D29-F46B-737728DF1113}"/>
              </a:ext>
            </a:extLst>
          </p:cNvPr>
          <p:cNvSpPr>
            <a:spLocks noGrp="1"/>
          </p:cNvSpPr>
          <p:nvPr>
            <p:ph type="title"/>
          </p:nvPr>
        </p:nvSpPr>
        <p:spPr/>
        <p:txBody>
          <a:bodyPr/>
          <a:lstStyle/>
          <a:p>
            <a:r>
              <a:rPr lang="en-US" altLang="zh-CN" sz="4400" b="1" dirty="0">
                <a:latin typeface="Times New Roman" pitchFamily="18" charset="0"/>
                <a:cs typeface="Times New Roman" pitchFamily="18" charset="0"/>
              </a:rPr>
              <a:t>  1.3. WIPO</a:t>
            </a:r>
            <a:r>
              <a:rPr lang="zh-CN" altLang="en-US" sz="4400" b="1" dirty="0">
                <a:latin typeface="Times New Roman" pitchFamily="18" charset="0"/>
                <a:cs typeface="Times New Roman" pitchFamily="18" charset="0"/>
              </a:rPr>
              <a:t>协调规则新发展</a:t>
            </a:r>
            <a:endParaRPr lang="zh-CN" altLang="en-US" dirty="0"/>
          </a:p>
        </p:txBody>
      </p:sp>
      <p:sp>
        <p:nvSpPr>
          <p:cNvPr id="3" name="内容占位符 2">
            <a:extLst>
              <a:ext uri="{FF2B5EF4-FFF2-40B4-BE49-F238E27FC236}">
                <a16:creationId xmlns:a16="http://schemas.microsoft.com/office/drawing/2014/main" id="{745628C6-8531-37F9-3269-68B367AA0D98}"/>
              </a:ext>
            </a:extLst>
          </p:cNvPr>
          <p:cNvSpPr>
            <a:spLocks noGrp="1"/>
          </p:cNvSpPr>
          <p:nvPr>
            <p:ph idx="1"/>
          </p:nvPr>
        </p:nvSpPr>
        <p:spPr/>
        <p:txBody>
          <a:bodyPr>
            <a:noAutofit/>
          </a:bodyPr>
          <a:lstStyle/>
          <a:p>
            <a:r>
              <a:rPr lang="zh-CN" altLang="en-US" sz="2400" b="1" dirty="0">
                <a:solidFill>
                  <a:srgbClr val="C00000"/>
                </a:solidFill>
                <a:latin typeface="Times New Roman" panose="02020603050405020304" pitchFamily="18" charset="0"/>
                <a:cs typeface="Times New Roman" panose="02020603050405020304" pitchFamily="18" charset="0"/>
              </a:rPr>
              <a:t>人工智能</a:t>
            </a:r>
            <a:r>
              <a:rPr lang="en-US" altLang="zh-CN" sz="2400" b="1" dirty="0">
                <a:solidFill>
                  <a:srgbClr val="C00000"/>
                </a:solidFill>
                <a:latin typeface="Times New Roman" panose="02020603050405020304" pitchFamily="18" charset="0"/>
                <a:cs typeface="Times New Roman" panose="02020603050405020304" pitchFamily="18" charset="0"/>
              </a:rPr>
              <a:t>AI</a:t>
            </a:r>
          </a:p>
          <a:p>
            <a:r>
              <a:rPr lang="en-US" altLang="zh-CN" sz="2000" b="1" dirty="0">
                <a:latin typeface="Times New Roman" panose="02020603050405020304" pitchFamily="18" charset="0"/>
                <a:cs typeface="Times New Roman" panose="02020603050405020304" pitchFamily="18" charset="0"/>
              </a:rPr>
              <a:t>WIPO CONVERSATION ON INTELLECTUAL PROPERTY (IP) AND FRONTIER TECHNOLOGIES</a:t>
            </a:r>
          </a:p>
          <a:p>
            <a:r>
              <a:rPr lang="en-US" altLang="zh-CN" sz="2000" b="1" dirty="0">
                <a:latin typeface="Times New Roman" panose="02020603050405020304" pitchFamily="18" charset="0"/>
                <a:cs typeface="Times New Roman" panose="02020603050405020304" pitchFamily="18" charset="0"/>
              </a:rPr>
              <a:t>Sixth Session Geneva, September 21 and 22, 2022</a:t>
            </a:r>
          </a:p>
          <a:p>
            <a:r>
              <a:rPr lang="en-US" altLang="zh-CN" sz="2000" b="1" dirty="0">
                <a:latin typeface="Times New Roman" panose="02020603050405020304" pitchFamily="18" charset="0"/>
                <a:cs typeface="Times New Roman" panose="02020603050405020304" pitchFamily="18" charset="0"/>
              </a:rPr>
              <a:t>SUMMARY OF THE SIXTH SESSION</a:t>
            </a:r>
          </a:p>
          <a:p>
            <a:r>
              <a:rPr lang="en-US" altLang="zh-CN" sz="2000" b="1" dirty="0">
                <a:latin typeface="Times New Roman" panose="02020603050405020304" pitchFamily="18" charset="0"/>
                <a:cs typeface="Times New Roman" panose="02020603050405020304" pitchFamily="18" charset="0"/>
              </a:rPr>
              <a:t>prepared by the International Bureau of WIPO</a:t>
            </a:r>
          </a:p>
          <a:p>
            <a:r>
              <a:rPr lang="en-US" altLang="zh-CN" sz="2000" b="1" dirty="0">
                <a:latin typeface="Times New Roman" panose="02020603050405020304" pitchFamily="18" charset="0"/>
                <a:cs typeface="Times New Roman" panose="02020603050405020304" pitchFamily="18" charset="0"/>
              </a:rPr>
              <a:t>The sixth session of the WIPO Conversation sought to raise awareness of the need to have clear definitions and to assist policymakers to understand the relevant IP scenarios.</a:t>
            </a:r>
          </a:p>
          <a:p>
            <a:r>
              <a:rPr lang="zh-CN" altLang="en-US" sz="2400" b="1" dirty="0">
                <a:latin typeface="Times New Roman" panose="02020603050405020304" pitchFamily="18" charset="0"/>
                <a:cs typeface="Times New Roman" panose="02020603050405020304" pitchFamily="18" charset="0"/>
              </a:rPr>
              <a:t>寻求对需要人工智能的准确界定和有助于政策制定者理解相关知识产权问题</a:t>
            </a:r>
          </a:p>
        </p:txBody>
      </p:sp>
      <p:sp>
        <p:nvSpPr>
          <p:cNvPr id="4" name="日期占位符 3">
            <a:extLst>
              <a:ext uri="{FF2B5EF4-FFF2-40B4-BE49-F238E27FC236}">
                <a16:creationId xmlns:a16="http://schemas.microsoft.com/office/drawing/2014/main" id="{694BAD48-7881-7955-3405-2B8223B45A2F}"/>
              </a:ext>
            </a:extLst>
          </p:cNvPr>
          <p:cNvSpPr>
            <a:spLocks noGrp="1"/>
          </p:cNvSpPr>
          <p:nvPr>
            <p:ph type="dt" sz="half" idx="10"/>
          </p:nvPr>
        </p:nvSpPr>
        <p:spPr/>
        <p:txBody>
          <a:bodyPr/>
          <a:lstStyle/>
          <a:p>
            <a:r>
              <a:rPr lang="en-US" altLang="zh-CN"/>
              <a:t>2023/10/26</a:t>
            </a:r>
            <a:endParaRPr lang="zh-CN" altLang="en-US"/>
          </a:p>
        </p:txBody>
      </p:sp>
      <p:sp>
        <p:nvSpPr>
          <p:cNvPr id="5" name="页脚占位符 4">
            <a:extLst>
              <a:ext uri="{FF2B5EF4-FFF2-40B4-BE49-F238E27FC236}">
                <a16:creationId xmlns:a16="http://schemas.microsoft.com/office/drawing/2014/main" id="{7FC6326F-FE66-5176-AD2E-6D86A14EB4B9}"/>
              </a:ext>
            </a:extLst>
          </p:cNvPr>
          <p:cNvSpPr>
            <a:spLocks noGrp="1"/>
          </p:cNvSpPr>
          <p:nvPr>
            <p:ph type="ftr" sz="quarter" idx="11"/>
          </p:nvPr>
        </p:nvSpPr>
        <p:spPr/>
        <p:txBody>
          <a:bodyPr/>
          <a:lstStyle/>
          <a:p>
            <a:r>
              <a:rPr lang="zh-CN" altLang="en-US"/>
              <a:t>同济大学讲座</a:t>
            </a:r>
          </a:p>
        </p:txBody>
      </p:sp>
      <p:graphicFrame>
        <p:nvGraphicFramePr>
          <p:cNvPr id="6" name="Object 2">
            <a:extLst>
              <a:ext uri="{FF2B5EF4-FFF2-40B4-BE49-F238E27FC236}">
                <a16:creationId xmlns:a16="http://schemas.microsoft.com/office/drawing/2014/main" id="{93B5C98E-D5BF-DAF7-9974-6FB271AE1302}"/>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6" name="Object 2">
                        <a:extLst>
                          <a:ext uri="{FF2B5EF4-FFF2-40B4-BE49-F238E27FC236}">
                            <a16:creationId xmlns:a16="http://schemas.microsoft.com/office/drawing/2014/main" id="{93B5C98E-D5BF-DAF7-9974-6FB271AE13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466531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B37351-E84C-4BF9-B6C1-9A2782F346A9}"/>
              </a:ext>
            </a:extLst>
          </p:cNvPr>
          <p:cNvSpPr>
            <a:spLocks noGrp="1"/>
          </p:cNvSpPr>
          <p:nvPr>
            <p:ph type="title"/>
          </p:nvPr>
        </p:nvSpPr>
        <p:spPr>
          <a:xfrm>
            <a:off x="1435608" y="274638"/>
            <a:ext cx="7708392" cy="1116012"/>
          </a:xfrm>
        </p:spPr>
        <p:txBody>
          <a:bodyPr>
            <a:normAutofit fontScale="90000"/>
          </a:bodyPr>
          <a:lstStyle/>
          <a:p>
            <a:pPr marL="82296" indent="0">
              <a:lnSpc>
                <a:spcPct val="150000"/>
              </a:lnSpc>
              <a:buNone/>
            </a:pPr>
            <a:r>
              <a:rPr lang="en-US" altLang="zh-CN" sz="3600" b="1" dirty="0">
                <a:latin typeface="Times New Roman" pitchFamily="18" charset="0"/>
                <a:cs typeface="Times New Roman" pitchFamily="18" charset="0"/>
              </a:rPr>
              <a:t>            </a:t>
            </a:r>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1.3.1</a:t>
            </a:r>
            <a:r>
              <a:rPr lang="en-US" altLang="zh-CN" sz="2700" b="1" dirty="0">
                <a:solidFill>
                  <a:schemeClr val="tx1"/>
                </a:solidFill>
                <a:latin typeface="Times New Roman" pitchFamily="18" charset="0"/>
                <a:cs typeface="Times New Roman" pitchFamily="18" charset="0"/>
              </a:rPr>
              <a:t>. </a:t>
            </a:r>
            <a:r>
              <a:rPr lang="zh-CN" altLang="en-US" sz="2700" b="1" i="0" dirty="0">
                <a:solidFill>
                  <a:schemeClr val="tx1"/>
                </a:solidFill>
                <a:effectLst/>
                <a:latin typeface="华文中宋" panose="02010600040101010101" pitchFamily="2" charset="-122"/>
                <a:ea typeface="华文中宋" panose="02010600040101010101" pitchFamily="2" charset="-122"/>
              </a:rPr>
              <a:t>包含算法特征或商业规则和方法特征的发明专利</a:t>
            </a:r>
            <a:br>
              <a:rPr lang="en-US" altLang="zh-CN" sz="2700" b="1" dirty="0">
                <a:solidFill>
                  <a:srgbClr val="FF0000"/>
                </a:solidFill>
                <a:latin typeface="华文中宋" panose="02010600040101010101" pitchFamily="2" charset="-122"/>
                <a:ea typeface="华文中宋" panose="02010600040101010101" pitchFamily="2" charset="-122"/>
                <a:cs typeface="Times New Roman" panose="02020603050405020304" pitchFamily="18" charset="0"/>
              </a:rPr>
            </a:br>
            <a:endParaRPr lang="zh-CN" altLang="en-US" sz="3600" dirty="0"/>
          </a:p>
        </p:txBody>
      </p:sp>
      <p:sp>
        <p:nvSpPr>
          <p:cNvPr id="14" name="内容占位符 13">
            <a:extLst>
              <a:ext uri="{FF2B5EF4-FFF2-40B4-BE49-F238E27FC236}">
                <a16:creationId xmlns:a16="http://schemas.microsoft.com/office/drawing/2014/main" id="{C0357308-E49A-4925-A5BB-04293822D1FC}"/>
              </a:ext>
            </a:extLst>
          </p:cNvPr>
          <p:cNvSpPr>
            <a:spLocks noGrp="1"/>
          </p:cNvSpPr>
          <p:nvPr>
            <p:ph idx="1"/>
          </p:nvPr>
        </p:nvSpPr>
        <p:spPr>
          <a:xfrm>
            <a:off x="1435608" y="1700808"/>
            <a:ext cx="7498080" cy="4547592"/>
          </a:xfrm>
        </p:spPr>
        <p:txBody>
          <a:bodyPr>
            <a:normAutofit/>
          </a:bodyPr>
          <a:lstStyle/>
          <a:p>
            <a:pPr>
              <a:lnSpc>
                <a:spcPct val="160000"/>
              </a:lnSpc>
            </a:pPr>
            <a:r>
              <a:rPr lang="zh-CN" altLang="en-US" sz="2000" b="1" dirty="0">
                <a:latin typeface="华文中宋" panose="02010600040101010101" pitchFamily="2" charset="-122"/>
                <a:ea typeface="华文中宋" panose="02010600040101010101" pitchFamily="2" charset="-122"/>
                <a:cs typeface="Times New Roman" panose="02020603050405020304" pitchFamily="18" charset="0"/>
              </a:rPr>
              <a:t>            包含技术特征的算法</a:t>
            </a:r>
            <a:r>
              <a:rPr lang="zh-CN" altLang="en-US" sz="1800" b="1" dirty="0">
                <a:latin typeface="华文中宋" panose="02010600040101010101" pitchFamily="2" charset="-122"/>
                <a:ea typeface="华文中宋" panose="02010600040101010101" pitchFamily="2" charset="-122"/>
                <a:cs typeface="Times New Roman" panose="02020603050405020304" pitchFamily="18" charset="0"/>
              </a:rPr>
              <a:t>：</a:t>
            </a:r>
            <a:r>
              <a:rPr lang="zh-CN" altLang="en-US" sz="1800" b="1" i="0" dirty="0">
                <a:solidFill>
                  <a:srgbClr val="C00000"/>
                </a:solidFill>
                <a:effectLst/>
                <a:latin typeface="华文中宋" panose="02010600040101010101" pitchFamily="2" charset="-122"/>
                <a:ea typeface="华文中宋" panose="02010600040101010101" pitchFamily="2" charset="-122"/>
              </a:rPr>
              <a:t>一种卷积神经网络模型的训练方法</a:t>
            </a:r>
            <a:endParaRPr lang="en-US" altLang="zh-CN" sz="1800" b="1" i="0" dirty="0">
              <a:solidFill>
                <a:srgbClr val="C00000"/>
              </a:solidFill>
              <a:effectLst/>
              <a:latin typeface="华文中宋" panose="02010600040101010101" pitchFamily="2" charset="-122"/>
              <a:ea typeface="华文中宋" panose="02010600040101010101" pitchFamily="2" charset="-122"/>
            </a:endParaRPr>
          </a:p>
          <a:p>
            <a:pPr>
              <a:lnSpc>
                <a:spcPct val="160000"/>
              </a:lnSpc>
            </a:pPr>
            <a:r>
              <a:rPr lang="zh-CN" altLang="en-US" sz="1800" b="1" i="0" dirty="0">
                <a:effectLst/>
                <a:latin typeface="华文中宋" panose="02010600040101010101" pitchFamily="2" charset="-122"/>
                <a:ea typeface="华文中宋" panose="02010600040101010101" pitchFamily="2" charset="-122"/>
              </a:rPr>
              <a:t>在各级卷积层上对训练图像进行卷积操作和最大池化操作后，进一步对最大池化操作后得到的特征图像进行水平池化操作，使训练好的</a:t>
            </a:r>
            <a:r>
              <a:rPr lang="en-US" altLang="zh-CN" sz="1800" b="1"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CNN</a:t>
            </a:r>
            <a:r>
              <a:rPr lang="zh-CN" altLang="en-US" sz="1800" b="1" i="0" dirty="0">
                <a:solidFill>
                  <a:srgbClr val="C00000"/>
                </a:solidFill>
                <a:effectLst/>
                <a:latin typeface="华文中宋" panose="02010600040101010101" pitchFamily="2" charset="-122"/>
                <a:ea typeface="华文中宋" panose="02010600040101010101" pitchFamily="2" charset="-122"/>
              </a:rPr>
              <a:t>模型在识别图像类别时能够识别任意尺寸的待识别图像。</a:t>
            </a:r>
            <a:endParaRPr lang="en-US" altLang="zh-CN" sz="1800" b="1" i="0" dirty="0">
              <a:solidFill>
                <a:srgbClr val="C00000"/>
              </a:solidFill>
              <a:effectLst/>
              <a:latin typeface="华文中宋" panose="02010600040101010101" pitchFamily="2" charset="-122"/>
              <a:ea typeface="华文中宋" panose="02010600040101010101" pitchFamily="2" charset="-122"/>
            </a:endParaRPr>
          </a:p>
          <a:p>
            <a:pPr>
              <a:lnSpc>
                <a:spcPct val="160000"/>
              </a:lnSpc>
            </a:pPr>
            <a:r>
              <a:rPr lang="zh-CN" altLang="en-US" sz="2000" b="1" dirty="0">
                <a:latin typeface="华文中宋" panose="02010600040101010101" pitchFamily="2" charset="-122"/>
                <a:ea typeface="华文中宋" panose="02010600040101010101" pitchFamily="2" charset="-122"/>
                <a:cs typeface="Times New Roman" panose="02020603050405020304" pitchFamily="18" charset="0"/>
              </a:rPr>
              <a:t>               包含技术特征的商业方法：</a:t>
            </a:r>
            <a:r>
              <a:rPr lang="zh-CN" altLang="en-US" sz="1800" b="1" i="0" dirty="0">
                <a:solidFill>
                  <a:srgbClr val="C00000"/>
                </a:solidFill>
                <a:effectLst/>
                <a:latin typeface="华文中宋" panose="02010600040101010101" pitchFamily="2" charset="-122"/>
                <a:ea typeface="华文中宋" panose="02010600040101010101" pitchFamily="2" charset="-122"/>
              </a:rPr>
              <a:t>一种共享单车的使用方法</a:t>
            </a:r>
            <a:endParaRPr lang="en-US" altLang="zh-CN" sz="1800" b="1" i="0" dirty="0">
              <a:solidFill>
                <a:srgbClr val="C00000"/>
              </a:solidFill>
              <a:effectLst/>
              <a:latin typeface="华文中宋" panose="02010600040101010101" pitchFamily="2" charset="-122"/>
              <a:ea typeface="华文中宋" panose="02010600040101010101" pitchFamily="2" charset="-122"/>
            </a:endParaRPr>
          </a:p>
          <a:p>
            <a:pPr>
              <a:lnSpc>
                <a:spcPct val="160000"/>
              </a:lnSpc>
            </a:pPr>
            <a:r>
              <a:rPr lang="zh-CN" altLang="en-US" sz="1800" b="1" i="0" dirty="0">
                <a:solidFill>
                  <a:srgbClr val="000000"/>
                </a:solidFill>
                <a:effectLst/>
                <a:latin typeface="华文中宋" panose="02010600040101010101" pitchFamily="2" charset="-122"/>
                <a:ea typeface="华文中宋" panose="02010600040101010101" pitchFamily="2" charset="-122"/>
              </a:rPr>
              <a:t>通过获取用户终端设备的位置信息和对应一定距离范围内的共享单车的状态信息，使用户可以根据共享单车的状态信息准确地找到可以骑行的共享单车进行骑行，并通过提示引导用户进行停车，</a:t>
            </a:r>
            <a:r>
              <a:rPr lang="zh-CN" altLang="en-US" sz="1800" b="1" i="0" dirty="0">
                <a:solidFill>
                  <a:srgbClr val="C00000"/>
                </a:solidFill>
                <a:effectLst/>
                <a:latin typeface="华文中宋" panose="02010600040101010101" pitchFamily="2" charset="-122"/>
                <a:ea typeface="华文中宋" panose="02010600040101010101" pitchFamily="2" charset="-122"/>
              </a:rPr>
              <a:t>该方法方便了共享单车的使用和管理</a:t>
            </a:r>
            <a:r>
              <a:rPr lang="zh-CN" altLang="en-US" sz="1800" b="1" i="0" dirty="0">
                <a:solidFill>
                  <a:srgbClr val="000000"/>
                </a:solidFill>
                <a:effectLst/>
                <a:latin typeface="华文中宋" panose="02010600040101010101" pitchFamily="2" charset="-122"/>
                <a:ea typeface="华文中宋" panose="02010600040101010101" pitchFamily="2" charset="-122"/>
              </a:rPr>
              <a:t>，节约了用户的时间，提升了用户体验。</a:t>
            </a:r>
            <a:endParaRPr lang="zh-CN" altLang="en-US" b="1" dirty="0">
              <a:solidFill>
                <a:srgbClr val="C00000"/>
              </a:solidFill>
              <a:latin typeface="华文中宋" panose="02010600040101010101" pitchFamily="2" charset="-122"/>
              <a:ea typeface="华文中宋" panose="02010600040101010101" pitchFamily="2" charset="-122"/>
              <a:cs typeface="Times New Roman" panose="02020603050405020304" pitchFamily="18" charset="0"/>
            </a:endParaRPr>
          </a:p>
        </p:txBody>
      </p:sp>
      <p:sp>
        <p:nvSpPr>
          <p:cNvPr id="4" name="日期占位符 3">
            <a:extLst>
              <a:ext uri="{FF2B5EF4-FFF2-40B4-BE49-F238E27FC236}">
                <a16:creationId xmlns:a16="http://schemas.microsoft.com/office/drawing/2014/main" id="{8FC06215-861B-4E4F-9308-8271AF36612A}"/>
              </a:ext>
            </a:extLst>
          </p:cNvPr>
          <p:cNvSpPr>
            <a:spLocks noGrp="1"/>
          </p:cNvSpPr>
          <p:nvPr>
            <p:ph type="dt" sz="half" idx="10"/>
          </p:nvPr>
        </p:nvSpPr>
        <p:spPr/>
        <p:txBody>
          <a:bodyPr/>
          <a:lstStyle/>
          <a:p>
            <a:r>
              <a:rPr lang="en-US" altLang="zh-CN"/>
              <a:t>2023/10/26</a:t>
            </a:r>
            <a:endParaRPr lang="zh-CN" altLang="en-US"/>
          </a:p>
        </p:txBody>
      </p:sp>
      <p:graphicFrame>
        <p:nvGraphicFramePr>
          <p:cNvPr id="6" name="Object 2">
            <a:extLst>
              <a:ext uri="{FF2B5EF4-FFF2-40B4-BE49-F238E27FC236}">
                <a16:creationId xmlns:a16="http://schemas.microsoft.com/office/drawing/2014/main" id="{2B71FA67-B74D-47B9-A037-10394E135CA2}"/>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3" imgW="980952" imgH="1038370" progId="PBrush">
                  <p:embed/>
                </p:oleObj>
              </mc:Choice>
              <mc:Fallback>
                <p:oleObj name="位图图像" r:id="rId3" imgW="980952" imgH="1038370" progId="PBrush">
                  <p:embed/>
                  <p:pic>
                    <p:nvPicPr>
                      <p:cNvPr id="6" name="Object 2">
                        <a:extLst>
                          <a:ext uri="{FF2B5EF4-FFF2-40B4-BE49-F238E27FC236}">
                            <a16:creationId xmlns:a16="http://schemas.microsoft.com/office/drawing/2014/main" id="{2B71FA67-B74D-47B9-A037-10394E135C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7" name="图片 6">
            <a:extLst>
              <a:ext uri="{FF2B5EF4-FFF2-40B4-BE49-F238E27FC236}">
                <a16:creationId xmlns:a16="http://schemas.microsoft.com/office/drawing/2014/main" id="{C7B45DBD-C500-4770-BD7F-F30865BEDBB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35696" y="1643658"/>
            <a:ext cx="987334" cy="591410"/>
          </a:xfrm>
          <a:prstGeom prst="rect">
            <a:avLst/>
          </a:prstGeom>
        </p:spPr>
      </p:pic>
      <p:pic>
        <p:nvPicPr>
          <p:cNvPr id="11" name="图片 10">
            <a:extLst>
              <a:ext uri="{FF2B5EF4-FFF2-40B4-BE49-F238E27FC236}">
                <a16:creationId xmlns:a16="http://schemas.microsoft.com/office/drawing/2014/main" id="{281AB64F-7D4F-4CC8-B842-439859A4B66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1835696" y="3645024"/>
            <a:ext cx="1081471" cy="609852"/>
          </a:xfrm>
          <a:prstGeom prst="rect">
            <a:avLst/>
          </a:prstGeom>
        </p:spPr>
      </p:pic>
      <p:sp>
        <p:nvSpPr>
          <p:cNvPr id="3" name="页脚占位符 2">
            <a:extLst>
              <a:ext uri="{FF2B5EF4-FFF2-40B4-BE49-F238E27FC236}">
                <a16:creationId xmlns:a16="http://schemas.microsoft.com/office/drawing/2014/main" id="{D23D3A3A-4B50-EA4F-F40B-547735D777FA}"/>
              </a:ext>
            </a:extLst>
          </p:cNvPr>
          <p:cNvSpPr>
            <a:spLocks noGrp="1"/>
          </p:cNvSpPr>
          <p:nvPr>
            <p:ph type="ftr" sz="quarter" idx="11"/>
          </p:nvPr>
        </p:nvSpPr>
        <p:spPr/>
        <p:txBody>
          <a:bodyPr/>
          <a:lstStyle/>
          <a:p>
            <a:r>
              <a:rPr lang="zh-CN" altLang="en-US"/>
              <a:t>同济大学讲座</a:t>
            </a:r>
          </a:p>
        </p:txBody>
      </p:sp>
    </p:spTree>
    <p:extLst>
      <p:ext uri="{BB962C8B-B14F-4D97-AF65-F5344CB8AC3E}">
        <p14:creationId xmlns:p14="http://schemas.microsoft.com/office/powerpoint/2010/main" val="3120632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B37351-E84C-4BF9-B6C1-9A2782F346A9}"/>
              </a:ext>
            </a:extLst>
          </p:cNvPr>
          <p:cNvSpPr>
            <a:spLocks noGrp="1"/>
          </p:cNvSpPr>
          <p:nvPr>
            <p:ph type="title"/>
          </p:nvPr>
        </p:nvSpPr>
        <p:spPr>
          <a:xfrm>
            <a:off x="1435608" y="274638"/>
            <a:ext cx="7708392" cy="1116012"/>
          </a:xfrm>
        </p:spPr>
        <p:txBody>
          <a:bodyPr>
            <a:normAutofit fontScale="90000"/>
          </a:bodyPr>
          <a:lstStyle/>
          <a:p>
            <a:pPr marL="82296" indent="0">
              <a:lnSpc>
                <a:spcPct val="150000"/>
              </a:lnSpc>
              <a:buNone/>
            </a:pPr>
            <a:r>
              <a:rPr lang="en-US" altLang="zh-CN" sz="3600" b="1" dirty="0">
                <a:latin typeface="Times New Roman" pitchFamily="18" charset="0"/>
                <a:cs typeface="Times New Roman" pitchFamily="18" charset="0"/>
              </a:rPr>
              <a:t>            </a:t>
            </a:r>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1.3.1</a:t>
            </a:r>
            <a:r>
              <a:rPr lang="en-US" altLang="zh-CN" sz="2700" b="1" dirty="0">
                <a:solidFill>
                  <a:schemeClr val="tx1"/>
                </a:solidFill>
                <a:latin typeface="Times New Roman" pitchFamily="18" charset="0"/>
                <a:cs typeface="Times New Roman" pitchFamily="18" charset="0"/>
              </a:rPr>
              <a:t>.  </a:t>
            </a:r>
            <a:r>
              <a:rPr lang="zh-CN" altLang="en-US" sz="2700" b="1" i="0" dirty="0">
                <a:solidFill>
                  <a:schemeClr val="tx1"/>
                </a:solidFill>
                <a:effectLst/>
                <a:latin typeface="华文中宋" panose="02010600040101010101" pitchFamily="2" charset="-122"/>
                <a:ea typeface="华文中宋" panose="02010600040101010101" pitchFamily="2" charset="-122"/>
              </a:rPr>
              <a:t>包含算法特征或商业规则和方法特征的发明专利</a:t>
            </a:r>
            <a:br>
              <a:rPr lang="en-US" altLang="zh-CN" sz="2700" b="1" dirty="0">
                <a:solidFill>
                  <a:srgbClr val="FF0000"/>
                </a:solidFill>
                <a:latin typeface="华文中宋" panose="02010600040101010101" pitchFamily="2" charset="-122"/>
                <a:ea typeface="华文中宋" panose="02010600040101010101" pitchFamily="2" charset="-122"/>
                <a:cs typeface="Times New Roman" panose="02020603050405020304" pitchFamily="18" charset="0"/>
              </a:rPr>
            </a:br>
            <a:endParaRPr lang="zh-CN" altLang="en-US" sz="3600" dirty="0"/>
          </a:p>
        </p:txBody>
      </p:sp>
      <p:sp>
        <p:nvSpPr>
          <p:cNvPr id="14" name="内容占位符 13">
            <a:extLst>
              <a:ext uri="{FF2B5EF4-FFF2-40B4-BE49-F238E27FC236}">
                <a16:creationId xmlns:a16="http://schemas.microsoft.com/office/drawing/2014/main" id="{C0357308-E49A-4925-A5BB-04293822D1FC}"/>
              </a:ext>
            </a:extLst>
          </p:cNvPr>
          <p:cNvSpPr>
            <a:spLocks noGrp="1"/>
          </p:cNvSpPr>
          <p:nvPr>
            <p:ph idx="1"/>
          </p:nvPr>
        </p:nvSpPr>
        <p:spPr>
          <a:xfrm>
            <a:off x="1435608" y="1700808"/>
            <a:ext cx="7498080" cy="4547592"/>
          </a:xfrm>
        </p:spPr>
        <p:txBody>
          <a:bodyPr>
            <a:normAutofit fontScale="40000" lnSpcReduction="20000"/>
          </a:bodyPr>
          <a:lstStyle/>
          <a:p>
            <a:pPr>
              <a:lnSpc>
                <a:spcPct val="150000"/>
              </a:lnSpc>
            </a:pPr>
            <a:r>
              <a:rPr lang="zh-CN" altLang="en-US" sz="4200" b="1" dirty="0">
                <a:latin typeface="Times New Roman" panose="02020603050405020304" pitchFamily="18" charset="0"/>
                <a:ea typeface="华文中宋" panose="02010600040101010101" pitchFamily="2" charset="-122"/>
                <a:cs typeface="Times New Roman" panose="02020603050405020304" pitchFamily="18" charset="0"/>
              </a:rPr>
              <a:t>软件在</a:t>
            </a:r>
            <a:r>
              <a:rPr lang="en-US" altLang="zh-CN" sz="4200" b="1" dirty="0">
                <a:latin typeface="Times New Roman" panose="02020603050405020304" pitchFamily="18" charset="0"/>
                <a:ea typeface="华文中宋" panose="02010600040101010101" pitchFamily="2" charset="-122"/>
                <a:cs typeface="Times New Roman" panose="02020603050405020304" pitchFamily="18" charset="0"/>
              </a:rPr>
              <a:t>AI</a:t>
            </a:r>
            <a:r>
              <a:rPr lang="zh-CN" altLang="en-US" sz="4200" b="1" dirty="0">
                <a:latin typeface="Times New Roman" panose="02020603050405020304" pitchFamily="18" charset="0"/>
                <a:ea typeface="华文中宋" panose="02010600040101010101" pitchFamily="2" charset="-122"/>
                <a:cs typeface="Times New Roman" panose="02020603050405020304" pitchFamily="18" charset="0"/>
              </a:rPr>
              <a:t>技术发展中的地位</a:t>
            </a:r>
            <a:endParaRPr lang="en-US" altLang="zh-CN" sz="4200" b="1" dirty="0">
              <a:latin typeface="Times New Roman" panose="02020603050405020304" pitchFamily="18" charset="0"/>
              <a:ea typeface="华文中宋" panose="02010600040101010101" pitchFamily="2" charset="-122"/>
              <a:cs typeface="Times New Roman" panose="02020603050405020304" pitchFamily="18" charset="0"/>
            </a:endParaRPr>
          </a:p>
          <a:p>
            <a:pPr>
              <a:lnSpc>
                <a:spcPct val="150000"/>
              </a:lnSpc>
            </a:pPr>
            <a:r>
              <a:rPr lang="zh-CN" altLang="en-US" sz="4200" b="1" dirty="0">
                <a:solidFill>
                  <a:srgbClr val="C00000"/>
                </a:solidFill>
                <a:latin typeface="Times New Roman" panose="02020603050405020304" pitchFamily="18" charset="0"/>
                <a:ea typeface="华文中宋" panose="02010600040101010101" pitchFamily="2" charset="-122"/>
                <a:cs typeface="Times New Roman" panose="02020603050405020304" pitchFamily="18" charset="0"/>
              </a:rPr>
              <a:t>软件是</a:t>
            </a:r>
            <a:r>
              <a:rPr lang="en-US" altLang="zh-CN" sz="4200" b="1" dirty="0">
                <a:solidFill>
                  <a:srgbClr val="C00000"/>
                </a:solidFill>
                <a:latin typeface="Times New Roman" panose="02020603050405020304" pitchFamily="18" charset="0"/>
                <a:ea typeface="华文中宋" panose="02010600040101010101" pitchFamily="2" charset="-122"/>
                <a:cs typeface="Times New Roman" panose="02020603050405020304" pitchFamily="18" charset="0"/>
              </a:rPr>
              <a:t>AI</a:t>
            </a:r>
            <a:r>
              <a:rPr lang="zh-CN" altLang="en-US" sz="4200" b="1" dirty="0">
                <a:solidFill>
                  <a:srgbClr val="C00000"/>
                </a:solidFill>
                <a:latin typeface="Times New Roman" panose="02020603050405020304" pitchFamily="18" charset="0"/>
                <a:ea typeface="华文中宋" panose="02010600040101010101" pitchFamily="2" charset="-122"/>
                <a:cs typeface="Times New Roman" panose="02020603050405020304" pitchFamily="18" charset="0"/>
              </a:rPr>
              <a:t>的载体</a:t>
            </a:r>
            <a:r>
              <a:rPr lang="zh-CN" altLang="en-US" sz="4200" b="1" dirty="0">
                <a:latin typeface="Times New Roman" panose="02020603050405020304" pitchFamily="18" charset="0"/>
                <a:ea typeface="华文中宋" panose="02010600040101010101" pitchFamily="2" charset="-122"/>
                <a:cs typeface="Times New Roman" panose="02020603050405020304" pitchFamily="18" charset="0"/>
              </a:rPr>
              <a:t>。传统软件只是信息管理的应用程序，</a:t>
            </a:r>
            <a:r>
              <a:rPr lang="en-US" altLang="zh-CN" sz="4200" b="1" dirty="0">
                <a:latin typeface="Times New Roman" panose="02020603050405020304" pitchFamily="18" charset="0"/>
                <a:ea typeface="华文中宋" panose="02010600040101010101" pitchFamily="2" charset="-122"/>
                <a:cs typeface="Times New Roman" panose="02020603050405020304" pitchFamily="18" charset="0"/>
              </a:rPr>
              <a:t>AI</a:t>
            </a:r>
            <a:r>
              <a:rPr lang="zh-CN" altLang="en-US" sz="4200" b="1" dirty="0">
                <a:latin typeface="Times New Roman" panose="02020603050405020304" pitchFamily="18" charset="0"/>
                <a:ea typeface="华文中宋" panose="02010600040101010101" pitchFamily="2" charset="-122"/>
                <a:cs typeface="Times New Roman" panose="02020603050405020304" pitchFamily="18" charset="0"/>
              </a:rPr>
              <a:t>软件是感知多维信息，并在感知的基础上进行包含观察、判断、决策和行动的管理及其应用的程序组合。</a:t>
            </a:r>
            <a:endParaRPr lang="en-US" altLang="zh-CN" sz="4200" b="1" dirty="0">
              <a:latin typeface="Times New Roman" panose="02020603050405020304" pitchFamily="18" charset="0"/>
              <a:ea typeface="华文中宋" panose="02010600040101010101" pitchFamily="2" charset="-122"/>
              <a:cs typeface="Times New Roman" panose="02020603050405020304" pitchFamily="18" charset="0"/>
            </a:endParaRPr>
          </a:p>
          <a:p>
            <a:pPr>
              <a:lnSpc>
                <a:spcPct val="150000"/>
              </a:lnSpc>
            </a:pPr>
            <a:r>
              <a:rPr lang="zh-CN" altLang="en-US" sz="4200" b="1" dirty="0">
                <a:latin typeface="Times New Roman" panose="02020603050405020304" pitchFamily="18" charset="0"/>
                <a:ea typeface="华文中宋" panose="02010600040101010101" pitchFamily="2" charset="-122"/>
                <a:cs typeface="Times New Roman" panose="02020603050405020304" pitchFamily="18" charset="0"/>
              </a:rPr>
              <a:t>软件的知识产权保护</a:t>
            </a:r>
            <a:endParaRPr lang="en-US" altLang="zh-CN" sz="4200" b="1" dirty="0">
              <a:latin typeface="Times New Roman" panose="02020603050405020304" pitchFamily="18" charset="0"/>
              <a:ea typeface="华文中宋" panose="02010600040101010101" pitchFamily="2" charset="-122"/>
              <a:cs typeface="Times New Roman" panose="02020603050405020304" pitchFamily="18" charset="0"/>
            </a:endParaRPr>
          </a:p>
          <a:p>
            <a:pPr>
              <a:lnSpc>
                <a:spcPct val="150000"/>
              </a:lnSpc>
            </a:pPr>
            <a:r>
              <a:rPr lang="zh-CN" altLang="en-US" sz="4200" b="1" dirty="0">
                <a:latin typeface="Times New Roman" panose="02020603050405020304" pitchFamily="18" charset="0"/>
                <a:ea typeface="华文中宋" panose="02010600040101010101" pitchFamily="2" charset="-122"/>
                <a:cs typeface="Times New Roman" panose="02020603050405020304" pitchFamily="18" charset="0"/>
              </a:rPr>
              <a:t>著作权保护：程序及其文档</a:t>
            </a:r>
            <a:endParaRPr lang="en-US" altLang="zh-CN" sz="4200" b="1" dirty="0">
              <a:latin typeface="Times New Roman" panose="02020603050405020304" pitchFamily="18" charset="0"/>
              <a:ea typeface="华文中宋" panose="02010600040101010101" pitchFamily="2" charset="-122"/>
              <a:cs typeface="Times New Roman" panose="02020603050405020304" pitchFamily="18" charset="0"/>
            </a:endParaRPr>
          </a:p>
          <a:p>
            <a:pPr>
              <a:lnSpc>
                <a:spcPct val="160000"/>
              </a:lnSpc>
            </a:pPr>
            <a:r>
              <a:rPr lang="zh-CN" altLang="en-US" sz="4200" b="1" dirty="0">
                <a:latin typeface="Times New Roman" panose="02020603050405020304" pitchFamily="18" charset="0"/>
                <a:ea typeface="华文中宋" panose="02010600040101010101" pitchFamily="2" charset="-122"/>
                <a:cs typeface="Times New Roman" panose="02020603050405020304" pitchFamily="18" charset="0"/>
              </a:rPr>
              <a:t>专利保护：</a:t>
            </a:r>
            <a:r>
              <a:rPr lang="en-US" altLang="zh-CN" sz="4200" b="1" dirty="0">
                <a:latin typeface="Times New Roman" panose="02020603050405020304" pitchFamily="18" charset="0"/>
                <a:ea typeface="华文中宋" panose="02010600040101010101" pitchFamily="2" charset="-122"/>
                <a:cs typeface="Times New Roman" panose="02020603050405020304" pitchFamily="18" charset="0"/>
              </a:rPr>
              <a:t>2019</a:t>
            </a:r>
            <a:r>
              <a:rPr lang="zh-CN" altLang="en-US" sz="4200" b="1" dirty="0">
                <a:latin typeface="Times New Roman" panose="02020603050405020304" pitchFamily="18" charset="0"/>
                <a:ea typeface="华文中宋" panose="02010600040101010101" pitchFamily="2" charset="-122"/>
                <a:cs typeface="Times New Roman" panose="02020603050405020304" pitchFamily="18" charset="0"/>
              </a:rPr>
              <a:t>年（</a:t>
            </a:r>
            <a:r>
              <a:rPr lang="en-US" altLang="zh-CN" sz="4200" b="1" dirty="0">
                <a:latin typeface="Times New Roman" panose="02020603050405020304" pitchFamily="18" charset="0"/>
                <a:ea typeface="华文中宋" panose="02010600040101010101" pitchFamily="2" charset="-122"/>
                <a:cs typeface="Times New Roman" panose="02020603050405020304" pitchFamily="18" charset="0"/>
              </a:rPr>
              <a:t>2020</a:t>
            </a:r>
            <a:r>
              <a:rPr lang="zh-CN" altLang="en-US" sz="4200" b="1" dirty="0">
                <a:latin typeface="Times New Roman" panose="02020603050405020304" pitchFamily="18" charset="0"/>
                <a:ea typeface="华文中宋" panose="02010600040101010101" pitchFamily="2" charset="-122"/>
                <a:cs typeface="Times New Roman" panose="02020603050405020304" pitchFamily="18" charset="0"/>
              </a:rPr>
              <a:t>年</a:t>
            </a:r>
            <a:r>
              <a:rPr lang="en-US" altLang="zh-CN" sz="4200" b="1" dirty="0">
                <a:latin typeface="Times New Roman" panose="02020603050405020304" pitchFamily="18" charset="0"/>
                <a:ea typeface="华文中宋" panose="02010600040101010101" pitchFamily="2" charset="-122"/>
                <a:cs typeface="Times New Roman" panose="02020603050405020304" pitchFamily="18" charset="0"/>
              </a:rPr>
              <a:t>2</a:t>
            </a:r>
            <a:r>
              <a:rPr lang="zh-CN" altLang="en-US" sz="4200" b="1" dirty="0">
                <a:latin typeface="Times New Roman" panose="02020603050405020304" pitchFamily="18" charset="0"/>
                <a:ea typeface="华文中宋" panose="02010600040101010101" pitchFamily="2" charset="-122"/>
                <a:cs typeface="Times New Roman" panose="02020603050405020304" pitchFamily="18" charset="0"/>
              </a:rPr>
              <a:t>月</a:t>
            </a:r>
            <a:r>
              <a:rPr lang="en-US" altLang="zh-CN" sz="4200" b="1" dirty="0">
                <a:latin typeface="Times New Roman" panose="02020603050405020304" pitchFamily="18" charset="0"/>
                <a:ea typeface="华文中宋" panose="02010600040101010101" pitchFamily="2" charset="-122"/>
                <a:cs typeface="Times New Roman" panose="02020603050405020304" pitchFamily="18" charset="0"/>
              </a:rPr>
              <a:t>1</a:t>
            </a:r>
            <a:r>
              <a:rPr lang="zh-CN" altLang="en-US" sz="4200" b="1" dirty="0">
                <a:latin typeface="Times New Roman" panose="02020603050405020304" pitchFamily="18" charset="0"/>
                <a:ea typeface="华文中宋" panose="02010600040101010101" pitchFamily="2" charset="-122"/>
                <a:cs typeface="Times New Roman" panose="02020603050405020304" pitchFamily="18" charset="0"/>
              </a:rPr>
              <a:t>日施行）专利审查指南：</a:t>
            </a:r>
            <a:r>
              <a:rPr lang="zh-CN" altLang="en-US" sz="4200" b="1" i="0" dirty="0">
                <a:effectLst/>
                <a:latin typeface="华文中宋" panose="02010600040101010101" pitchFamily="2" charset="-122"/>
                <a:ea typeface="华文中宋" panose="02010600040101010101" pitchFamily="2" charset="-122"/>
              </a:rPr>
              <a:t>第二部分第</a:t>
            </a:r>
            <a:r>
              <a:rPr lang="en-US" altLang="zh-CN" sz="4200" b="1" i="0" dirty="0">
                <a:effectLst/>
                <a:latin typeface="Times New Roman" panose="02020603050405020304" pitchFamily="18" charset="0"/>
                <a:ea typeface="华文中宋" panose="02010600040101010101" pitchFamily="2" charset="-122"/>
                <a:cs typeface="Times New Roman" panose="02020603050405020304" pitchFamily="18" charset="0"/>
              </a:rPr>
              <a:t>9</a:t>
            </a:r>
            <a:r>
              <a:rPr lang="zh-CN" altLang="en-US" sz="4200" b="1" i="0" dirty="0">
                <a:effectLst/>
                <a:latin typeface="Times New Roman" panose="02020603050405020304" pitchFamily="18" charset="0"/>
                <a:ea typeface="华文中宋" panose="02010600040101010101" pitchFamily="2" charset="-122"/>
                <a:cs typeface="Times New Roman" panose="02020603050405020304" pitchFamily="18" charset="0"/>
              </a:rPr>
              <a:t>章</a:t>
            </a:r>
            <a:r>
              <a:rPr lang="zh-CN" altLang="en-US" sz="4200" b="1" dirty="0">
                <a:latin typeface="Times New Roman" panose="02020603050405020304" pitchFamily="18" charset="0"/>
                <a:ea typeface="华文中宋" panose="02010600040101010101" pitchFamily="2" charset="-122"/>
                <a:cs typeface="Times New Roman" panose="02020603050405020304" pitchFamily="18" charset="0"/>
              </a:rPr>
              <a:t>新增</a:t>
            </a:r>
            <a:r>
              <a:rPr lang="zh-CN" altLang="en-US" sz="4200" b="1" i="0" dirty="0">
                <a:effectLst/>
                <a:latin typeface="Times New Roman" panose="02020603050405020304" pitchFamily="18" charset="0"/>
                <a:ea typeface="华文中宋" panose="02010600040101010101" pitchFamily="2" charset="-122"/>
                <a:cs typeface="Times New Roman" panose="02020603050405020304" pitchFamily="18" charset="0"/>
              </a:rPr>
              <a:t>第</a:t>
            </a:r>
            <a:r>
              <a:rPr lang="en-US" altLang="zh-CN" sz="4200" b="1" i="0" dirty="0">
                <a:effectLst/>
                <a:latin typeface="Times New Roman" panose="02020603050405020304" pitchFamily="18" charset="0"/>
                <a:ea typeface="华文中宋" panose="02010600040101010101" pitchFamily="2" charset="-122"/>
                <a:cs typeface="Times New Roman" panose="02020603050405020304" pitchFamily="18" charset="0"/>
              </a:rPr>
              <a:t>6</a:t>
            </a:r>
            <a:r>
              <a:rPr lang="zh-CN" altLang="en-US" sz="4200" b="1" i="0" dirty="0">
                <a:effectLst/>
                <a:latin typeface="华文中宋" panose="02010600040101010101" pitchFamily="2" charset="-122"/>
                <a:ea typeface="华文中宋" panose="02010600040101010101" pitchFamily="2" charset="-122"/>
              </a:rPr>
              <a:t>节 </a:t>
            </a:r>
            <a:endParaRPr lang="en-US" altLang="zh-CN" sz="4200" b="1" i="0" dirty="0">
              <a:effectLst/>
              <a:latin typeface="华文中宋" panose="02010600040101010101" pitchFamily="2" charset="-122"/>
              <a:ea typeface="华文中宋" panose="02010600040101010101" pitchFamily="2" charset="-122"/>
            </a:endParaRPr>
          </a:p>
          <a:p>
            <a:pPr>
              <a:lnSpc>
                <a:spcPct val="160000"/>
              </a:lnSpc>
            </a:pPr>
            <a:r>
              <a:rPr lang="zh-CN" altLang="en-US" sz="4200" b="1" i="0" dirty="0">
                <a:effectLst/>
                <a:latin typeface="华文中宋" panose="02010600040101010101" pitchFamily="2" charset="-122"/>
                <a:ea typeface="华文中宋" panose="02010600040101010101" pitchFamily="2" charset="-122"/>
              </a:rPr>
              <a:t>包含算法特征或商业规则和方法特征的发明专利：申请审查相关规定</a:t>
            </a:r>
            <a:r>
              <a:rPr lang="zh-CN" altLang="en-US" sz="4200" b="1" dirty="0">
                <a:latin typeface="华文中宋" panose="02010600040101010101" pitchFamily="2" charset="-122"/>
                <a:ea typeface="华文中宋" panose="02010600040101010101" pitchFamily="2" charset="-122"/>
                <a:cs typeface="Times New Roman" panose="02020603050405020304" pitchFamily="18" charset="0"/>
              </a:rPr>
              <a:t>纯粹的算法或单纯的商业方法：缺乏可专利性</a:t>
            </a:r>
            <a:endParaRPr lang="en-US" altLang="zh-CN" sz="4200" b="1" dirty="0">
              <a:latin typeface="华文中宋" panose="02010600040101010101" pitchFamily="2" charset="-122"/>
              <a:ea typeface="华文中宋" panose="02010600040101010101" pitchFamily="2" charset="-122"/>
              <a:cs typeface="Times New Roman" panose="02020603050405020304" pitchFamily="18" charset="0"/>
            </a:endParaRPr>
          </a:p>
          <a:p>
            <a:pPr>
              <a:lnSpc>
                <a:spcPct val="160000"/>
              </a:lnSpc>
            </a:pPr>
            <a:r>
              <a:rPr lang="zh-CN" altLang="en-US" sz="4200" b="1" dirty="0">
                <a:latin typeface="华文中宋" panose="02010600040101010101" pitchFamily="2" charset="-122"/>
                <a:ea typeface="华文中宋" panose="02010600040101010101" pitchFamily="2" charset="-122"/>
                <a:cs typeface="Times New Roman" panose="02020603050405020304" pitchFamily="18" charset="0"/>
              </a:rPr>
              <a:t>此类算法或商业方法包含技术特征，作为整体具有可专利性。</a:t>
            </a:r>
          </a:p>
          <a:p>
            <a:pPr>
              <a:lnSpc>
                <a:spcPct val="160000"/>
              </a:lnSpc>
            </a:pPr>
            <a:endParaRPr lang="zh-CN" altLang="en-US" b="1" dirty="0">
              <a:solidFill>
                <a:srgbClr val="C00000"/>
              </a:solidFill>
              <a:latin typeface="华文中宋" panose="02010600040101010101" pitchFamily="2" charset="-122"/>
              <a:ea typeface="华文中宋" panose="02010600040101010101" pitchFamily="2" charset="-122"/>
              <a:cs typeface="Times New Roman" panose="02020603050405020304" pitchFamily="18" charset="0"/>
            </a:endParaRPr>
          </a:p>
        </p:txBody>
      </p:sp>
      <p:sp>
        <p:nvSpPr>
          <p:cNvPr id="4" name="日期占位符 3">
            <a:extLst>
              <a:ext uri="{FF2B5EF4-FFF2-40B4-BE49-F238E27FC236}">
                <a16:creationId xmlns:a16="http://schemas.microsoft.com/office/drawing/2014/main" id="{8FC06215-861B-4E4F-9308-8271AF36612A}"/>
              </a:ext>
            </a:extLst>
          </p:cNvPr>
          <p:cNvSpPr>
            <a:spLocks noGrp="1"/>
          </p:cNvSpPr>
          <p:nvPr>
            <p:ph type="dt" sz="half" idx="10"/>
          </p:nvPr>
        </p:nvSpPr>
        <p:spPr/>
        <p:txBody>
          <a:bodyPr/>
          <a:lstStyle/>
          <a:p>
            <a:r>
              <a:rPr lang="en-US" altLang="zh-CN"/>
              <a:t>2023/10/26</a:t>
            </a:r>
            <a:endParaRPr lang="zh-CN" altLang="en-US"/>
          </a:p>
        </p:txBody>
      </p:sp>
      <p:graphicFrame>
        <p:nvGraphicFramePr>
          <p:cNvPr id="6" name="Object 2">
            <a:extLst>
              <a:ext uri="{FF2B5EF4-FFF2-40B4-BE49-F238E27FC236}">
                <a16:creationId xmlns:a16="http://schemas.microsoft.com/office/drawing/2014/main" id="{2B71FA67-B74D-47B9-A037-10394E135CA2}"/>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3" imgW="980952" imgH="1038370" progId="PBrush">
                  <p:embed/>
                </p:oleObj>
              </mc:Choice>
              <mc:Fallback>
                <p:oleObj name="位图图像" r:id="rId3" imgW="980952" imgH="1038370" progId="PBrush">
                  <p:embed/>
                  <p:pic>
                    <p:nvPicPr>
                      <p:cNvPr id="6" name="Object 2">
                        <a:extLst>
                          <a:ext uri="{FF2B5EF4-FFF2-40B4-BE49-F238E27FC236}">
                            <a16:creationId xmlns:a16="http://schemas.microsoft.com/office/drawing/2014/main" id="{2B71FA67-B74D-47B9-A037-10394E135C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页脚占位符 2">
            <a:extLst>
              <a:ext uri="{FF2B5EF4-FFF2-40B4-BE49-F238E27FC236}">
                <a16:creationId xmlns:a16="http://schemas.microsoft.com/office/drawing/2014/main" id="{D23D3A3A-4B50-EA4F-F40B-547735D777FA}"/>
              </a:ext>
            </a:extLst>
          </p:cNvPr>
          <p:cNvSpPr>
            <a:spLocks noGrp="1"/>
          </p:cNvSpPr>
          <p:nvPr>
            <p:ph type="ftr" sz="quarter" idx="11"/>
          </p:nvPr>
        </p:nvSpPr>
        <p:spPr/>
        <p:txBody>
          <a:bodyPr/>
          <a:lstStyle/>
          <a:p>
            <a:r>
              <a:rPr lang="zh-CN" altLang="en-US"/>
              <a:t>同济大学讲座</a:t>
            </a:r>
          </a:p>
        </p:txBody>
      </p:sp>
    </p:spTree>
    <p:extLst>
      <p:ext uri="{BB962C8B-B14F-4D97-AF65-F5344CB8AC3E}">
        <p14:creationId xmlns:p14="http://schemas.microsoft.com/office/powerpoint/2010/main" val="3747569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35608" y="1412776"/>
            <a:ext cx="7498080" cy="4892774"/>
          </a:xfrm>
        </p:spPr>
        <p:txBody>
          <a:bodyPr>
            <a:normAutofit/>
          </a:bodyPr>
          <a:lstStyle/>
          <a:p>
            <a:pPr>
              <a:lnSpc>
                <a:spcPct val="150000"/>
              </a:lnSpc>
            </a:pPr>
            <a:r>
              <a:rPr lang="zh-CN" altLang="en-US" sz="2800" b="1" dirty="0">
                <a:latin typeface="Times New Roman" panose="02020603050405020304" pitchFamily="18" charset="0"/>
                <a:cs typeface="Times New Roman" panose="02020603050405020304" pitchFamily="18" charset="0"/>
              </a:rPr>
              <a:t>（</a:t>
            </a:r>
            <a:r>
              <a:rPr lang="en-US" altLang="zh-CN" sz="2800" b="1" dirty="0">
                <a:latin typeface="Times New Roman" panose="02020603050405020304" pitchFamily="18" charset="0"/>
                <a:cs typeface="Times New Roman" panose="02020603050405020304" pitchFamily="18" charset="0"/>
              </a:rPr>
              <a:t>2017</a:t>
            </a:r>
            <a:r>
              <a:rPr lang="zh-CN" altLang="en-US" sz="2800" b="1" dirty="0">
                <a:latin typeface="Times New Roman" panose="02020603050405020304" pitchFamily="18" charset="0"/>
                <a:cs typeface="Times New Roman" panose="02020603050405020304" pitchFamily="18" charset="0"/>
              </a:rPr>
              <a:t>年修改）程序</a:t>
            </a:r>
            <a:r>
              <a:rPr lang="zh-CN" altLang="en-US" sz="2800" b="1" dirty="0">
                <a:solidFill>
                  <a:srgbClr val="C00000"/>
                </a:solidFill>
                <a:latin typeface="Times New Roman" panose="02020603050405020304" pitchFamily="18" charset="0"/>
                <a:cs typeface="Times New Roman" panose="02020603050405020304" pitchFamily="18" charset="0"/>
              </a:rPr>
              <a:t>本身</a:t>
            </a:r>
            <a:r>
              <a:rPr lang="zh-CN" altLang="en-US" sz="2800" b="1" dirty="0">
                <a:latin typeface="Times New Roman" panose="02020603050405020304" pitchFamily="18" charset="0"/>
                <a:cs typeface="Times New Roman" panose="02020603050405020304" pitchFamily="18" charset="0"/>
              </a:rPr>
              <a:t>不具可专利性，程序</a:t>
            </a:r>
            <a:r>
              <a:rPr lang="zh-CN" altLang="en-US" sz="2800" b="1" dirty="0">
                <a:solidFill>
                  <a:srgbClr val="C00000"/>
                </a:solidFill>
                <a:latin typeface="Times New Roman" panose="02020603050405020304" pitchFamily="18" charset="0"/>
                <a:cs typeface="Times New Roman" panose="02020603050405020304" pitchFamily="18" charset="0"/>
              </a:rPr>
              <a:t>模块</a:t>
            </a:r>
            <a:r>
              <a:rPr lang="zh-CN" altLang="en-US" sz="2800" b="1" dirty="0">
                <a:latin typeface="Times New Roman" panose="02020603050405020304" pitchFamily="18" charset="0"/>
                <a:cs typeface="Times New Roman" panose="02020603050405020304" pitchFamily="18" charset="0"/>
              </a:rPr>
              <a:t>可专利性，由这样一组程序模块限定的装置权利要求应当理解为主要通过说明书记载的计算机程序实现该解决方案的</a:t>
            </a:r>
            <a:r>
              <a:rPr lang="zh-CN" altLang="en-US" sz="2800" b="1" dirty="0">
                <a:solidFill>
                  <a:srgbClr val="C00000"/>
                </a:solidFill>
                <a:latin typeface="Times New Roman" panose="02020603050405020304" pitchFamily="18" charset="0"/>
                <a:cs typeface="Times New Roman" panose="02020603050405020304" pitchFamily="18" charset="0"/>
              </a:rPr>
              <a:t>程序模块构架</a:t>
            </a:r>
            <a:r>
              <a:rPr lang="zh-CN" altLang="en-US" sz="2800" b="1" dirty="0">
                <a:latin typeface="Times New Roman" panose="02020603050405020304" pitchFamily="18" charset="0"/>
                <a:cs typeface="Times New Roman" panose="02020603050405020304" pitchFamily="18" charset="0"/>
              </a:rPr>
              <a:t>，而不应当理解为主要通过硬件方式实现该解决方案的实体装置。</a:t>
            </a:r>
            <a:endParaRPr lang="en-US" altLang="zh-CN" sz="2800" b="1" dirty="0">
              <a:latin typeface="Times New Roman" panose="02020603050405020304" pitchFamily="18" charset="0"/>
              <a:cs typeface="Times New Roman" panose="02020603050405020304" pitchFamily="18" charset="0"/>
            </a:endParaRPr>
          </a:p>
          <a:p>
            <a:endParaRPr lang="en-US" altLang="zh-CN" sz="2000" b="1" dirty="0">
              <a:latin typeface="Times New Roman" pitchFamily="18" charset="0"/>
              <a:cs typeface="Times New Roman" pitchFamily="18" charset="0"/>
            </a:endParaRPr>
          </a:p>
          <a:p>
            <a:endParaRPr lang="zh-CN" altLang="en-US" sz="2000" b="1" dirty="0">
              <a:latin typeface="Times New Roman" pitchFamily="18" charset="0"/>
              <a:cs typeface="Times New Roman" pitchFamily="18" charset="0"/>
            </a:endParaRPr>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p:cNvSpPr>
            <a:spLocks noGrp="1"/>
          </p:cNvSpPr>
          <p:nvPr>
            <p:ph type="dt" sz="half" idx="10"/>
          </p:nvPr>
        </p:nvSpPr>
        <p:spPr/>
        <p:txBody>
          <a:bodyPr/>
          <a:lstStyle/>
          <a:p>
            <a:r>
              <a:rPr lang="en-US" altLang="zh-CN"/>
              <a:t>2023/10/26</a:t>
            </a:r>
            <a:endParaRPr lang="zh-CN" altLang="en-US" dirty="0"/>
          </a:p>
        </p:txBody>
      </p:sp>
      <p:sp>
        <p:nvSpPr>
          <p:cNvPr id="4" name="标题 3"/>
          <p:cNvSpPr>
            <a:spLocks noGrp="1"/>
          </p:cNvSpPr>
          <p:nvPr>
            <p:ph type="title"/>
          </p:nvPr>
        </p:nvSpPr>
        <p:spPr>
          <a:xfrm>
            <a:off x="1416794" y="332656"/>
            <a:ext cx="7498080" cy="1080120"/>
          </a:xfrm>
        </p:spPr>
        <p:txBody>
          <a:bodyPr>
            <a:normAutofit fontScale="90000"/>
          </a:bodyPr>
          <a:lstStyle/>
          <a:p>
            <a:br>
              <a:rPr lang="en-US" altLang="zh-CN" sz="3100" b="1" dirty="0">
                <a:latin typeface="Times New Roman" pitchFamily="18" charset="0"/>
                <a:cs typeface="Times New Roman" pitchFamily="18" charset="0"/>
              </a:rPr>
            </a:br>
            <a:r>
              <a:rPr lang="en-US" altLang="zh-CN" sz="3100" b="1" dirty="0">
                <a:latin typeface="Times New Roman" pitchFamily="18" charset="0"/>
                <a:cs typeface="Times New Roman" pitchFamily="18" charset="0"/>
              </a:rPr>
              <a:t>         1.3.2</a:t>
            </a:r>
            <a:r>
              <a:rPr lang="en-US" altLang="zh-CN" sz="3100" b="1" dirty="0">
                <a:solidFill>
                  <a:schemeClr val="tx1"/>
                </a:solidFill>
                <a:latin typeface="Times New Roman" pitchFamily="18" charset="0"/>
                <a:cs typeface="Times New Roman" pitchFamily="18" charset="0"/>
              </a:rPr>
              <a:t>. </a:t>
            </a:r>
            <a:r>
              <a:rPr lang="en-US" altLang="zh-CN" sz="3200" b="1" dirty="0">
                <a:solidFill>
                  <a:schemeClr val="tx1"/>
                </a:solidFill>
                <a:latin typeface="Times New Roman" panose="02020603050405020304" pitchFamily="18" charset="0"/>
                <a:cs typeface="Times New Roman" panose="02020603050405020304" pitchFamily="18" charset="0"/>
              </a:rPr>
              <a:t> </a:t>
            </a:r>
            <a:r>
              <a:rPr lang="zh-CN" altLang="en-US" sz="3200" b="1" dirty="0">
                <a:solidFill>
                  <a:schemeClr val="tx1"/>
                </a:solidFill>
                <a:latin typeface="Times New Roman" panose="02020603050405020304" pitchFamily="18" charset="0"/>
                <a:cs typeface="Times New Roman" panose="02020603050405020304" pitchFamily="18" charset="0"/>
              </a:rPr>
              <a:t>功能性技术特征的</a:t>
            </a:r>
            <a:r>
              <a:rPr lang="zh-CN" altLang="en-US" sz="3100" b="1" dirty="0">
                <a:solidFill>
                  <a:schemeClr val="tx1"/>
                </a:solidFill>
                <a:latin typeface="Times New Roman" pitchFamily="18" charset="0"/>
                <a:cs typeface="Times New Roman" pitchFamily="18" charset="0"/>
              </a:rPr>
              <a:t>软件发明专利</a:t>
            </a:r>
            <a:br>
              <a:rPr lang="en-US" altLang="zh-CN" sz="3600" b="1" dirty="0">
                <a:solidFill>
                  <a:schemeClr val="tx1"/>
                </a:solidFill>
              </a:rPr>
            </a:br>
            <a:endParaRPr lang="zh-CN" altLang="en-US" dirty="0">
              <a:solidFill>
                <a:schemeClr val="tx1"/>
              </a:solidFill>
            </a:endParaRPr>
          </a:p>
        </p:txBody>
      </p:sp>
      <p:sp>
        <p:nvSpPr>
          <p:cNvPr id="5" name="页脚占位符 4">
            <a:extLst>
              <a:ext uri="{FF2B5EF4-FFF2-40B4-BE49-F238E27FC236}">
                <a16:creationId xmlns:a16="http://schemas.microsoft.com/office/drawing/2014/main" id="{566D98A4-2E71-45F2-5109-F61669E741F8}"/>
              </a:ext>
            </a:extLst>
          </p:cNvPr>
          <p:cNvSpPr>
            <a:spLocks noGrp="1"/>
          </p:cNvSpPr>
          <p:nvPr>
            <p:ph type="ftr" sz="quarter" idx="11"/>
          </p:nvPr>
        </p:nvSpPr>
        <p:spPr/>
        <p:txBody>
          <a:bodyPr/>
          <a:lstStyle/>
          <a:p>
            <a:r>
              <a:rPr lang="zh-CN" altLang="en-US"/>
              <a:t>同济大学讲座</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br>
              <a:rPr lang="en-US" altLang="zh-CN" sz="3100" b="1" dirty="0">
                <a:latin typeface="Times New Roman" pitchFamily="18" charset="0"/>
                <a:cs typeface="Times New Roman" pitchFamily="18" charset="0"/>
              </a:rPr>
            </a:br>
            <a:r>
              <a:rPr lang="en-US" altLang="zh-CN" sz="3100" b="1" dirty="0">
                <a:solidFill>
                  <a:schemeClr val="tx1"/>
                </a:solidFill>
                <a:latin typeface="Times New Roman" pitchFamily="18" charset="0"/>
                <a:cs typeface="Times New Roman" pitchFamily="18" charset="0"/>
              </a:rPr>
              <a:t>         1. 3.2. </a:t>
            </a:r>
            <a:r>
              <a:rPr lang="zh-CN" altLang="en-US" sz="3200" b="1" dirty="0">
                <a:solidFill>
                  <a:schemeClr val="tx1"/>
                </a:solidFill>
                <a:latin typeface="Times New Roman" panose="02020603050405020304" pitchFamily="18" charset="0"/>
                <a:cs typeface="Times New Roman" panose="02020603050405020304" pitchFamily="18" charset="0"/>
              </a:rPr>
              <a:t>功能性技术特征的</a:t>
            </a:r>
            <a:r>
              <a:rPr lang="zh-CN" altLang="en-US" sz="3100" b="1" dirty="0">
                <a:solidFill>
                  <a:schemeClr val="tx1"/>
                </a:solidFill>
                <a:latin typeface="Times New Roman" pitchFamily="18" charset="0"/>
                <a:cs typeface="Times New Roman" pitchFamily="18" charset="0"/>
              </a:rPr>
              <a:t>软件发明专利</a:t>
            </a:r>
            <a:br>
              <a:rPr lang="en-US" altLang="zh-CN" sz="3600" b="1" dirty="0"/>
            </a:br>
            <a:endParaRPr lang="zh-CN" altLang="en-US" dirty="0"/>
          </a:p>
        </p:txBody>
      </p:sp>
      <p:sp>
        <p:nvSpPr>
          <p:cNvPr id="6" name="日期占位符 5"/>
          <p:cNvSpPr>
            <a:spLocks noGrp="1"/>
          </p:cNvSpPr>
          <p:nvPr>
            <p:ph type="dt" sz="half" idx="10"/>
          </p:nvPr>
        </p:nvSpPr>
        <p:spPr/>
        <p:txBody>
          <a:bodyPr/>
          <a:lstStyle/>
          <a:p>
            <a:r>
              <a:rPr lang="en-US" altLang="zh-CN"/>
              <a:t>2023/10/26</a:t>
            </a:r>
            <a:endParaRPr lang="zh-CN" altLang="en-US" dirty="0"/>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9" name="内容占位符 5">
            <a:extLst>
              <a:ext uri="{FF2B5EF4-FFF2-40B4-BE49-F238E27FC236}">
                <a16:creationId xmlns:a16="http://schemas.microsoft.com/office/drawing/2014/main" id="{99FD0E8B-56F4-4889-8C59-7AC90CE3025A}"/>
              </a:ext>
            </a:extLst>
          </p:cNvPr>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1761374" y="1798637"/>
            <a:ext cx="3005051" cy="4114800"/>
          </a:xfrm>
        </p:spPr>
      </p:pic>
      <p:pic>
        <p:nvPicPr>
          <p:cNvPr id="10" name="内容占位符 6">
            <a:extLst>
              <a:ext uri="{FF2B5EF4-FFF2-40B4-BE49-F238E27FC236}">
                <a16:creationId xmlns:a16="http://schemas.microsoft.com/office/drawing/2014/main" id="{8ACD2EE0-38AF-41C9-8612-5E00B6AC5FE7}"/>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5463886" y="1798637"/>
            <a:ext cx="3283527" cy="4114800"/>
          </a:xfrm>
        </p:spPr>
      </p:pic>
      <p:sp>
        <p:nvSpPr>
          <p:cNvPr id="11" name="矩形 2">
            <a:extLst>
              <a:ext uri="{FF2B5EF4-FFF2-40B4-BE49-F238E27FC236}">
                <a16:creationId xmlns:a16="http://schemas.microsoft.com/office/drawing/2014/main" id="{39E34DCB-EBA1-4D0D-BD54-C861D1C78CC3}"/>
              </a:ext>
            </a:extLst>
          </p:cNvPr>
          <p:cNvSpPr>
            <a:spLocks noChangeArrowheads="1"/>
          </p:cNvSpPr>
          <p:nvPr/>
        </p:nvSpPr>
        <p:spPr bwMode="auto">
          <a:xfrm>
            <a:off x="2699792" y="1206499"/>
            <a:ext cx="4809335" cy="592138"/>
          </a:xfrm>
          <a:prstGeom prst="rect">
            <a:avLst/>
          </a:prstGeom>
          <a:solidFill>
            <a:schemeClr val="accent1"/>
          </a:solidFill>
          <a:ln w="12700" cap="sq" algn="ctr">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spcBef>
                <a:spcPct val="20000"/>
              </a:spcBef>
              <a:buClr>
                <a:schemeClr val="folHlink"/>
              </a:buClr>
              <a:buChar char="–"/>
              <a:defRPr kumimoji="1" sz="2800">
                <a:solidFill>
                  <a:schemeClr val="tx1"/>
                </a:solidFill>
                <a:latin typeface="Tahoma" panose="020B0604030504040204" pitchFamily="34" charset="0"/>
              </a:defRPr>
            </a:lvl2pPr>
            <a:lvl3pPr marL="1143000" indent="-228600">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spcBef>
                <a:spcPct val="20000"/>
              </a:spcBef>
              <a:buChar char="–"/>
              <a:defRPr kumimoji="1" sz="2000">
                <a:solidFill>
                  <a:schemeClr val="tx1"/>
                </a:solidFill>
                <a:latin typeface="Tahoma" panose="020B0604030504040204" pitchFamily="34" charset="0"/>
              </a:defRPr>
            </a:lvl4pPr>
            <a:lvl5pPr marL="2057400" indent="-228600">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eaLnBrk="1" hangingPunct="1">
              <a:spcBef>
                <a:spcPct val="0"/>
              </a:spcBef>
              <a:buClrTx/>
              <a:buSzTx/>
              <a:buFontTx/>
              <a:buNone/>
            </a:pPr>
            <a:r>
              <a:rPr lang="zh-CN" altLang="en-US" sz="2400" dirty="0">
                <a:solidFill>
                  <a:srgbClr val="FFFF00"/>
                </a:solidFill>
                <a:latin typeface="+mj-ea"/>
                <a:ea typeface="+mj-ea"/>
              </a:rPr>
              <a:t>   诺基亚</a:t>
            </a:r>
            <a:r>
              <a:rPr lang="en-US" altLang="zh-CN" sz="2400" dirty="0">
                <a:solidFill>
                  <a:srgbClr val="FFFF00"/>
                </a:solidFill>
                <a:latin typeface="+mj-ea"/>
                <a:ea typeface="+mj-ea"/>
              </a:rPr>
              <a:t> </a:t>
            </a:r>
            <a:r>
              <a:rPr lang="zh-CN" altLang="en-US" sz="2400" dirty="0">
                <a:solidFill>
                  <a:srgbClr val="FFFF00"/>
                </a:solidFill>
                <a:latin typeface="+mj-ea"/>
                <a:ea typeface="+mj-ea"/>
              </a:rPr>
              <a:t>计算机有关软件专利</a:t>
            </a:r>
          </a:p>
        </p:txBody>
      </p:sp>
      <p:sp>
        <p:nvSpPr>
          <p:cNvPr id="12" name="矩形 3">
            <a:extLst>
              <a:ext uri="{FF2B5EF4-FFF2-40B4-BE49-F238E27FC236}">
                <a16:creationId xmlns:a16="http://schemas.microsoft.com/office/drawing/2014/main" id="{C78479A8-CBC2-45AC-A024-9642BEE2A8BA}"/>
              </a:ext>
            </a:extLst>
          </p:cNvPr>
          <p:cNvSpPr>
            <a:spLocks noChangeArrowheads="1"/>
          </p:cNvSpPr>
          <p:nvPr/>
        </p:nvSpPr>
        <p:spPr bwMode="auto">
          <a:xfrm>
            <a:off x="4022576" y="3213101"/>
            <a:ext cx="1989584" cy="935979"/>
          </a:xfrm>
          <a:prstGeom prst="rect">
            <a:avLst/>
          </a:prstGeom>
          <a:solidFill>
            <a:schemeClr val="accent1"/>
          </a:solidFill>
          <a:ln w="12700" cap="sq" algn="ctr">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spcBef>
                <a:spcPct val="20000"/>
              </a:spcBef>
              <a:buClr>
                <a:schemeClr val="folHlink"/>
              </a:buClr>
              <a:buChar char="–"/>
              <a:defRPr kumimoji="1" sz="2800">
                <a:solidFill>
                  <a:schemeClr val="tx1"/>
                </a:solidFill>
                <a:latin typeface="Tahoma" panose="020B0604030504040204" pitchFamily="34" charset="0"/>
              </a:defRPr>
            </a:lvl2pPr>
            <a:lvl3pPr marL="1143000" indent="-228600">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spcBef>
                <a:spcPct val="20000"/>
              </a:spcBef>
              <a:buChar char="–"/>
              <a:defRPr kumimoji="1" sz="2000">
                <a:solidFill>
                  <a:schemeClr val="tx1"/>
                </a:solidFill>
                <a:latin typeface="Tahoma" panose="020B0604030504040204" pitchFamily="34" charset="0"/>
              </a:defRPr>
            </a:lvl4pPr>
            <a:lvl5pPr marL="2057400" indent="-228600">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eaLnBrk="1" hangingPunct="1">
              <a:spcBef>
                <a:spcPct val="0"/>
              </a:spcBef>
              <a:buClrTx/>
              <a:buSzTx/>
              <a:buFontTx/>
              <a:buNone/>
            </a:pPr>
            <a:r>
              <a:rPr lang="zh-CN" altLang="en-US" sz="2400" dirty="0">
                <a:solidFill>
                  <a:srgbClr val="FFFF00"/>
                </a:solidFill>
                <a:latin typeface="+mn-ea"/>
              </a:rPr>
              <a:t>  作为装置的  </a:t>
            </a:r>
            <a:endParaRPr lang="en-US" altLang="zh-CN" sz="2400" dirty="0">
              <a:solidFill>
                <a:srgbClr val="FFFF00"/>
              </a:solidFill>
              <a:latin typeface="+mn-ea"/>
            </a:endParaRPr>
          </a:p>
          <a:p>
            <a:pPr eaLnBrk="1" hangingPunct="1">
              <a:spcBef>
                <a:spcPct val="0"/>
              </a:spcBef>
              <a:buClrTx/>
              <a:buSzTx/>
              <a:buFontTx/>
              <a:buNone/>
            </a:pPr>
            <a:r>
              <a:rPr lang="en-US" altLang="zh-CN" sz="2400" dirty="0">
                <a:solidFill>
                  <a:srgbClr val="FFFF00"/>
                </a:solidFill>
                <a:latin typeface="+mn-ea"/>
              </a:rPr>
              <a:t>  </a:t>
            </a:r>
            <a:r>
              <a:rPr lang="zh-CN" altLang="en-US" sz="2400" dirty="0">
                <a:solidFill>
                  <a:srgbClr val="FFFF00"/>
                </a:solidFill>
                <a:latin typeface="+mn-ea"/>
              </a:rPr>
              <a:t>功能性模块</a:t>
            </a:r>
            <a:endParaRPr lang="en-US" altLang="zh-CN" sz="2400" dirty="0">
              <a:solidFill>
                <a:srgbClr val="FFFF00"/>
              </a:solidFill>
              <a:latin typeface="+mn-ea"/>
            </a:endParaRPr>
          </a:p>
          <a:p>
            <a:pPr eaLnBrk="1" hangingPunct="1">
              <a:spcBef>
                <a:spcPct val="0"/>
              </a:spcBef>
              <a:buClrTx/>
              <a:buSzTx/>
              <a:buFontTx/>
              <a:buNone/>
            </a:pPr>
            <a:r>
              <a:rPr lang="zh-CN" altLang="en-US" sz="2400" dirty="0">
                <a:solidFill>
                  <a:srgbClr val="FFFF00"/>
                </a:solidFill>
                <a:latin typeface="Arial Black" panose="020B0A04020102020204" pitchFamily="34" charset="0"/>
              </a:rPr>
              <a:t> </a:t>
            </a:r>
          </a:p>
        </p:txBody>
      </p:sp>
      <p:cxnSp>
        <p:nvCxnSpPr>
          <p:cNvPr id="13" name="直接箭头连接符 5">
            <a:extLst>
              <a:ext uri="{FF2B5EF4-FFF2-40B4-BE49-F238E27FC236}">
                <a16:creationId xmlns:a16="http://schemas.microsoft.com/office/drawing/2014/main" id="{8CEBBD89-3B97-4770-8715-E45DA1B92C79}"/>
              </a:ext>
            </a:extLst>
          </p:cNvPr>
          <p:cNvCxnSpPr>
            <a:cxnSpLocks noChangeShapeType="1"/>
            <a:stCxn id="12" idx="3"/>
          </p:cNvCxnSpPr>
          <p:nvPr/>
        </p:nvCxnSpPr>
        <p:spPr bwMode="auto">
          <a:xfrm>
            <a:off x="6012160" y="3681091"/>
            <a:ext cx="504056" cy="72008"/>
          </a:xfrm>
          <a:prstGeom prst="straightConnector1">
            <a:avLst/>
          </a:prstGeom>
          <a:noFill/>
          <a:ln w="38100" cap="sq" algn="ctr">
            <a:solidFill>
              <a:srgbClr val="FF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矩形 6">
            <a:extLst>
              <a:ext uri="{FF2B5EF4-FFF2-40B4-BE49-F238E27FC236}">
                <a16:creationId xmlns:a16="http://schemas.microsoft.com/office/drawing/2014/main" id="{9DF8FDAB-A9E4-47FA-8D9F-E3F22E51E44A}"/>
              </a:ext>
            </a:extLst>
          </p:cNvPr>
          <p:cNvSpPr>
            <a:spLocks noChangeArrowheads="1"/>
          </p:cNvSpPr>
          <p:nvPr/>
        </p:nvSpPr>
        <p:spPr bwMode="auto">
          <a:xfrm>
            <a:off x="4109010" y="5454355"/>
            <a:ext cx="1816716" cy="506412"/>
          </a:xfrm>
          <a:prstGeom prst="rect">
            <a:avLst/>
          </a:prstGeom>
          <a:solidFill>
            <a:schemeClr val="accent1"/>
          </a:solidFill>
          <a:ln w="12700" cap="sq" algn="ctr">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spcBef>
                <a:spcPct val="20000"/>
              </a:spcBef>
              <a:buClr>
                <a:schemeClr val="folHlink"/>
              </a:buClr>
              <a:buChar char="–"/>
              <a:defRPr kumimoji="1" sz="2800">
                <a:solidFill>
                  <a:schemeClr val="tx1"/>
                </a:solidFill>
                <a:latin typeface="Tahoma" panose="020B0604030504040204" pitchFamily="34" charset="0"/>
              </a:defRPr>
            </a:lvl2pPr>
            <a:lvl3pPr marL="1143000" indent="-228600">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spcBef>
                <a:spcPct val="20000"/>
              </a:spcBef>
              <a:buChar char="–"/>
              <a:defRPr kumimoji="1" sz="2000">
                <a:solidFill>
                  <a:schemeClr val="tx1"/>
                </a:solidFill>
                <a:latin typeface="Tahoma" panose="020B0604030504040204" pitchFamily="34" charset="0"/>
              </a:defRPr>
            </a:lvl4pPr>
            <a:lvl5pPr marL="2057400" indent="-228600">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eaLnBrk="1" hangingPunct="1">
              <a:spcBef>
                <a:spcPct val="0"/>
              </a:spcBef>
              <a:buClrTx/>
              <a:buSzTx/>
              <a:buFontTx/>
              <a:buNone/>
            </a:pPr>
            <a:r>
              <a:rPr lang="en-US" altLang="zh-CN" sz="2400" dirty="0">
                <a:solidFill>
                  <a:srgbClr val="FFFF00"/>
                </a:solidFill>
                <a:latin typeface="Arial Black" panose="020B0A04020102020204" pitchFamily="34" charset="0"/>
              </a:rPr>
              <a:t>  </a:t>
            </a:r>
            <a:r>
              <a:rPr lang="en-US" altLang="zh-CN" sz="2400" b="1" dirty="0">
                <a:solidFill>
                  <a:srgbClr val="FFFF00"/>
                </a:solidFill>
                <a:latin typeface="Times New Roman" panose="02020603050405020304" pitchFamily="18" charset="0"/>
                <a:cs typeface="Times New Roman" panose="02020603050405020304" pitchFamily="18" charset="0"/>
              </a:rPr>
              <a:t>2009</a:t>
            </a:r>
            <a:r>
              <a:rPr lang="en-US" altLang="zh-CN" sz="2400" dirty="0">
                <a:solidFill>
                  <a:srgbClr val="FFFF00"/>
                </a:solidFill>
                <a:latin typeface="Arial Black" panose="020B0A04020102020204" pitchFamily="34" charset="0"/>
              </a:rPr>
              <a:t> </a:t>
            </a:r>
            <a:r>
              <a:rPr lang="zh-CN" altLang="en-US" sz="2400" dirty="0">
                <a:solidFill>
                  <a:srgbClr val="FFFF00"/>
                </a:solidFill>
                <a:latin typeface="Arial Black" panose="020B0A04020102020204" pitchFamily="34" charset="0"/>
              </a:rPr>
              <a:t>授权</a:t>
            </a:r>
          </a:p>
        </p:txBody>
      </p:sp>
      <p:sp>
        <p:nvSpPr>
          <p:cNvPr id="3" name="页脚占位符 2">
            <a:extLst>
              <a:ext uri="{FF2B5EF4-FFF2-40B4-BE49-F238E27FC236}">
                <a16:creationId xmlns:a16="http://schemas.microsoft.com/office/drawing/2014/main" id="{5F0443C7-8BC4-AC32-5A0F-B4DE9615E499}"/>
              </a:ext>
            </a:extLst>
          </p:cNvPr>
          <p:cNvSpPr>
            <a:spLocks noGrp="1"/>
          </p:cNvSpPr>
          <p:nvPr>
            <p:ph type="ftr" sz="quarter" idx="11"/>
          </p:nvPr>
        </p:nvSpPr>
        <p:spPr/>
        <p:txBody>
          <a:bodyPr/>
          <a:lstStyle/>
          <a:p>
            <a:r>
              <a:rPr lang="zh-CN" altLang="en-US"/>
              <a:t>同济大学讲座</a:t>
            </a:r>
          </a:p>
        </p:txBody>
      </p:sp>
    </p:spTree>
    <p:extLst>
      <p:ext uri="{BB962C8B-B14F-4D97-AF65-F5344CB8AC3E}">
        <p14:creationId xmlns:p14="http://schemas.microsoft.com/office/powerpoint/2010/main" val="1808529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35608" y="1412776"/>
            <a:ext cx="7498080" cy="4892774"/>
          </a:xfrm>
        </p:spPr>
        <p:txBody>
          <a:bodyPr>
            <a:normAutofit fontScale="85000" lnSpcReduction="10000"/>
          </a:bodyPr>
          <a:lstStyle/>
          <a:p>
            <a:pPr>
              <a:lnSpc>
                <a:spcPct val="160000"/>
              </a:lnSpc>
            </a:pPr>
            <a:r>
              <a:rPr lang="zh-CN" altLang="zh-CN" b="1" dirty="0"/>
              <a:t>该涉案专利权利要求</a:t>
            </a:r>
            <a:r>
              <a:rPr lang="en-US" altLang="zh-CN" b="1" dirty="0">
                <a:latin typeface="Times New Roman" panose="02020603050405020304" pitchFamily="18" charset="0"/>
                <a:cs typeface="Times New Roman" panose="02020603050405020304" pitchFamily="18" charset="0"/>
              </a:rPr>
              <a:t>7</a:t>
            </a:r>
            <a:r>
              <a:rPr lang="zh-CN" altLang="en-US" b="1" dirty="0"/>
              <a:t>：</a:t>
            </a:r>
            <a:r>
              <a:rPr lang="en-US" altLang="zh-CN" b="1" dirty="0"/>
              <a:t>“</a:t>
            </a:r>
            <a:r>
              <a:rPr lang="zh-CN" altLang="zh-CN" b="1" dirty="0"/>
              <a:t>如权利要求</a:t>
            </a:r>
            <a:r>
              <a:rPr lang="en-US" altLang="zh-CN" b="1" dirty="0">
                <a:latin typeface="Times New Roman" panose="02020603050405020304" pitchFamily="18" charset="0"/>
                <a:cs typeface="Times New Roman" panose="02020603050405020304" pitchFamily="18" charset="0"/>
              </a:rPr>
              <a:t>6</a:t>
            </a:r>
            <a:r>
              <a:rPr lang="zh-CN" altLang="zh-CN" b="1" dirty="0"/>
              <a:t>所述的</a:t>
            </a:r>
            <a:r>
              <a:rPr lang="zh-CN" altLang="zh-CN" b="1" dirty="0">
                <a:solidFill>
                  <a:srgbClr val="C00000"/>
                </a:solidFill>
              </a:rPr>
              <a:t>终端设备</a:t>
            </a:r>
            <a:r>
              <a:rPr lang="zh-CN" altLang="zh-CN" b="1" dirty="0"/>
              <a:t>，其特征基于在所述消息编辑器中执行的所述数据传送方法的选择，将所述消息传送到支持所选择的数据传送方法的数据传送应用程序；以及所述终端设备</a:t>
            </a:r>
            <a:r>
              <a:rPr lang="zh-CN" altLang="zh-CN" b="1" dirty="0">
                <a:solidFill>
                  <a:srgbClr val="C00000"/>
                </a:solidFill>
              </a:rPr>
              <a:t>被配置</a:t>
            </a:r>
            <a:r>
              <a:rPr lang="zh-CN" altLang="zh-CN" b="1" dirty="0"/>
              <a:t>为根据所述数据传送应用程序所使用的数据传送协议，将所述消息传送到电信网络。</a:t>
            </a:r>
            <a:endParaRPr lang="en-US" altLang="zh-CN" sz="2000" b="1" dirty="0">
              <a:latin typeface="Times New Roman" pitchFamily="18" charset="0"/>
              <a:cs typeface="Times New Roman" pitchFamily="18" charset="0"/>
            </a:endParaRPr>
          </a:p>
          <a:p>
            <a:endParaRPr lang="zh-CN" altLang="en-US" sz="2000" b="1" dirty="0">
              <a:latin typeface="Times New Roman" pitchFamily="18" charset="0"/>
              <a:cs typeface="Times New Roman" pitchFamily="18" charset="0"/>
            </a:endParaRPr>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p:cNvSpPr>
            <a:spLocks noGrp="1"/>
          </p:cNvSpPr>
          <p:nvPr>
            <p:ph type="dt" sz="half" idx="10"/>
          </p:nvPr>
        </p:nvSpPr>
        <p:spPr/>
        <p:txBody>
          <a:bodyPr/>
          <a:lstStyle/>
          <a:p>
            <a:r>
              <a:rPr lang="en-US" altLang="zh-CN"/>
              <a:t>2023/10/26</a:t>
            </a:r>
            <a:endParaRPr lang="zh-CN" altLang="en-US" dirty="0"/>
          </a:p>
        </p:txBody>
      </p:sp>
      <p:sp>
        <p:nvSpPr>
          <p:cNvPr id="4" name="标题 3"/>
          <p:cNvSpPr>
            <a:spLocks noGrp="1"/>
          </p:cNvSpPr>
          <p:nvPr>
            <p:ph type="title"/>
          </p:nvPr>
        </p:nvSpPr>
        <p:spPr>
          <a:xfrm>
            <a:off x="1435608" y="692696"/>
            <a:ext cx="7498080" cy="724942"/>
          </a:xfrm>
        </p:spPr>
        <p:txBody>
          <a:bodyPr>
            <a:normAutofit fontScale="90000"/>
          </a:bodyPr>
          <a:lstStyle/>
          <a:p>
            <a:r>
              <a:rPr lang="en-US" altLang="zh-CN" sz="3100" b="1" dirty="0">
                <a:solidFill>
                  <a:schemeClr val="tx1"/>
                </a:solidFill>
                <a:latin typeface="Times New Roman" pitchFamily="18" charset="0"/>
                <a:cs typeface="Times New Roman" pitchFamily="18" charset="0"/>
              </a:rPr>
              <a:t>         1. 3.2</a:t>
            </a:r>
            <a:r>
              <a:rPr lang="en-US" altLang="zh-CN" sz="3200" b="1" dirty="0">
                <a:solidFill>
                  <a:schemeClr val="tx1"/>
                </a:solidFill>
                <a:latin typeface="Times New Roman" panose="02020603050405020304" pitchFamily="18" charset="0"/>
                <a:cs typeface="Times New Roman" panose="02020603050405020304" pitchFamily="18" charset="0"/>
              </a:rPr>
              <a:t>. </a:t>
            </a:r>
            <a:r>
              <a:rPr lang="zh-CN" altLang="en-US" sz="3200" b="1" dirty="0">
                <a:solidFill>
                  <a:schemeClr val="tx1"/>
                </a:solidFill>
                <a:latin typeface="Times New Roman" panose="02020603050405020304" pitchFamily="18" charset="0"/>
                <a:cs typeface="Times New Roman" panose="02020603050405020304" pitchFamily="18" charset="0"/>
              </a:rPr>
              <a:t>功能性技术特征的</a:t>
            </a:r>
            <a:r>
              <a:rPr lang="zh-CN" altLang="en-US" sz="3100" b="1" dirty="0">
                <a:solidFill>
                  <a:schemeClr val="tx1"/>
                </a:solidFill>
                <a:latin typeface="Times New Roman" pitchFamily="18" charset="0"/>
                <a:cs typeface="Times New Roman" pitchFamily="18" charset="0"/>
              </a:rPr>
              <a:t>软件发明专利</a:t>
            </a:r>
            <a:br>
              <a:rPr lang="en-US" altLang="zh-CN" sz="3600" b="1" dirty="0"/>
            </a:br>
            <a:endParaRPr lang="zh-CN" altLang="en-US" dirty="0"/>
          </a:p>
        </p:txBody>
      </p:sp>
      <p:sp>
        <p:nvSpPr>
          <p:cNvPr id="5" name="页脚占位符 4">
            <a:extLst>
              <a:ext uri="{FF2B5EF4-FFF2-40B4-BE49-F238E27FC236}">
                <a16:creationId xmlns:a16="http://schemas.microsoft.com/office/drawing/2014/main" id="{06D9DD61-B6D8-FA5B-550B-6490BF7480F1}"/>
              </a:ext>
            </a:extLst>
          </p:cNvPr>
          <p:cNvSpPr>
            <a:spLocks noGrp="1"/>
          </p:cNvSpPr>
          <p:nvPr>
            <p:ph type="ftr" sz="quarter" idx="11"/>
          </p:nvPr>
        </p:nvSpPr>
        <p:spPr/>
        <p:txBody>
          <a:bodyPr/>
          <a:lstStyle/>
          <a:p>
            <a:r>
              <a:rPr lang="zh-CN" altLang="en-US"/>
              <a:t>同济大学讲座</a:t>
            </a:r>
          </a:p>
        </p:txBody>
      </p:sp>
    </p:spTree>
    <p:extLst>
      <p:ext uri="{BB962C8B-B14F-4D97-AF65-F5344CB8AC3E}">
        <p14:creationId xmlns:p14="http://schemas.microsoft.com/office/powerpoint/2010/main" val="2493118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16E7A9-8E58-4957-9766-CC7DB2E165BD}"/>
              </a:ext>
            </a:extLst>
          </p:cNvPr>
          <p:cNvSpPr>
            <a:spLocks noGrp="1"/>
          </p:cNvSpPr>
          <p:nvPr>
            <p:ph type="title"/>
          </p:nvPr>
        </p:nvSpPr>
        <p:spPr>
          <a:xfrm>
            <a:off x="1435608" y="609600"/>
            <a:ext cx="7498080" cy="808038"/>
          </a:xfrm>
        </p:spPr>
        <p:txBody>
          <a:bodyPr>
            <a:normAutofit fontScale="90000"/>
          </a:bodyPr>
          <a:lstStyle/>
          <a:p>
            <a:br>
              <a:rPr lang="en-US" altLang="zh-CN" sz="3100" b="1" dirty="0">
                <a:latin typeface="Times New Roman" pitchFamily="18" charset="0"/>
                <a:cs typeface="Times New Roman" pitchFamily="18" charset="0"/>
              </a:rPr>
            </a:br>
            <a:r>
              <a:rPr lang="en-US" altLang="zh-CN" sz="3100" b="1" dirty="0">
                <a:latin typeface="Times New Roman" pitchFamily="18" charset="0"/>
                <a:cs typeface="Times New Roman" pitchFamily="18" charset="0"/>
              </a:rPr>
              <a:t>          1.3.2</a:t>
            </a:r>
            <a:r>
              <a:rPr lang="en-US" altLang="zh-CN" sz="3100" b="1" dirty="0">
                <a:solidFill>
                  <a:schemeClr val="tx1"/>
                </a:solidFill>
                <a:latin typeface="Times New Roman" pitchFamily="18" charset="0"/>
                <a:cs typeface="Times New Roman" pitchFamily="18" charset="0"/>
              </a:rPr>
              <a:t>. </a:t>
            </a:r>
            <a:r>
              <a:rPr lang="en-US" altLang="zh-CN" sz="3200" b="1" dirty="0">
                <a:solidFill>
                  <a:schemeClr val="tx1"/>
                </a:solidFill>
                <a:latin typeface="Times New Roman" panose="02020603050405020304" pitchFamily="18" charset="0"/>
                <a:cs typeface="Times New Roman" panose="02020603050405020304" pitchFamily="18" charset="0"/>
              </a:rPr>
              <a:t>  </a:t>
            </a:r>
            <a:r>
              <a:rPr lang="zh-CN" altLang="en-US" sz="3200" b="1" dirty="0">
                <a:solidFill>
                  <a:schemeClr val="tx1"/>
                </a:solidFill>
                <a:latin typeface="Times New Roman" panose="02020603050405020304" pitchFamily="18" charset="0"/>
                <a:cs typeface="Times New Roman" panose="02020603050405020304" pitchFamily="18" charset="0"/>
              </a:rPr>
              <a:t>功能性技术特征的</a:t>
            </a:r>
            <a:r>
              <a:rPr lang="zh-CN" altLang="en-US" sz="3100" b="1" dirty="0">
                <a:solidFill>
                  <a:schemeClr val="tx1"/>
                </a:solidFill>
                <a:latin typeface="Times New Roman" pitchFamily="18" charset="0"/>
                <a:cs typeface="Times New Roman" pitchFamily="18" charset="0"/>
              </a:rPr>
              <a:t>软件发明专利</a:t>
            </a:r>
            <a:br>
              <a:rPr lang="en-US" altLang="zh-CN" sz="4400" b="1" dirty="0"/>
            </a:br>
            <a:endParaRPr lang="zh-CN" altLang="en-US" dirty="0"/>
          </a:p>
        </p:txBody>
      </p:sp>
      <p:sp>
        <p:nvSpPr>
          <p:cNvPr id="3" name="内容占位符 2">
            <a:extLst>
              <a:ext uri="{FF2B5EF4-FFF2-40B4-BE49-F238E27FC236}">
                <a16:creationId xmlns:a16="http://schemas.microsoft.com/office/drawing/2014/main" id="{DDAF30CF-91CE-4075-9369-C0A833CABD62}"/>
              </a:ext>
            </a:extLst>
          </p:cNvPr>
          <p:cNvSpPr>
            <a:spLocks noGrp="1"/>
          </p:cNvSpPr>
          <p:nvPr>
            <p:ph idx="1"/>
          </p:nvPr>
        </p:nvSpPr>
        <p:spPr/>
        <p:txBody>
          <a:bodyPr/>
          <a:lstStyle/>
          <a:p>
            <a:pPr>
              <a:lnSpc>
                <a:spcPct val="150000"/>
              </a:lnSpc>
            </a:pPr>
            <a:r>
              <a:rPr lang="zh-CN" altLang="en-US" b="1" dirty="0"/>
              <a:t>最高人民法院</a:t>
            </a:r>
            <a:r>
              <a:rPr lang="en-US" altLang="zh-CN" b="1" dirty="0">
                <a:latin typeface="Times New Roman" panose="02020603050405020304" pitchFamily="18" charset="0"/>
                <a:cs typeface="Times New Roman" panose="02020603050405020304" pitchFamily="18" charset="0"/>
              </a:rPr>
              <a:t>2009</a:t>
            </a:r>
            <a:r>
              <a:rPr lang="zh-CN" altLang="en-US" b="1" dirty="0">
                <a:latin typeface="Times New Roman" panose="02020603050405020304" pitchFamily="18" charset="0"/>
                <a:cs typeface="Times New Roman" panose="02020603050405020304" pitchFamily="18" charset="0"/>
              </a:rPr>
              <a:t>年</a:t>
            </a:r>
            <a:r>
              <a:rPr lang="zh-CN" altLang="en-US" b="1" dirty="0"/>
              <a:t>司法解释</a:t>
            </a:r>
            <a:endParaRPr lang="en-US" altLang="zh-CN" b="1" dirty="0"/>
          </a:p>
          <a:p>
            <a:pPr>
              <a:lnSpc>
                <a:spcPct val="150000"/>
              </a:lnSpc>
            </a:pPr>
            <a:r>
              <a:rPr lang="zh-CN" altLang="zh-CN" sz="2800" b="1" dirty="0"/>
              <a:t>对于权利要求中以</a:t>
            </a:r>
            <a:r>
              <a:rPr lang="zh-CN" altLang="zh-CN" sz="2800" b="1" dirty="0">
                <a:solidFill>
                  <a:srgbClr val="C00000"/>
                </a:solidFill>
              </a:rPr>
              <a:t>功能</a:t>
            </a:r>
            <a:r>
              <a:rPr lang="zh-CN" altLang="zh-CN" sz="2800" b="1" dirty="0"/>
              <a:t>或者效果表述的技术特征，人民法院应当结合说明书和附图描述的</a:t>
            </a:r>
            <a:r>
              <a:rPr lang="zh-CN" altLang="zh-CN" sz="2800" b="1" dirty="0">
                <a:solidFill>
                  <a:srgbClr val="C00000"/>
                </a:solidFill>
              </a:rPr>
              <a:t>该功能</a:t>
            </a:r>
            <a:r>
              <a:rPr lang="zh-CN" altLang="zh-CN" sz="2800" b="1" dirty="0"/>
              <a:t>或者效果的</a:t>
            </a:r>
            <a:r>
              <a:rPr lang="zh-CN" altLang="zh-CN" sz="2800" b="1" dirty="0">
                <a:solidFill>
                  <a:srgbClr val="C00000"/>
                </a:solidFill>
              </a:rPr>
              <a:t>具体实施方式</a:t>
            </a:r>
            <a:r>
              <a:rPr lang="zh-CN" altLang="zh-CN" sz="2800" b="1" dirty="0"/>
              <a:t>及其等同的实施方式，确定该技术特征的内容。（第四条）</a:t>
            </a:r>
          </a:p>
          <a:p>
            <a:endParaRPr lang="zh-CN" altLang="en-US" dirty="0"/>
          </a:p>
        </p:txBody>
      </p:sp>
      <p:sp>
        <p:nvSpPr>
          <p:cNvPr id="4" name="日期占位符 3">
            <a:extLst>
              <a:ext uri="{FF2B5EF4-FFF2-40B4-BE49-F238E27FC236}">
                <a16:creationId xmlns:a16="http://schemas.microsoft.com/office/drawing/2014/main" id="{DE6BE086-9775-44EB-9809-1D69256A8FB7}"/>
              </a:ext>
            </a:extLst>
          </p:cNvPr>
          <p:cNvSpPr>
            <a:spLocks noGrp="1"/>
          </p:cNvSpPr>
          <p:nvPr>
            <p:ph type="dt" sz="half" idx="10"/>
          </p:nvPr>
        </p:nvSpPr>
        <p:spPr/>
        <p:txBody>
          <a:bodyPr/>
          <a:lstStyle/>
          <a:p>
            <a:r>
              <a:rPr lang="en-US" altLang="zh-CN"/>
              <a:t>2023/10/26</a:t>
            </a:r>
            <a:endParaRPr lang="zh-CN" altLang="en-US"/>
          </a:p>
        </p:txBody>
      </p:sp>
      <p:graphicFrame>
        <p:nvGraphicFramePr>
          <p:cNvPr id="6" name="Object 2">
            <a:extLst>
              <a:ext uri="{FF2B5EF4-FFF2-40B4-BE49-F238E27FC236}">
                <a16:creationId xmlns:a16="http://schemas.microsoft.com/office/drawing/2014/main" id="{837871E5-C4CD-4072-9D78-CA881B1830E8}"/>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6" name="Object 2">
                        <a:extLst>
                          <a:ext uri="{FF2B5EF4-FFF2-40B4-BE49-F238E27FC236}">
                            <a16:creationId xmlns:a16="http://schemas.microsoft.com/office/drawing/2014/main" id="{837871E5-C4CD-4072-9D78-CA881B1830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页脚占位符 6">
            <a:extLst>
              <a:ext uri="{FF2B5EF4-FFF2-40B4-BE49-F238E27FC236}">
                <a16:creationId xmlns:a16="http://schemas.microsoft.com/office/drawing/2014/main" id="{37E07B70-AA35-D5CB-925A-E9155EE2A802}"/>
              </a:ext>
            </a:extLst>
          </p:cNvPr>
          <p:cNvSpPr>
            <a:spLocks noGrp="1"/>
          </p:cNvSpPr>
          <p:nvPr>
            <p:ph type="ftr" sz="quarter" idx="11"/>
          </p:nvPr>
        </p:nvSpPr>
        <p:spPr/>
        <p:txBody>
          <a:bodyPr/>
          <a:lstStyle/>
          <a:p>
            <a:r>
              <a:rPr lang="zh-CN" altLang="en-US"/>
              <a:t>同济大学讲座</a:t>
            </a:r>
          </a:p>
        </p:txBody>
      </p:sp>
    </p:spTree>
    <p:extLst>
      <p:ext uri="{BB962C8B-B14F-4D97-AF65-F5344CB8AC3E}">
        <p14:creationId xmlns:p14="http://schemas.microsoft.com/office/powerpoint/2010/main" val="3431959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lang="en-US" altLang="zh-CN" sz="3100" b="1" dirty="0">
                <a:latin typeface="Times New Roman" pitchFamily="18" charset="0"/>
                <a:cs typeface="Times New Roman" pitchFamily="18" charset="0"/>
              </a:rPr>
              <a:t>                    </a:t>
            </a:r>
            <a:br>
              <a:rPr lang="en-US" altLang="zh-CN" sz="3100" b="1" dirty="0">
                <a:latin typeface="Times New Roman" pitchFamily="18" charset="0"/>
                <a:cs typeface="Times New Roman" pitchFamily="18" charset="0"/>
              </a:rPr>
            </a:br>
            <a:r>
              <a:rPr lang="en-US" altLang="zh-CN" sz="3100" b="1" dirty="0">
                <a:solidFill>
                  <a:schemeClr val="tx1"/>
                </a:solidFill>
                <a:latin typeface="Times New Roman" pitchFamily="18" charset="0"/>
                <a:cs typeface="Times New Roman" pitchFamily="18" charset="0"/>
              </a:rPr>
              <a:t>            1.3.2. </a:t>
            </a:r>
            <a:r>
              <a:rPr lang="zh-CN" altLang="en-US" sz="3200" b="1" dirty="0">
                <a:solidFill>
                  <a:schemeClr val="tx1"/>
                </a:solidFill>
                <a:latin typeface="Times New Roman" panose="02020603050405020304" pitchFamily="18" charset="0"/>
                <a:cs typeface="Times New Roman" panose="02020603050405020304" pitchFamily="18" charset="0"/>
              </a:rPr>
              <a:t>功能性技术特征的</a:t>
            </a:r>
            <a:r>
              <a:rPr lang="zh-CN" altLang="en-US" sz="3100" b="1" dirty="0">
                <a:solidFill>
                  <a:schemeClr val="tx1"/>
                </a:solidFill>
                <a:latin typeface="Times New Roman" pitchFamily="18" charset="0"/>
                <a:cs typeface="Times New Roman" pitchFamily="18" charset="0"/>
              </a:rPr>
              <a:t>软件发明专利</a:t>
            </a:r>
            <a:br>
              <a:rPr lang="en-US" altLang="zh-CN" sz="3600" b="1" dirty="0"/>
            </a:br>
            <a:endParaRPr lang="zh-CN" altLang="en-US" dirty="0"/>
          </a:p>
        </p:txBody>
      </p:sp>
      <p:sp>
        <p:nvSpPr>
          <p:cNvPr id="3" name="内容占位符 2"/>
          <p:cNvSpPr>
            <a:spLocks noGrp="1"/>
          </p:cNvSpPr>
          <p:nvPr>
            <p:ph sz="half" idx="1"/>
          </p:nvPr>
        </p:nvSpPr>
        <p:spPr>
          <a:xfrm>
            <a:off x="1435608" y="908720"/>
            <a:ext cx="3657600" cy="5278720"/>
          </a:xfrm>
        </p:spPr>
        <p:txBody>
          <a:bodyPr>
            <a:normAutofit fontScale="25000" lnSpcReduction="20000"/>
          </a:bodyPr>
          <a:lstStyle/>
          <a:p>
            <a:endParaRPr lang="en-US" altLang="zh-CN" sz="2000" b="1" dirty="0">
              <a:latin typeface="Times New Roman" pitchFamily="18" charset="0"/>
              <a:cs typeface="Times New Roman" pitchFamily="18" charset="0"/>
            </a:endParaRPr>
          </a:p>
          <a:p>
            <a:pPr marL="82296" indent="0" algn="just">
              <a:lnSpc>
                <a:spcPct val="170000"/>
              </a:lnSpc>
              <a:buNone/>
            </a:pPr>
            <a:r>
              <a:rPr lang="zh-CN" altLang="en-US" sz="4800" b="1" dirty="0">
                <a:latin typeface="Times New Roman" pitchFamily="18" charset="0"/>
                <a:cs typeface="Times New Roman" pitchFamily="18" charset="0"/>
              </a:rPr>
              <a:t>如果全部以计算机程序流程为依据，按照与该计算机程序流程的各步骤完全对应一致的方式，或者按照与反映该计算机程序流程的方法权利要求完全对应一致的方式，撰写装置权利要求，即这种装置权利要求中的各组成部分与该计算机程序流程的各个步骤或者该方法权利要求中的各个步骤完全对应一致，则</a:t>
            </a:r>
            <a:r>
              <a:rPr lang="zh-CN" altLang="en-US" sz="7200" b="1" dirty="0">
                <a:solidFill>
                  <a:srgbClr val="C00000"/>
                </a:solidFill>
                <a:latin typeface="Times New Roman" pitchFamily="18" charset="0"/>
                <a:cs typeface="Times New Roman" pitchFamily="18" charset="0"/>
              </a:rPr>
              <a:t>这种装置权利要求中的各组成部分应当理解为实现该程序流程各步骤或该方法各步骤所必须建立的</a:t>
            </a:r>
            <a:r>
              <a:rPr lang="zh-CN" altLang="en-US" sz="7200" b="1" dirty="0">
                <a:latin typeface="Times New Roman" pitchFamily="18" charset="0"/>
                <a:cs typeface="Times New Roman" pitchFamily="18" charset="0"/>
              </a:rPr>
              <a:t>功能</a:t>
            </a:r>
            <a:r>
              <a:rPr lang="zh-CN" altLang="en-US" sz="7200" b="1" dirty="0">
                <a:solidFill>
                  <a:srgbClr val="C00000"/>
                </a:solidFill>
                <a:latin typeface="Times New Roman" pitchFamily="18" charset="0"/>
                <a:cs typeface="Times New Roman" pitchFamily="18" charset="0"/>
              </a:rPr>
              <a:t>模块，由这样一组</a:t>
            </a:r>
            <a:r>
              <a:rPr lang="zh-CN" altLang="en-US" sz="7200" b="1" dirty="0">
                <a:latin typeface="Times New Roman" pitchFamily="18" charset="0"/>
                <a:cs typeface="Times New Roman" pitchFamily="18" charset="0"/>
              </a:rPr>
              <a:t>功能</a:t>
            </a:r>
            <a:r>
              <a:rPr lang="zh-CN" altLang="en-US" sz="7200" b="1" dirty="0">
                <a:solidFill>
                  <a:srgbClr val="C00000"/>
                </a:solidFill>
                <a:latin typeface="Times New Roman" pitchFamily="18" charset="0"/>
                <a:cs typeface="Times New Roman" pitchFamily="18" charset="0"/>
              </a:rPr>
              <a:t>模块限定的装置权利要求应当理解为主要通过说明书记载的计算机程序实现该解决方案的功能模块构架，</a:t>
            </a:r>
            <a:r>
              <a:rPr lang="zh-CN" altLang="en-US" sz="4800" b="1" dirty="0">
                <a:latin typeface="Times New Roman" pitchFamily="18" charset="0"/>
                <a:cs typeface="Times New Roman" pitchFamily="18" charset="0"/>
              </a:rPr>
              <a:t>而不应当理解为主要通过硬件方式实现该解决方案的实体装置。 </a:t>
            </a:r>
          </a:p>
        </p:txBody>
      </p:sp>
      <p:sp>
        <p:nvSpPr>
          <p:cNvPr id="5" name="内容占位符 4">
            <a:extLst>
              <a:ext uri="{FF2B5EF4-FFF2-40B4-BE49-F238E27FC236}">
                <a16:creationId xmlns:a16="http://schemas.microsoft.com/office/drawing/2014/main" id="{ADDAFEBE-77BF-4843-810E-D60FD85BBB81}"/>
              </a:ext>
            </a:extLst>
          </p:cNvPr>
          <p:cNvSpPr>
            <a:spLocks noGrp="1"/>
          </p:cNvSpPr>
          <p:nvPr>
            <p:ph sz="half" idx="2"/>
          </p:nvPr>
        </p:nvSpPr>
        <p:spPr>
          <a:xfrm>
            <a:off x="5276088" y="1196752"/>
            <a:ext cx="3657600" cy="4990688"/>
          </a:xfrm>
        </p:spPr>
        <p:txBody>
          <a:bodyPr>
            <a:normAutofit fontScale="25000" lnSpcReduction="20000"/>
          </a:bodyPr>
          <a:lstStyle/>
          <a:p>
            <a:pPr marL="82296" indent="0">
              <a:lnSpc>
                <a:spcPct val="170000"/>
              </a:lnSpc>
              <a:buNone/>
            </a:pPr>
            <a:r>
              <a:rPr lang="en-US" altLang="zh-CN" sz="8000" b="1" dirty="0">
                <a:latin typeface="Times New Roman" panose="02020603050405020304" pitchFamily="18" charset="0"/>
                <a:cs typeface="Times New Roman" panose="02020603050405020304" pitchFamily="18" charset="0"/>
              </a:rPr>
              <a:t>2017</a:t>
            </a:r>
            <a:r>
              <a:rPr lang="zh-CN" altLang="en-US" sz="8000" b="1" dirty="0">
                <a:latin typeface="Times New Roman" panose="02020603050405020304" pitchFamily="18" charset="0"/>
                <a:cs typeface="Times New Roman" panose="02020603050405020304" pitchFamily="18" charset="0"/>
              </a:rPr>
              <a:t>年审查指南修改</a:t>
            </a:r>
            <a:endParaRPr lang="en-US" altLang="zh-CN" sz="8000" b="1" dirty="0">
              <a:latin typeface="Times New Roman" panose="02020603050405020304" pitchFamily="18" charset="0"/>
              <a:cs typeface="Times New Roman" panose="02020603050405020304" pitchFamily="18" charset="0"/>
            </a:endParaRPr>
          </a:p>
          <a:p>
            <a:pPr marL="82296" indent="0">
              <a:lnSpc>
                <a:spcPct val="170000"/>
              </a:lnSpc>
              <a:buNone/>
            </a:pPr>
            <a:r>
              <a:rPr lang="zh-CN" altLang="en-US" sz="8000" b="1" dirty="0">
                <a:solidFill>
                  <a:srgbClr val="C00000"/>
                </a:solidFill>
              </a:rPr>
              <a:t>这种装置权利要求中的各组成部分应当理解为实现该程序流程各步骤或该方法各步骤所必须建立的</a:t>
            </a:r>
            <a:r>
              <a:rPr lang="zh-CN" altLang="en-US" sz="8000" b="1" dirty="0"/>
              <a:t>程序</a:t>
            </a:r>
            <a:r>
              <a:rPr lang="zh-CN" altLang="en-US" sz="8000" b="1" dirty="0">
                <a:solidFill>
                  <a:srgbClr val="C00000"/>
                </a:solidFill>
              </a:rPr>
              <a:t>模块，由这样一组</a:t>
            </a:r>
            <a:r>
              <a:rPr lang="zh-CN" altLang="en-US" sz="8000" b="1" dirty="0"/>
              <a:t>程序</a:t>
            </a:r>
            <a:r>
              <a:rPr lang="zh-CN" altLang="en-US" sz="8000" b="1" dirty="0">
                <a:solidFill>
                  <a:srgbClr val="C00000"/>
                </a:solidFill>
              </a:rPr>
              <a:t>模块限定的装置权利要求应当理解为主要通过说明书记载的计算机程序实现该解决方案的</a:t>
            </a:r>
            <a:r>
              <a:rPr lang="zh-CN" altLang="en-US" sz="8000" b="1" dirty="0"/>
              <a:t>程序</a:t>
            </a:r>
            <a:r>
              <a:rPr lang="zh-CN" altLang="en-US" sz="8000" b="1" dirty="0">
                <a:solidFill>
                  <a:srgbClr val="C00000"/>
                </a:solidFill>
              </a:rPr>
              <a:t>模块构架</a:t>
            </a:r>
            <a:r>
              <a:rPr lang="zh-CN" altLang="en-US" sz="8000" dirty="0">
                <a:solidFill>
                  <a:srgbClr val="C00000"/>
                </a:solidFill>
              </a:rPr>
              <a:t>，</a:t>
            </a:r>
            <a:r>
              <a:rPr lang="zh-CN" altLang="en-US" sz="5600" b="1" dirty="0"/>
              <a:t>而不应当理解为主要通过硬件方式实现该解决方案的实体装置。 </a:t>
            </a:r>
          </a:p>
          <a:p>
            <a:pPr marL="82296" indent="0">
              <a:buNone/>
            </a:pPr>
            <a:endParaRPr lang="zh-CN" altLang="en-US" sz="1200" dirty="0"/>
          </a:p>
        </p:txBody>
      </p:sp>
      <p:sp>
        <p:nvSpPr>
          <p:cNvPr id="6" name="日期占位符 5"/>
          <p:cNvSpPr>
            <a:spLocks noGrp="1"/>
          </p:cNvSpPr>
          <p:nvPr>
            <p:ph type="dt" sz="half" idx="10"/>
          </p:nvPr>
        </p:nvSpPr>
        <p:spPr/>
        <p:txBody>
          <a:bodyPr/>
          <a:lstStyle/>
          <a:p>
            <a:r>
              <a:rPr lang="en-US" altLang="zh-CN"/>
              <a:t>2023/10/26</a:t>
            </a:r>
            <a:endParaRPr lang="zh-CN" altLang="en-US" dirty="0"/>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页脚占位符 6">
            <a:extLst>
              <a:ext uri="{FF2B5EF4-FFF2-40B4-BE49-F238E27FC236}">
                <a16:creationId xmlns:a16="http://schemas.microsoft.com/office/drawing/2014/main" id="{E4025399-030E-AE25-53B6-0AC46AE5A8FE}"/>
              </a:ext>
            </a:extLst>
          </p:cNvPr>
          <p:cNvSpPr>
            <a:spLocks noGrp="1"/>
          </p:cNvSpPr>
          <p:nvPr>
            <p:ph type="ftr" sz="quarter" idx="11"/>
          </p:nvPr>
        </p:nvSpPr>
        <p:spPr/>
        <p:txBody>
          <a:bodyPr/>
          <a:lstStyle/>
          <a:p>
            <a:r>
              <a:rPr lang="zh-CN" altLang="en-US"/>
              <a:t>同济大学讲座</a:t>
            </a:r>
          </a:p>
        </p:txBody>
      </p:sp>
    </p:spTree>
    <p:extLst>
      <p:ext uri="{BB962C8B-B14F-4D97-AF65-F5344CB8AC3E}">
        <p14:creationId xmlns:p14="http://schemas.microsoft.com/office/powerpoint/2010/main" val="3117534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35608" y="1412776"/>
            <a:ext cx="7498080" cy="4892774"/>
          </a:xfrm>
        </p:spPr>
        <p:txBody>
          <a:bodyPr>
            <a:normAutofit fontScale="55000" lnSpcReduction="20000"/>
          </a:bodyPr>
          <a:lstStyle/>
          <a:p>
            <a:pPr>
              <a:lnSpc>
                <a:spcPct val="150000"/>
              </a:lnSpc>
            </a:pPr>
            <a:r>
              <a:rPr lang="zh-CN" altLang="zh-CN" sz="4100" b="1" dirty="0">
                <a:effectLst/>
                <a:ea typeface="宋体" panose="02010600030101010101" pitchFamily="2" charset="-122"/>
                <a:cs typeface="Times New Roman" panose="02020603050405020304" pitchFamily="18" charset="0"/>
              </a:rPr>
              <a:t>我国宣布放弃</a:t>
            </a:r>
            <a:r>
              <a:rPr lang="zh-CN" altLang="zh-CN" sz="4100" b="1" dirty="0">
                <a:effectLst/>
                <a:latin typeface="Times New Roman" panose="02020603050405020304" pitchFamily="18" charset="0"/>
                <a:ea typeface="宋体" panose="02010600030101010101" pitchFamily="2" charset="-122"/>
                <a:cs typeface="Times New Roman" panose="02020603050405020304" pitchFamily="18" charset="0"/>
              </a:rPr>
              <a:t>新冠疫苗知识产权豁免，具有十分重要的现实和深远意义。这有助于维护</a:t>
            </a:r>
            <a:r>
              <a:rPr lang="en-US" altLang="zh-CN" sz="4100" b="1" dirty="0">
                <a:effectLst/>
                <a:latin typeface="Times New Roman" panose="02020603050405020304" pitchFamily="18" charset="0"/>
                <a:ea typeface="宋体" panose="02010600030101010101" pitchFamily="2" charset="-122"/>
              </a:rPr>
              <a:t>WTO</a:t>
            </a:r>
            <a:r>
              <a:rPr lang="zh-CN" altLang="zh-CN" sz="4100" b="1" dirty="0">
                <a:effectLst/>
                <a:latin typeface="Times New Roman" panose="02020603050405020304" pitchFamily="18" charset="0"/>
                <a:ea typeface="宋体" panose="02010600030101010101" pitchFamily="2" charset="-122"/>
                <a:cs typeface="Times New Roman" panose="02020603050405020304" pitchFamily="18" charset="0"/>
              </a:rPr>
              <a:t>多边贸易体制，促进国际合作全球抗疫，推进构建人类卫生健康共同体。</a:t>
            </a:r>
            <a:endParaRPr lang="en-US" altLang="zh-CN" sz="4100" b="1" dirty="0">
              <a:effectLst/>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zh-CN" altLang="zh-CN" sz="4100" b="1" dirty="0">
                <a:effectLst/>
                <a:ea typeface="宋体" panose="02010600030101010101" pitchFamily="2" charset="-122"/>
                <a:cs typeface="Times New Roman" panose="02020603050405020304" pitchFamily="18" charset="0"/>
              </a:rPr>
              <a:t>应清醒地认识到我国履行放弃</a:t>
            </a:r>
            <a:r>
              <a:rPr lang="zh-CN" altLang="zh-CN" sz="4100" b="1" dirty="0">
                <a:effectLst/>
                <a:latin typeface="Times New Roman" panose="02020603050405020304" pitchFamily="18" charset="0"/>
                <a:ea typeface="宋体" panose="02010600030101010101" pitchFamily="2" charset="-122"/>
                <a:cs typeface="Times New Roman" panose="02020603050405020304" pitchFamily="18" charset="0"/>
              </a:rPr>
              <a:t>豁免的承诺，面临该豁免可能扩大到化学药品类的新冠诊断和治疗药品，对我国相关研发和生产以及进一步增强抗疫能力的严峻挑战。</a:t>
            </a:r>
            <a:endParaRPr lang="en-US" altLang="zh-CN" sz="4100" b="1"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zh-CN" altLang="zh-CN" sz="4100" b="1" dirty="0">
                <a:effectLst/>
                <a:latin typeface="Times New Roman" panose="02020603050405020304" pitchFamily="18" charset="0"/>
                <a:ea typeface="宋体" panose="02010600030101010101" pitchFamily="2" charset="-122"/>
                <a:cs typeface="Times New Roman" panose="02020603050405020304" pitchFamily="18" charset="0"/>
              </a:rPr>
              <a:t>建立健全我国公共健康相关专利强制许可及其他知识产权制度</a:t>
            </a:r>
            <a:r>
              <a:rPr lang="zh-CN" altLang="zh-CN" sz="3600" b="1"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en-US" sz="2000" b="1" dirty="0">
              <a:latin typeface="Times New Roman" pitchFamily="18" charset="0"/>
              <a:cs typeface="Times New Roman" pitchFamily="18" charset="0"/>
            </a:endParaRPr>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p:cNvSpPr>
            <a:spLocks noGrp="1"/>
          </p:cNvSpPr>
          <p:nvPr>
            <p:ph type="dt" sz="half" idx="10"/>
          </p:nvPr>
        </p:nvSpPr>
        <p:spPr/>
        <p:txBody>
          <a:bodyPr/>
          <a:lstStyle/>
          <a:p>
            <a:r>
              <a:rPr lang="en-US" altLang="zh-CN"/>
              <a:t>2023/10/26</a:t>
            </a:r>
            <a:endParaRPr lang="zh-CN" altLang="en-US" dirty="0"/>
          </a:p>
        </p:txBody>
      </p:sp>
      <p:sp>
        <p:nvSpPr>
          <p:cNvPr id="4" name="标题 3"/>
          <p:cNvSpPr>
            <a:spLocks noGrp="1"/>
          </p:cNvSpPr>
          <p:nvPr>
            <p:ph type="title"/>
          </p:nvPr>
        </p:nvSpPr>
        <p:spPr>
          <a:xfrm>
            <a:off x="1435608" y="692696"/>
            <a:ext cx="7498080" cy="724942"/>
          </a:xfrm>
        </p:spPr>
        <p:txBody>
          <a:bodyPr>
            <a:normAutofit fontScale="90000"/>
          </a:bodyPr>
          <a:lstStyle/>
          <a:p>
            <a:r>
              <a:rPr lang="en-US" altLang="zh-CN" sz="3600" b="1" dirty="0"/>
              <a:t>    </a:t>
            </a:r>
            <a:br>
              <a:rPr lang="en-US" altLang="zh-CN" sz="3600" b="1" dirty="0"/>
            </a:br>
            <a:r>
              <a:rPr lang="en-US" altLang="zh-CN" sz="3600" b="1" dirty="0"/>
              <a:t>  </a:t>
            </a:r>
            <a:r>
              <a:rPr lang="en-US" altLang="zh-CN" sz="3600" b="1" dirty="0">
                <a:latin typeface="Times New Roman" pitchFamily="18" charset="0"/>
                <a:cs typeface="Times New Roman" pitchFamily="18" charset="0"/>
              </a:rPr>
              <a:t>2. TRIPS</a:t>
            </a:r>
            <a:r>
              <a:rPr lang="zh-CN" altLang="en-US" sz="3600" b="1" dirty="0">
                <a:latin typeface="Times New Roman" pitchFamily="18" charset="0"/>
                <a:cs typeface="Times New Roman" pitchFamily="18" charset="0"/>
              </a:rPr>
              <a:t>协定的疫苗相关知识产权豁免</a:t>
            </a:r>
            <a:br>
              <a:rPr lang="en-US" altLang="zh-CN" sz="3600" b="1" dirty="0">
                <a:latin typeface="Times New Roman" pitchFamily="18" charset="0"/>
                <a:cs typeface="Times New Roman" pitchFamily="18" charset="0"/>
              </a:rPr>
            </a:br>
            <a:br>
              <a:rPr lang="en-US" altLang="zh-CN" sz="3600" b="1" dirty="0"/>
            </a:br>
            <a:endParaRPr lang="zh-CN" altLang="en-US" sz="3600" dirty="0"/>
          </a:p>
        </p:txBody>
      </p:sp>
      <p:sp>
        <p:nvSpPr>
          <p:cNvPr id="5" name="页脚占位符 4">
            <a:extLst>
              <a:ext uri="{FF2B5EF4-FFF2-40B4-BE49-F238E27FC236}">
                <a16:creationId xmlns:a16="http://schemas.microsoft.com/office/drawing/2014/main" id="{06D9DD61-B6D8-FA5B-550B-6490BF7480F1}"/>
              </a:ext>
            </a:extLst>
          </p:cNvPr>
          <p:cNvSpPr>
            <a:spLocks noGrp="1"/>
          </p:cNvSpPr>
          <p:nvPr>
            <p:ph type="ftr" sz="quarter" idx="11"/>
          </p:nvPr>
        </p:nvSpPr>
        <p:spPr/>
        <p:txBody>
          <a:bodyPr/>
          <a:lstStyle/>
          <a:p>
            <a:r>
              <a:rPr lang="zh-CN" altLang="en-US"/>
              <a:t>同济大学讲座</a:t>
            </a:r>
          </a:p>
        </p:txBody>
      </p:sp>
    </p:spTree>
    <p:extLst>
      <p:ext uri="{BB962C8B-B14F-4D97-AF65-F5344CB8AC3E}">
        <p14:creationId xmlns:p14="http://schemas.microsoft.com/office/powerpoint/2010/main" val="35285181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35608" y="1412776"/>
            <a:ext cx="7498080" cy="4892774"/>
          </a:xfrm>
        </p:spPr>
        <p:txBody>
          <a:bodyPr>
            <a:normAutofit fontScale="85000" lnSpcReduction="20000"/>
          </a:bodyPr>
          <a:lstStyle/>
          <a:p>
            <a:pPr marL="289560" algn="just"/>
            <a:r>
              <a:rPr lang="en-US" altLang="zh-CN" sz="2800" b="1" kern="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RCEP</a:t>
            </a:r>
            <a:r>
              <a:rPr lang="zh-CN" altLang="zh-CN" sz="2800" b="1" kern="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知识产权条款</a:t>
            </a:r>
            <a:endParaRPr lang="en-US" altLang="zh-CN" sz="2800" b="1" kern="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endParaRPr>
          </a:p>
          <a:p>
            <a:pPr marL="289560" algn="just"/>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第一节</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总则和基本原则</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1-9</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条</a:t>
            </a:r>
            <a:endPar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endParaRPr>
          </a:p>
          <a:p>
            <a:pPr marL="289560" algn="just"/>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第二节</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著作权和相关权利</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10-18</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条</a:t>
            </a:r>
            <a:endPar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endParaRPr>
          </a:p>
          <a:p>
            <a:pPr marL="289560" algn="just"/>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第三节</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商标</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19-28</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条</a:t>
            </a:r>
            <a:endPar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endParaRPr>
          </a:p>
          <a:p>
            <a:pPr marL="289560" algn="just"/>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第四节</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地理标志</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29-35</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条</a:t>
            </a:r>
            <a:endPar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endParaRPr>
          </a:p>
          <a:p>
            <a:pPr marL="289560" algn="just"/>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第五节</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专利</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36-48</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条</a:t>
            </a:r>
            <a:endPar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endParaRPr>
          </a:p>
          <a:p>
            <a:pPr marL="289560" algn="just"/>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第六节</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工业设计</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49-52</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条</a:t>
            </a:r>
            <a:endPar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endParaRPr>
          </a:p>
          <a:p>
            <a:pPr marL="289560" algn="just"/>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第七节</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遗传资源、传统知识和民间艺术</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53</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节</a:t>
            </a:r>
            <a:endPar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endParaRPr>
          </a:p>
          <a:p>
            <a:pPr marL="289560" algn="just"/>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第八节</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不正当竞争</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54-56</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条</a:t>
            </a:r>
            <a:endPar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endParaRPr>
          </a:p>
          <a:p>
            <a:pPr marL="289560" algn="just"/>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第九节</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国名</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b="1" kern="0" dirty="0">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57</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条</a:t>
            </a:r>
            <a:endPar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endParaRPr>
          </a:p>
          <a:p>
            <a:pPr marL="289560" algn="just"/>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第十节</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知识产权权利的实施</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58-75</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条</a:t>
            </a:r>
            <a:endPar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endParaRPr>
          </a:p>
          <a:p>
            <a:pPr marL="289560" algn="just"/>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第十一节</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合作与磋商</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76</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条</a:t>
            </a:r>
            <a:endPar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endParaRPr>
          </a:p>
          <a:p>
            <a:pPr marL="289560" algn="just"/>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第十二节</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透明度</a:t>
            </a:r>
            <a:r>
              <a:rPr lang="en-US" altLang="zh-CN" sz="2000" b="1" kern="0" dirty="0">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77</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条</a:t>
            </a:r>
            <a:endPar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endParaRPr>
          </a:p>
          <a:p>
            <a:pPr marL="289560" algn="just"/>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第十三节</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过渡期和技术援助</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78-81</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条</a:t>
            </a:r>
            <a:endPar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endParaRPr>
          </a:p>
          <a:p>
            <a:pPr marL="289560" algn="just"/>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第十四节</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程序事项</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第</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82-83</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条</a:t>
            </a:r>
            <a:endPar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endParaRPr>
          </a:p>
          <a:p>
            <a:pPr marL="289560" algn="just"/>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两项附件</a:t>
            </a:r>
            <a:r>
              <a:rPr lang="en-US"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2000" b="1" kern="0" dirty="0">
                <a:effectLst/>
                <a:latin typeface="Times New Roman" panose="02020603050405020304" pitchFamily="18" charset="0"/>
                <a:ea typeface="宋体" panose="02010600030101010101" pitchFamily="2" charset="-122"/>
                <a:cs typeface="Times New Roman" panose="02020603050405020304" pitchFamily="18" charset="0"/>
              </a:rPr>
              <a:t>特定缔约方过渡期、技术援助请求清单</a:t>
            </a:r>
            <a:endPar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endParaRPr>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p:cNvSpPr>
            <a:spLocks noGrp="1"/>
          </p:cNvSpPr>
          <p:nvPr>
            <p:ph type="dt" sz="half" idx="10"/>
          </p:nvPr>
        </p:nvSpPr>
        <p:spPr/>
        <p:txBody>
          <a:bodyPr/>
          <a:lstStyle/>
          <a:p>
            <a:r>
              <a:rPr lang="en-US" altLang="zh-CN"/>
              <a:t>2023/10/26</a:t>
            </a:r>
            <a:endParaRPr lang="zh-CN" altLang="en-US" dirty="0"/>
          </a:p>
        </p:txBody>
      </p:sp>
      <p:sp>
        <p:nvSpPr>
          <p:cNvPr id="4" name="标题 3"/>
          <p:cNvSpPr>
            <a:spLocks noGrp="1"/>
          </p:cNvSpPr>
          <p:nvPr>
            <p:ph type="title"/>
          </p:nvPr>
        </p:nvSpPr>
        <p:spPr>
          <a:xfrm>
            <a:off x="1435608" y="692696"/>
            <a:ext cx="7498080" cy="724942"/>
          </a:xfrm>
        </p:spPr>
        <p:txBody>
          <a:bodyPr>
            <a:normAutofit fontScale="90000"/>
          </a:bodyPr>
          <a:lstStyle/>
          <a:p>
            <a:r>
              <a:rPr lang="en-US" altLang="zh-CN" sz="3600" b="1" dirty="0"/>
              <a:t>    </a:t>
            </a:r>
            <a:br>
              <a:rPr lang="en-US" altLang="zh-CN" sz="3600" b="1" dirty="0"/>
            </a:br>
            <a:r>
              <a:rPr lang="en-US" altLang="zh-CN" sz="3600" b="1" dirty="0"/>
              <a:t>  </a:t>
            </a:r>
            <a:r>
              <a:rPr lang="en-US" altLang="zh-CN" sz="3600" b="1" dirty="0">
                <a:latin typeface="Times New Roman" panose="02020603050405020304" pitchFamily="18" charset="0"/>
                <a:cs typeface="Times New Roman" panose="02020603050405020304" pitchFamily="18" charset="0"/>
              </a:rPr>
              <a:t>3. </a:t>
            </a:r>
            <a:r>
              <a:rPr lang="zh-CN" altLang="en-US" sz="3600" b="1" dirty="0">
                <a:latin typeface="Times New Roman" panose="02020603050405020304" pitchFamily="18" charset="0"/>
                <a:cs typeface="Times New Roman" panose="02020603050405020304" pitchFamily="18" charset="0"/>
              </a:rPr>
              <a:t>区域经贸协定的知识产权规则新发展</a:t>
            </a:r>
            <a:br>
              <a:rPr lang="en-US" altLang="zh-CN" sz="4000" b="1" dirty="0">
                <a:latin typeface="Times New Roman" panose="02020603050405020304" pitchFamily="18" charset="0"/>
                <a:cs typeface="Times New Roman" panose="02020603050405020304" pitchFamily="18" charset="0"/>
              </a:rPr>
            </a:br>
            <a:endParaRPr lang="zh-CN" altLang="en-US" sz="3600" dirty="0"/>
          </a:p>
        </p:txBody>
      </p:sp>
      <p:sp>
        <p:nvSpPr>
          <p:cNvPr id="5" name="页脚占位符 4">
            <a:extLst>
              <a:ext uri="{FF2B5EF4-FFF2-40B4-BE49-F238E27FC236}">
                <a16:creationId xmlns:a16="http://schemas.microsoft.com/office/drawing/2014/main" id="{06D9DD61-B6D8-FA5B-550B-6490BF7480F1}"/>
              </a:ext>
            </a:extLst>
          </p:cNvPr>
          <p:cNvSpPr>
            <a:spLocks noGrp="1"/>
          </p:cNvSpPr>
          <p:nvPr>
            <p:ph type="ftr" sz="quarter" idx="11"/>
          </p:nvPr>
        </p:nvSpPr>
        <p:spPr/>
        <p:txBody>
          <a:bodyPr/>
          <a:lstStyle/>
          <a:p>
            <a:r>
              <a:rPr lang="zh-CN" altLang="en-US"/>
              <a:t>同济大学讲座</a:t>
            </a:r>
          </a:p>
        </p:txBody>
      </p:sp>
    </p:spTree>
    <p:extLst>
      <p:ext uri="{BB962C8B-B14F-4D97-AF65-F5344CB8AC3E}">
        <p14:creationId xmlns:p14="http://schemas.microsoft.com/office/powerpoint/2010/main" val="26917936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E94A4A5-3292-4B22-52A7-079F4B0BD129}"/>
              </a:ext>
            </a:extLst>
          </p:cNvPr>
          <p:cNvSpPr>
            <a:spLocks noGrp="1"/>
          </p:cNvSpPr>
          <p:nvPr>
            <p:ph type="title"/>
          </p:nvPr>
        </p:nvSpPr>
        <p:spPr/>
        <p:txBody>
          <a:bodyPr>
            <a:normAutofit fontScale="90000"/>
          </a:bodyPr>
          <a:lstStyle/>
          <a:p>
            <a:r>
              <a:rPr lang="en-US" altLang="zh-CN" sz="4400" b="1" dirty="0"/>
              <a:t> </a:t>
            </a:r>
            <a:r>
              <a:rPr lang="en-US" altLang="zh-CN" sz="3600" b="1" dirty="0">
                <a:latin typeface="Times New Roman" panose="02020603050405020304" pitchFamily="18" charset="0"/>
                <a:cs typeface="Times New Roman" panose="02020603050405020304" pitchFamily="18" charset="0"/>
              </a:rPr>
              <a:t>3. </a:t>
            </a:r>
            <a:r>
              <a:rPr lang="zh-CN" altLang="en-US" sz="3600" b="1" dirty="0">
                <a:latin typeface="Times New Roman" panose="02020603050405020304" pitchFamily="18" charset="0"/>
                <a:cs typeface="Times New Roman" panose="02020603050405020304" pitchFamily="18" charset="0"/>
              </a:rPr>
              <a:t>区域经贸协定的知识产权规则新发展</a:t>
            </a:r>
            <a:endParaRPr lang="zh-CN" altLang="en-US" dirty="0"/>
          </a:p>
        </p:txBody>
      </p:sp>
      <p:sp>
        <p:nvSpPr>
          <p:cNvPr id="3" name="内容占位符 2">
            <a:extLst>
              <a:ext uri="{FF2B5EF4-FFF2-40B4-BE49-F238E27FC236}">
                <a16:creationId xmlns:a16="http://schemas.microsoft.com/office/drawing/2014/main" id="{A13A92D7-AAAD-D7AD-EA79-47B6375138A2}"/>
              </a:ext>
            </a:extLst>
          </p:cNvPr>
          <p:cNvSpPr>
            <a:spLocks noGrp="1"/>
          </p:cNvSpPr>
          <p:nvPr>
            <p:ph idx="1"/>
          </p:nvPr>
        </p:nvSpPr>
        <p:spPr/>
        <p:txBody>
          <a:bodyPr>
            <a:normAutofit fontScale="77500" lnSpcReduction="20000"/>
          </a:bodyPr>
          <a:lstStyle/>
          <a:p>
            <a:pPr marL="82296" indent="0">
              <a:buNone/>
            </a:pPr>
            <a:endParaRPr lang="en-US" altLang="zh-CN" sz="3600" b="1" dirty="0">
              <a:solidFill>
                <a:srgbClr val="C00000"/>
              </a:solidFill>
              <a:latin typeface="Times New Roman" panose="02020603050405020304" pitchFamily="18" charset="0"/>
              <a:ea typeface="华文中宋" panose="02010600040101010101" pitchFamily="2" charset="-122"/>
              <a:cs typeface="Times New Roman" panose="02020603050405020304" pitchFamily="18" charset="0"/>
            </a:endParaRPr>
          </a:p>
          <a:p>
            <a:pPr marL="82296" indent="0">
              <a:buNone/>
            </a:pPr>
            <a:r>
              <a:rPr lang="en-US" altLang="zh-CN" sz="3600" b="1" dirty="0">
                <a:solidFill>
                  <a:srgbClr val="C00000"/>
                </a:solidFill>
                <a:latin typeface="Times New Roman" panose="02020603050405020304" pitchFamily="18" charset="0"/>
                <a:ea typeface="华文中宋" panose="02010600040101010101" pitchFamily="2" charset="-122"/>
                <a:cs typeface="Times New Roman" panose="02020603050405020304" pitchFamily="18" charset="0"/>
              </a:rPr>
              <a:t> </a:t>
            </a:r>
            <a:r>
              <a:rPr lang="zh-CN" altLang="en-US" sz="3600" b="1" dirty="0">
                <a:solidFill>
                  <a:srgbClr val="C00000"/>
                </a:solidFill>
                <a:latin typeface="Times New Roman" panose="02020603050405020304" pitchFamily="18" charset="0"/>
                <a:ea typeface="华文中宋" panose="02010600040101010101" pitchFamily="2" charset="-122"/>
                <a:cs typeface="Times New Roman" panose="02020603050405020304" pitchFamily="18" charset="0"/>
              </a:rPr>
              <a:t>个人建议修改</a:t>
            </a:r>
            <a:r>
              <a:rPr lang="zh-CN" altLang="en-US" sz="3600" b="1"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3600" b="1" u="sng" dirty="0">
                <a:latin typeface="Times New Roman" panose="02020603050405020304" pitchFamily="18" charset="0"/>
                <a:ea typeface="华文中宋" panose="02010600040101010101" pitchFamily="2" charset="-122"/>
                <a:cs typeface="Times New Roman" panose="02020603050405020304" pitchFamily="18" charset="0"/>
              </a:rPr>
              <a:t>专利申请新颖性宽限期</a:t>
            </a:r>
            <a:endParaRPr lang="en-US" altLang="zh-CN" sz="3200" b="1" u="sng" dirty="0">
              <a:latin typeface="Times New Roman" panose="02020603050405020304" pitchFamily="18" charset="0"/>
              <a:ea typeface="华文中宋" panose="02010600040101010101" pitchFamily="2" charset="-122"/>
              <a:cs typeface="Times New Roman" panose="02020603050405020304" pitchFamily="18" charset="0"/>
            </a:endParaRPr>
          </a:p>
          <a:p>
            <a:pPr marL="82296" indent="0">
              <a:lnSpc>
                <a:spcPct val="150000"/>
              </a:lnSpc>
              <a:buNone/>
            </a:pPr>
            <a:r>
              <a:rPr lang="zh-CN" altLang="en-US" sz="3200" dirty="0">
                <a:latin typeface="Times New Roman" panose="02020603050405020304" pitchFamily="18" charset="0"/>
                <a:ea typeface="华文中宋" panose="02010600040101010101" pitchFamily="2" charset="-122"/>
                <a:cs typeface="Times New Roman" panose="02020603050405020304" pitchFamily="18" charset="0"/>
              </a:rPr>
              <a:t>“</a:t>
            </a:r>
            <a:r>
              <a:rPr lang="en-US" altLang="zh-CN" sz="3200" dirty="0">
                <a:latin typeface="Times New Roman" panose="02020603050405020304" pitchFamily="18" charset="0"/>
                <a:ea typeface="华文中宋" panose="02010600040101010101" pitchFamily="2" charset="-122"/>
                <a:cs typeface="Times New Roman" panose="02020603050405020304" pitchFamily="18" charset="0"/>
              </a:rPr>
              <a:t>1. </a:t>
            </a:r>
            <a:r>
              <a:rPr lang="zh-CN" altLang="en-US" sz="3200" dirty="0">
                <a:latin typeface="Times New Roman" panose="02020603050405020304" pitchFamily="18" charset="0"/>
                <a:ea typeface="华文中宋" panose="02010600040101010101" pitchFamily="2" charset="-122"/>
                <a:cs typeface="Times New Roman" panose="02020603050405020304" pitchFamily="18" charset="0"/>
              </a:rPr>
              <a:t>适用第 </a:t>
            </a:r>
            <a:r>
              <a:rPr lang="en-US" altLang="zh-CN" sz="3200" dirty="0">
                <a:latin typeface="Times New Roman" panose="02020603050405020304" pitchFamily="18" charset="0"/>
                <a:ea typeface="华文中宋" panose="02010600040101010101" pitchFamily="2" charset="-122"/>
                <a:cs typeface="Times New Roman" panose="02020603050405020304" pitchFamily="18" charset="0"/>
              </a:rPr>
              <a:t>25 </a:t>
            </a:r>
            <a:r>
              <a:rPr lang="zh-CN" altLang="en-US" sz="3200" dirty="0">
                <a:latin typeface="Times New Roman" panose="02020603050405020304" pitchFamily="18" charset="0"/>
                <a:ea typeface="华文中宋" panose="02010600040101010101" pitchFamily="2" charset="-122"/>
                <a:cs typeface="Times New Roman" panose="02020603050405020304" pitchFamily="18" charset="0"/>
              </a:rPr>
              <a:t>条的发明专利申请人，在申请之日起 </a:t>
            </a:r>
            <a:r>
              <a:rPr lang="en-US" altLang="zh-CN" sz="3200" dirty="0">
                <a:latin typeface="Times New Roman" panose="02020603050405020304" pitchFamily="18" charset="0"/>
                <a:ea typeface="华文中宋" panose="02010600040101010101" pitchFamily="2" charset="-122"/>
                <a:cs typeface="Times New Roman" panose="02020603050405020304" pitchFamily="18" charset="0"/>
              </a:rPr>
              <a:t>30 </a:t>
            </a:r>
            <a:r>
              <a:rPr lang="zh-CN" altLang="en-US" sz="3200" dirty="0">
                <a:latin typeface="Times New Roman" panose="02020603050405020304" pitchFamily="18" charset="0"/>
                <a:ea typeface="华文中宋" panose="02010600040101010101" pitchFamily="2" charset="-122"/>
                <a:cs typeface="Times New Roman" panose="02020603050405020304" pitchFamily="18" charset="0"/>
              </a:rPr>
              <a:t>天内应向国务院专利行政部门提交已属于可获得专利的任何发明，且可适用申请程序的</a:t>
            </a:r>
            <a:r>
              <a:rPr lang="zh-CN" altLang="en-US" sz="3200" dirty="0">
                <a:solidFill>
                  <a:srgbClr val="C00000"/>
                </a:solidFill>
                <a:latin typeface="Times New Roman" panose="02020603050405020304" pitchFamily="18" charset="0"/>
                <a:ea typeface="华文中宋" panose="02010600040101010101" pitchFamily="2" charset="-122"/>
                <a:cs typeface="Times New Roman" panose="02020603050405020304" pitchFamily="18" charset="0"/>
              </a:rPr>
              <a:t>书面声明</a:t>
            </a:r>
            <a:r>
              <a:rPr lang="zh-CN" altLang="en-US" sz="3200" dirty="0">
                <a:latin typeface="Times New Roman" panose="02020603050405020304" pitchFamily="18" charset="0"/>
                <a:ea typeface="华文中宋" panose="02010600040101010101" pitchFamily="2" charset="-122"/>
                <a:cs typeface="Times New Roman" panose="02020603050405020304" pitchFamily="18" charset="0"/>
              </a:rPr>
              <a:t>；</a:t>
            </a:r>
          </a:p>
          <a:p>
            <a:pPr marL="82296" indent="0">
              <a:lnSpc>
                <a:spcPct val="150000"/>
              </a:lnSpc>
              <a:buNone/>
            </a:pPr>
            <a:r>
              <a:rPr lang="en-US" altLang="zh-CN" sz="3200" dirty="0">
                <a:latin typeface="Times New Roman" panose="02020603050405020304" pitchFamily="18" charset="0"/>
                <a:ea typeface="华文中宋" panose="02010600040101010101" pitchFamily="2" charset="-122"/>
                <a:cs typeface="Times New Roman" panose="02020603050405020304" pitchFamily="18" charset="0"/>
              </a:rPr>
              <a:t>2. </a:t>
            </a:r>
            <a:r>
              <a:rPr lang="zh-CN" altLang="en-US" sz="3200" dirty="0">
                <a:latin typeface="Times New Roman" panose="02020603050405020304" pitchFamily="18" charset="0"/>
                <a:ea typeface="华文中宋" panose="02010600040101010101" pitchFamily="2" charset="-122"/>
                <a:cs typeface="Times New Roman" panose="02020603050405020304" pitchFamily="18" charset="0"/>
              </a:rPr>
              <a:t>允许发明专利的国际或外国申请人提交该专利申请的发明权利主张，已经由该人在属于任何可获得专利的发明披露之日起一年之内提出的</a:t>
            </a:r>
            <a:r>
              <a:rPr lang="zh-CN" altLang="en-US" sz="3200" dirty="0">
                <a:solidFill>
                  <a:srgbClr val="C00000"/>
                </a:solidFill>
                <a:latin typeface="Times New Roman" panose="02020603050405020304" pitchFamily="18" charset="0"/>
                <a:ea typeface="华文中宋" panose="02010600040101010101" pitchFamily="2" charset="-122"/>
                <a:cs typeface="Times New Roman" panose="02020603050405020304" pitchFamily="18" charset="0"/>
              </a:rPr>
              <a:t>书面声明</a:t>
            </a:r>
            <a:r>
              <a:rPr lang="zh-CN" altLang="en-US" sz="3200" dirty="0">
                <a:latin typeface="Times New Roman" panose="02020603050405020304" pitchFamily="18" charset="0"/>
                <a:ea typeface="华文中宋" panose="02010600040101010101" pitchFamily="2" charset="-122"/>
                <a:cs typeface="Times New Roman" panose="02020603050405020304" pitchFamily="18" charset="0"/>
              </a:rPr>
              <a:t>。”</a:t>
            </a:r>
          </a:p>
          <a:p>
            <a:endParaRPr lang="zh-CN" altLang="en-US" dirty="0"/>
          </a:p>
        </p:txBody>
      </p:sp>
      <p:sp>
        <p:nvSpPr>
          <p:cNvPr id="4" name="日期占位符 3">
            <a:extLst>
              <a:ext uri="{FF2B5EF4-FFF2-40B4-BE49-F238E27FC236}">
                <a16:creationId xmlns:a16="http://schemas.microsoft.com/office/drawing/2014/main" id="{08F49F70-512E-6495-F884-8D1EEECA33AE}"/>
              </a:ext>
            </a:extLst>
          </p:cNvPr>
          <p:cNvSpPr>
            <a:spLocks noGrp="1"/>
          </p:cNvSpPr>
          <p:nvPr>
            <p:ph type="dt" sz="half" idx="10"/>
          </p:nvPr>
        </p:nvSpPr>
        <p:spPr/>
        <p:txBody>
          <a:bodyPr/>
          <a:lstStyle/>
          <a:p>
            <a:r>
              <a:rPr lang="en-US" altLang="zh-CN" dirty="0"/>
              <a:t>2023/10/26</a:t>
            </a:r>
            <a:endParaRPr lang="zh-CN" altLang="en-US" dirty="0"/>
          </a:p>
        </p:txBody>
      </p:sp>
      <p:sp>
        <p:nvSpPr>
          <p:cNvPr id="5" name="页脚占位符 4">
            <a:extLst>
              <a:ext uri="{FF2B5EF4-FFF2-40B4-BE49-F238E27FC236}">
                <a16:creationId xmlns:a16="http://schemas.microsoft.com/office/drawing/2014/main" id="{B447FD89-8876-ECC7-31B9-4D85DF6415E9}"/>
              </a:ext>
            </a:extLst>
          </p:cNvPr>
          <p:cNvSpPr>
            <a:spLocks noGrp="1"/>
          </p:cNvSpPr>
          <p:nvPr>
            <p:ph type="ftr" sz="quarter" idx="11"/>
          </p:nvPr>
        </p:nvSpPr>
        <p:spPr/>
        <p:txBody>
          <a:bodyPr/>
          <a:lstStyle/>
          <a:p>
            <a:r>
              <a:rPr lang="zh-CN" altLang="en-US"/>
              <a:t>同济大学讲座</a:t>
            </a:r>
          </a:p>
        </p:txBody>
      </p:sp>
    </p:spTree>
    <p:extLst>
      <p:ext uri="{BB962C8B-B14F-4D97-AF65-F5344CB8AC3E}">
        <p14:creationId xmlns:p14="http://schemas.microsoft.com/office/powerpoint/2010/main" val="33130841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a:buNone/>
            </a:pPr>
            <a:endParaRPr lang="en-US" altLang="zh-CN" dirty="0"/>
          </a:p>
          <a:p>
            <a:pPr>
              <a:buNone/>
            </a:pPr>
            <a:r>
              <a:rPr lang="en-US" altLang="zh-CN" b="1" dirty="0">
                <a:latin typeface="Times New Roman" pitchFamily="18" charset="0"/>
                <a:cs typeface="Times New Roman" pitchFamily="18" charset="0"/>
              </a:rPr>
              <a:t>     </a:t>
            </a:r>
            <a:r>
              <a:rPr lang="zh-CN" altLang="en-US" sz="4000" b="1" dirty="0">
                <a:latin typeface="Times New Roman" pitchFamily="18" charset="0"/>
                <a:cs typeface="Times New Roman" pitchFamily="18" charset="0"/>
              </a:rPr>
              <a:t>谢谢，期待批评指正。</a:t>
            </a:r>
            <a:r>
              <a:rPr lang="en-US" altLang="zh-CN" sz="4000" b="1" dirty="0">
                <a:latin typeface="Times New Roman" pitchFamily="18" charset="0"/>
                <a:cs typeface="Times New Roman" pitchFamily="18" charset="0"/>
              </a:rPr>
              <a:t>                   </a:t>
            </a:r>
            <a:endParaRPr lang="zh-CN" altLang="en-US" b="1" dirty="0">
              <a:latin typeface="Times New Roman" pitchFamily="18" charset="0"/>
              <a:cs typeface="Times New Roman" pitchFamily="18" charset="0"/>
            </a:endParaRPr>
          </a:p>
        </p:txBody>
      </p:sp>
      <p:graphicFrame>
        <p:nvGraphicFramePr>
          <p:cNvPr id="3379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2"/>
          <p:cNvPicPr>
            <a:picLocks noChangeAspect="1" noChangeArrowheads="1"/>
          </p:cNvPicPr>
          <p:nvPr/>
        </p:nvPicPr>
        <p:blipFill>
          <a:blip r:embed="rId4" cstate="print"/>
          <a:srcRect/>
          <a:stretch>
            <a:fillRect/>
          </a:stretch>
        </p:blipFill>
        <p:spPr bwMode="auto">
          <a:xfrm>
            <a:off x="6011863" y="3500438"/>
            <a:ext cx="2439987" cy="2439987"/>
          </a:xfrm>
          <a:prstGeom prst="rect">
            <a:avLst/>
          </a:prstGeom>
          <a:noFill/>
          <a:ln w="9525">
            <a:noFill/>
            <a:miter lim="800000"/>
            <a:headEnd/>
            <a:tailEnd/>
          </a:ln>
        </p:spPr>
      </p:pic>
      <p:sp>
        <p:nvSpPr>
          <p:cNvPr id="6" name="日期占位符 5"/>
          <p:cNvSpPr>
            <a:spLocks noGrp="1"/>
          </p:cNvSpPr>
          <p:nvPr>
            <p:ph type="dt" sz="half" idx="10"/>
          </p:nvPr>
        </p:nvSpPr>
        <p:spPr/>
        <p:txBody>
          <a:bodyPr/>
          <a:lstStyle/>
          <a:p>
            <a:r>
              <a:rPr lang="en-US" altLang="zh-CN"/>
              <a:t>2023/10/26</a:t>
            </a:r>
            <a:endParaRPr lang="zh-CN" altLang="en-US"/>
          </a:p>
        </p:txBody>
      </p:sp>
      <p:sp>
        <p:nvSpPr>
          <p:cNvPr id="4" name="页脚占位符 3">
            <a:extLst>
              <a:ext uri="{FF2B5EF4-FFF2-40B4-BE49-F238E27FC236}">
                <a16:creationId xmlns:a16="http://schemas.microsoft.com/office/drawing/2014/main" id="{2B321664-97C1-1F1A-023F-8AD5D88C4EF8}"/>
              </a:ext>
            </a:extLst>
          </p:cNvPr>
          <p:cNvSpPr>
            <a:spLocks noGrp="1"/>
          </p:cNvSpPr>
          <p:nvPr>
            <p:ph type="ftr" sz="quarter" idx="11"/>
          </p:nvPr>
        </p:nvSpPr>
        <p:spPr/>
        <p:txBody>
          <a:bodyPr/>
          <a:lstStyle/>
          <a:p>
            <a:r>
              <a:rPr lang="zh-CN" altLang="en-US"/>
              <a:t>同济大学讲座</a:t>
            </a:r>
          </a:p>
        </p:txBody>
      </p:sp>
    </p:spTree>
    <p:extLst>
      <p:ext uri="{BB962C8B-B14F-4D97-AF65-F5344CB8AC3E}">
        <p14:creationId xmlns:p14="http://schemas.microsoft.com/office/powerpoint/2010/main" val="11970221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夏至">
  <a:themeElements>
    <a:clrScheme name="夏至">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夏至">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夏至">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3501</TotalTime>
  <Words>2435</Words>
  <Application>Microsoft Office PowerPoint</Application>
  <PresentationFormat>全屏显示(4:3)</PresentationFormat>
  <Paragraphs>187</Paragraphs>
  <Slides>22</Slides>
  <Notes>2</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1</vt:i4>
      </vt:variant>
      <vt:variant>
        <vt:lpstr>幻灯片标题</vt:lpstr>
      </vt:variant>
      <vt:variant>
        <vt:i4>22</vt:i4>
      </vt:variant>
    </vt:vector>
  </HeadingPairs>
  <TitlesOfParts>
    <vt:vector size="33" baseType="lpstr">
      <vt:lpstr>等线</vt:lpstr>
      <vt:lpstr>仿宋_gb2312</vt:lpstr>
      <vt:lpstr>华文中宋</vt:lpstr>
      <vt:lpstr>Arial Black</vt:lpstr>
      <vt:lpstr>Calibri</vt:lpstr>
      <vt:lpstr>Gill Sans MT</vt:lpstr>
      <vt:lpstr>Times New Roman</vt:lpstr>
      <vt:lpstr>Verdana</vt:lpstr>
      <vt:lpstr>Wingdings 2</vt:lpstr>
      <vt:lpstr>夏至</vt:lpstr>
      <vt:lpstr>位图图像</vt:lpstr>
      <vt:lpstr>  知识产权国际保护的新发展         </vt:lpstr>
      <vt:lpstr>                    要点</vt:lpstr>
      <vt:lpstr>   1. WIPO协调规则产生与发展</vt:lpstr>
      <vt:lpstr>   1. 1. WIPO协调规则新发展</vt:lpstr>
      <vt:lpstr>     1. 1. WIPO协调规则新发展</vt:lpstr>
      <vt:lpstr>   1.1.  WIPO协调规则新发展</vt:lpstr>
      <vt:lpstr>   1.1.  WIPO协调规则新发展</vt:lpstr>
      <vt:lpstr>   1. 1.WIPO协调规则新发展</vt:lpstr>
      <vt:lpstr>   1.2. WIPO协调规则新发展</vt:lpstr>
      <vt:lpstr>  1.2.  WIPO协调规则新发展</vt:lpstr>
      <vt:lpstr>  1.3. WIPO协调规则新发展</vt:lpstr>
      <vt:lpstr>             1.3.1. 包含算法特征或商业规则和方法特征的发明专利 </vt:lpstr>
      <vt:lpstr>             1.3.1.  包含算法特征或商业规则和方法特征的发明专利 </vt:lpstr>
      <vt:lpstr>          1.3.2.  功能性技术特征的软件发明专利 </vt:lpstr>
      <vt:lpstr>          1. 3.2. 功能性技术特征的软件发明专利 </vt:lpstr>
      <vt:lpstr>         1. 3.2. 功能性技术特征的软件发明专利 </vt:lpstr>
      <vt:lpstr>           1.3.2.   功能性技术特征的软件发明专利 </vt:lpstr>
      <vt:lpstr>                                 1.3.2. 功能性技术特征的软件发明专利 </vt:lpstr>
      <vt:lpstr>       2. TRIPS协定的疫苗相关知识产权豁免  </vt:lpstr>
      <vt:lpstr>       3. 区域经贸协定的知识产权规则新发展 </vt:lpstr>
      <vt:lpstr> 3. 区域经贸协定的知识产权规则新发展</vt:lpstr>
      <vt:lpstr>PowerPoint 演示文稿</vt:lpstr>
    </vt:vector>
  </TitlesOfParts>
  <Company>复旦大学</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论WTO争端解决对     中国贸易救济措施的审查</dc:title>
  <dc:creator>admin</dc:creator>
  <cp:lastModifiedBy>乃根 张</cp:lastModifiedBy>
  <cp:revision>297</cp:revision>
  <dcterms:created xsi:type="dcterms:W3CDTF">2012-03-19T13:19:05Z</dcterms:created>
  <dcterms:modified xsi:type="dcterms:W3CDTF">2023-10-21T12:58:12Z</dcterms:modified>
</cp:coreProperties>
</file>