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sldIdLst>
    <p:sldId id="256" r:id="rId2"/>
    <p:sldId id="257" r:id="rId3"/>
    <p:sldId id="258" r:id="rId4"/>
    <p:sldId id="271" r:id="rId5"/>
    <p:sldId id="272" r:id="rId6"/>
    <p:sldId id="273" r:id="rId7"/>
    <p:sldId id="274" r:id="rId8"/>
    <p:sldId id="263" r:id="rId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乃根" initials="张" lastIdx="4" clrIdx="0">
    <p:extLst>
      <p:ext uri="{19B8F6BF-5375-455C-9EA6-DF929625EA0E}">
        <p15:presenceInfo xmlns:p15="http://schemas.microsoft.com/office/powerpoint/2012/main" userId="1cc613ac8db6990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91" autoAdjust="0"/>
  </p:normalViewPr>
  <p:slideViewPr>
    <p:cSldViewPr>
      <p:cViewPr varScale="1">
        <p:scale>
          <a:sx n="114" d="100"/>
          <a:sy n="114" d="100"/>
        </p:scale>
        <p:origin x="15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A9FFD-AA65-453B-A769-0B651969E9C1}" type="datetimeFigureOut">
              <a:rPr lang="zh-CN" altLang="en-US" smtClean="0"/>
              <a:t>2022/11/26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FDD70-4FB6-4EE0-A15E-7C9F52A8773C}" type="slidenum">
              <a:rPr lang="zh-CN" altLang="en-US" smtClean="0"/>
              <a:t>‹#›</a:t>
            </a:fld>
            <a:endParaRPr lang="zh-CN" altLang="en-US"/>
          </a:p>
        </p:txBody>
      </p:sp>
    </p:spTree>
    <p:extLst>
      <p:ext uri="{BB962C8B-B14F-4D97-AF65-F5344CB8AC3E}">
        <p14:creationId xmlns:p14="http://schemas.microsoft.com/office/powerpoint/2010/main" val="219360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标题 13"/>
          <p:cNvSpPr>
            <a:spLocks noGrp="1"/>
          </p:cNvSpPr>
          <p:nvPr>
            <p:ph type="ctrTitle"/>
          </p:nvPr>
        </p:nvSpPr>
        <p:spPr>
          <a:xfrm>
            <a:off x="1432560" y="359898"/>
            <a:ext cx="7406640" cy="1472184"/>
          </a:xfrm>
        </p:spPr>
        <p:txBody>
          <a:bodyPr anchor="b"/>
          <a:lstStyle>
            <a:lvl1pPr algn="l">
              <a:defRPr/>
            </a:lvl1pPr>
            <a:extLst/>
          </a:lstStyle>
          <a:p>
            <a:r>
              <a:rPr kumimoji="0" lang="zh-CN" altLang="en-US"/>
              <a:t>单击此处编辑母版标题样式</a:t>
            </a:r>
            <a:endParaRPr kumimoji="0" lang="en-US"/>
          </a:p>
        </p:txBody>
      </p:sp>
      <p:sp>
        <p:nvSpPr>
          <p:cNvPr id="22" name="副标题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sp>
        <p:nvSpPr>
          <p:cNvPr id="7" name="日期占位符 6"/>
          <p:cNvSpPr>
            <a:spLocks noGrp="1"/>
          </p:cNvSpPr>
          <p:nvPr>
            <p:ph type="dt" sz="half" idx="10"/>
          </p:nvPr>
        </p:nvSpPr>
        <p:spPr/>
        <p:txBody>
          <a:bodyPr/>
          <a:lstStyle/>
          <a:p>
            <a:r>
              <a:rPr lang="en-US" altLang="zh-CN"/>
              <a:t>2022/11/27</a:t>
            </a:r>
            <a:endParaRPr lang="zh-CN" altLang="en-US"/>
          </a:p>
        </p:txBody>
      </p:sp>
      <p:sp>
        <p:nvSpPr>
          <p:cNvPr id="20" name="页脚占位符 19"/>
          <p:cNvSpPr>
            <a:spLocks noGrp="1"/>
          </p:cNvSpPr>
          <p:nvPr>
            <p:ph type="ftr" sz="quarter" idx="11"/>
          </p:nvPr>
        </p:nvSpPr>
        <p:spPr/>
        <p:txBody>
          <a:bodyPr/>
          <a:lstStyle/>
          <a:p>
            <a:r>
              <a:rPr lang="zh-CN" altLang="en-US"/>
              <a:t>复旦知产中心研讨会</a:t>
            </a:r>
          </a:p>
        </p:txBody>
      </p:sp>
      <p:sp>
        <p:nvSpPr>
          <p:cNvPr id="10" name="灯片编号占位符 9"/>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椭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2022/11/27</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r>
              <a:rPr lang="en-US" altLang="zh-CN"/>
              <a:t>2022/11/27</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椭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2022/11/27</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r>
              <a:rPr lang="en-US" altLang="zh-CN"/>
              <a:t>2022/11/27</a:t>
            </a:r>
            <a:endParaRPr lang="zh-CN" altLang="en-US"/>
          </a:p>
        </p:txBody>
      </p:sp>
      <p:sp>
        <p:nvSpPr>
          <p:cNvPr id="8" name="页脚占位符 7"/>
          <p:cNvSpPr>
            <a:spLocks noGrp="1"/>
          </p:cNvSpPr>
          <p:nvPr>
            <p:ph type="ftr" sz="quarter" idx="11"/>
          </p:nvPr>
        </p:nvSpPr>
        <p:spPr/>
        <p:txBody>
          <a:bodyPr/>
          <a:lstStyle/>
          <a:p>
            <a:r>
              <a:rPr lang="zh-CN" altLang="en-US"/>
              <a:t>复旦知产中心研讨会</a:t>
            </a:r>
          </a:p>
        </p:txBody>
      </p:sp>
      <p:sp>
        <p:nvSpPr>
          <p:cNvPr id="9" name="灯片编号占位符 8"/>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35608" y="274320"/>
            <a:ext cx="7498080" cy="1143000"/>
          </a:xfrm>
        </p:spPr>
        <p:txBody>
          <a:bodyPr anchor="ct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r>
              <a:rPr lang="en-US" altLang="zh-CN"/>
              <a:t>2022/11/27</a:t>
            </a:r>
            <a:endParaRPr lang="zh-CN" altLang="en-US"/>
          </a:p>
        </p:txBody>
      </p:sp>
      <p:sp>
        <p:nvSpPr>
          <p:cNvPr id="4" name="页脚占位符 3"/>
          <p:cNvSpPr>
            <a:spLocks noGrp="1"/>
          </p:cNvSpPr>
          <p:nvPr>
            <p:ph type="ftr" sz="quarter" idx="11"/>
          </p:nvPr>
        </p:nvSpPr>
        <p:spPr/>
        <p:txBody>
          <a:bodyPr/>
          <a:lstStyle/>
          <a:p>
            <a:r>
              <a:rPr lang="zh-CN" altLang="en-US"/>
              <a:t>复旦知产中心研讨会</a:t>
            </a:r>
          </a:p>
        </p:txBody>
      </p:sp>
      <p:sp>
        <p:nvSpPr>
          <p:cNvPr id="5" name="灯片编号占位符 4"/>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占位符 1"/>
          <p:cNvSpPr>
            <a:spLocks noGrp="1"/>
          </p:cNvSpPr>
          <p:nvPr>
            <p:ph type="dt" sz="half" idx="10"/>
          </p:nvPr>
        </p:nvSpPr>
        <p:spPr/>
        <p:txBody>
          <a:bodyPr/>
          <a:lstStyle/>
          <a:p>
            <a:r>
              <a:rPr lang="en-US" altLang="zh-CN"/>
              <a:t>2022/11/27</a:t>
            </a:r>
            <a:endParaRPr lang="zh-CN" altLang="en-US"/>
          </a:p>
        </p:txBody>
      </p:sp>
      <p:sp>
        <p:nvSpPr>
          <p:cNvPr id="3" name="页脚占位符 2"/>
          <p:cNvSpPr>
            <a:spLocks noGrp="1"/>
          </p:cNvSpPr>
          <p:nvPr>
            <p:ph type="ftr" sz="quarter" idx="11"/>
          </p:nvPr>
        </p:nvSpPr>
        <p:spPr/>
        <p:txBody>
          <a:bodyPr/>
          <a:lstStyle/>
          <a:p>
            <a:r>
              <a:rPr lang="zh-CN" altLang="en-US"/>
              <a:t>复旦知产中心研讨会</a:t>
            </a:r>
          </a:p>
        </p:txBody>
      </p:sp>
      <p:sp>
        <p:nvSpPr>
          <p:cNvPr id="4" name="灯片编号占位符 3"/>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r>
              <a:rPr lang="en-US" altLang="zh-CN"/>
              <a:t>2022/11/27</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r>
              <a:rPr lang="en-US" altLang="zh-CN"/>
              <a:t>2022/11/27</a:t>
            </a:r>
            <a:endParaRPr lang="zh-CN" altLang="en-US"/>
          </a:p>
        </p:txBody>
      </p:sp>
      <p:sp>
        <p:nvSpPr>
          <p:cNvPr id="6" name="页脚占位符 5"/>
          <p:cNvSpPr>
            <a:spLocks noGrp="1"/>
          </p:cNvSpPr>
          <p:nvPr>
            <p:ph type="ftr" sz="quarter" idx="11"/>
          </p:nvPr>
        </p:nvSpPr>
        <p:spPr/>
        <p:txBody>
          <a:bodyPr/>
          <a:lstStyle/>
          <a:p>
            <a:r>
              <a:rPr lang="zh-CN" altLang="en-US"/>
              <a:t>复旦知产中心研讨会</a:t>
            </a:r>
          </a:p>
        </p:txBody>
      </p:sp>
      <p:sp>
        <p:nvSpPr>
          <p:cNvPr id="7" name="灯片编号占位符 6"/>
          <p:cNvSpPr>
            <a:spLocks noGrp="1"/>
          </p:cNvSpPr>
          <p:nvPr>
            <p:ph type="sldNum" sz="quarter" idx="12"/>
          </p:nvPr>
        </p:nvSpPr>
        <p:spPr/>
        <p:txBody>
          <a:bodyPr/>
          <a:lstStyle/>
          <a:p>
            <a:fld id="{6BB314F9-CA3C-4D7F-97C2-7C174F19CC09}" type="slidenum">
              <a:rPr lang="zh-CN" altLang="en-US" smtClean="0"/>
              <a:pPr/>
              <a:t>‹#›</a:t>
            </a:fld>
            <a:endParaRPr lang="zh-CN"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图片占位符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CN" altLang="en-US"/>
              <a:t>单击图标添加图片</a:t>
            </a:r>
            <a:endParaRPr kumimoji="0" lang="en-US" dirty="0"/>
          </a:p>
        </p:txBody>
      </p:sp>
      <p:sp>
        <p:nvSpPr>
          <p:cNvPr id="9" name="流程图: 过程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图: 过程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本占位符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2022/11/27</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58000" y="274639"/>
            <a:ext cx="18288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1143000" y="274640"/>
            <a:ext cx="55626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r>
              <a:rPr lang="en-US" altLang="zh-CN"/>
              <a:t>2022/11/27</a:t>
            </a:r>
            <a:endParaRPr lang="zh-CN" altLang="en-US"/>
          </a:p>
        </p:txBody>
      </p:sp>
      <p:sp>
        <p:nvSpPr>
          <p:cNvPr id="5" name="页脚占位符 4"/>
          <p:cNvSpPr>
            <a:spLocks noGrp="1"/>
          </p:cNvSpPr>
          <p:nvPr>
            <p:ph type="ftr" sz="quarter" idx="11"/>
          </p:nvPr>
        </p:nvSpPr>
        <p:spPr/>
        <p:txBody>
          <a:bodyPr/>
          <a:lstStyle/>
          <a:p>
            <a:r>
              <a:rPr lang="zh-CN" altLang="en-US"/>
              <a:t>复旦知产中心研讨会</a:t>
            </a:r>
          </a:p>
        </p:txBody>
      </p:sp>
      <p:sp>
        <p:nvSpPr>
          <p:cNvPr id="6" name="灯片编号占位符 5"/>
          <p:cNvSpPr>
            <a:spLocks noGrp="1"/>
          </p:cNvSpPr>
          <p:nvPr>
            <p:ph type="sldNum" sz="quarter" idx="12"/>
          </p:nvPr>
        </p:nvSpPr>
        <p:spPr/>
        <p:txBody>
          <a:bodyPr/>
          <a:lstStyle/>
          <a:p>
            <a:fld id="{6BB314F9-CA3C-4D7F-97C2-7C174F19CC0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饼形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椭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同心圆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标题占位符 4"/>
          <p:cNvSpPr>
            <a:spLocks noGrp="1"/>
          </p:cNvSpPr>
          <p:nvPr>
            <p:ph type="title"/>
          </p:nvPr>
        </p:nvSpPr>
        <p:spPr>
          <a:xfrm>
            <a:off x="1435608" y="274638"/>
            <a:ext cx="7498080" cy="1143000"/>
          </a:xfrm>
          <a:prstGeom prst="rect">
            <a:avLst/>
          </a:prstGeom>
        </p:spPr>
        <p:txBody>
          <a:bodyPr anchor="ctr">
            <a:normAutofit/>
          </a:bodyPr>
          <a:lstStyle/>
          <a:p>
            <a:r>
              <a:rPr kumimoji="0" lang="zh-CN" altLang="en-US"/>
              <a:t>单击此处编辑母版标题样式</a:t>
            </a:r>
            <a:endParaRPr kumimoji="0" lang="en-US"/>
          </a:p>
        </p:txBody>
      </p:sp>
      <p:sp>
        <p:nvSpPr>
          <p:cNvPr id="9" name="文本占位符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24" name="日期占位符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r>
              <a:rPr lang="en-US" altLang="zh-CN"/>
              <a:t>2022/11/27</a:t>
            </a:r>
            <a:endParaRPr lang="zh-CN" altLang="en-US"/>
          </a:p>
        </p:txBody>
      </p:sp>
      <p:sp>
        <p:nvSpPr>
          <p:cNvPr id="10" name="页脚占位符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zh-CN" altLang="en-US"/>
              <a:t>复旦知产中心研讨会</a:t>
            </a:r>
          </a:p>
        </p:txBody>
      </p:sp>
      <p:sp>
        <p:nvSpPr>
          <p:cNvPr id="22" name="灯片编号占位符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B314F9-CA3C-4D7F-97C2-7C174F19CC09}" type="slidenum">
              <a:rPr lang="zh-CN" altLang="en-US" smtClean="0"/>
              <a:pPr/>
              <a:t>‹#›</a:t>
            </a:fld>
            <a:endParaRPr lang="zh-CN"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4.bin"/><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2560" y="476250"/>
            <a:ext cx="7406640" cy="1800622"/>
          </a:xfrm>
        </p:spPr>
        <p:txBody>
          <a:bodyPr>
            <a:normAutofit/>
          </a:bodyPr>
          <a:lstStyle/>
          <a:p>
            <a:r>
              <a:rPr lang="en-US" altLang="zh-CN" sz="4400" b="1" kern="100" dirty="0">
                <a:effectLst/>
                <a:latin typeface="+mj-ea"/>
                <a:cs typeface="Times New Roman" panose="02020603050405020304" pitchFamily="18" charset="0"/>
              </a:rPr>
              <a:t>      </a:t>
            </a:r>
            <a:r>
              <a:rPr lang="zh-CN" altLang="en-US" sz="4400" b="1" kern="100" dirty="0">
                <a:effectLst/>
                <a:latin typeface="+mj-ea"/>
                <a:cs typeface="Times New Roman" panose="02020603050405020304" pitchFamily="18" charset="0"/>
              </a:rPr>
              <a:t>中国式现代化视角下</a:t>
            </a:r>
            <a:br>
              <a:rPr lang="en-US" altLang="zh-CN" sz="4400" b="1" kern="100" dirty="0">
                <a:effectLst/>
                <a:latin typeface="+mj-ea"/>
                <a:cs typeface="Times New Roman" panose="02020603050405020304" pitchFamily="18" charset="0"/>
              </a:rPr>
            </a:br>
            <a:r>
              <a:rPr lang="en-US" altLang="zh-CN" sz="4400" b="1" kern="100" dirty="0">
                <a:effectLst/>
                <a:latin typeface="+mj-ea"/>
                <a:cs typeface="Times New Roman" panose="02020603050405020304" pitchFamily="18" charset="0"/>
              </a:rPr>
              <a:t>        </a:t>
            </a:r>
            <a:r>
              <a:rPr lang="zh-CN" altLang="en-US" sz="4400" b="1" kern="100" dirty="0">
                <a:effectLst/>
                <a:latin typeface="+mj-ea"/>
                <a:cs typeface="Times New Roman" panose="02020603050405020304" pitchFamily="18" charset="0"/>
              </a:rPr>
              <a:t>知识产权立法导向</a:t>
            </a:r>
            <a:endParaRPr lang="zh-CN" altLang="en-US" sz="9600" b="1" dirty="0">
              <a:latin typeface="+mj-ea"/>
            </a:endParaRPr>
          </a:p>
        </p:txBody>
      </p:sp>
      <p:sp>
        <p:nvSpPr>
          <p:cNvPr id="3" name="副标题 2"/>
          <p:cNvSpPr>
            <a:spLocks noGrp="1"/>
          </p:cNvSpPr>
          <p:nvPr>
            <p:ph type="subTitle" idx="1"/>
          </p:nvPr>
        </p:nvSpPr>
        <p:spPr>
          <a:xfrm>
            <a:off x="1432560" y="2852936"/>
            <a:ext cx="7406640" cy="2232248"/>
          </a:xfrm>
        </p:spPr>
        <p:txBody>
          <a:bodyPr>
            <a:normAutofit/>
          </a:bodyPr>
          <a:lstStyle/>
          <a:p>
            <a:r>
              <a:rPr lang="zh-CN" altLang="en-US" sz="2800" b="1" dirty="0"/>
              <a:t>                      复旦大学特聘教授</a:t>
            </a:r>
            <a:endParaRPr lang="en-US" altLang="zh-CN" sz="2800" b="1" dirty="0"/>
          </a:p>
          <a:p>
            <a:r>
              <a:rPr lang="en-US" altLang="zh-CN" sz="2800" b="1" dirty="0">
                <a:latin typeface="Times New Roman" pitchFamily="18" charset="0"/>
                <a:cs typeface="Times New Roman" pitchFamily="18" charset="0"/>
              </a:rPr>
              <a:t>                     </a:t>
            </a:r>
            <a:r>
              <a:rPr lang="zh-CN" altLang="en-US" sz="2800" b="1" dirty="0">
                <a:latin typeface="Times New Roman" pitchFamily="18" charset="0"/>
                <a:cs typeface="Times New Roman" pitchFamily="18" charset="0"/>
              </a:rPr>
              <a:t>法学院国际法专业博导</a:t>
            </a:r>
            <a:endParaRPr lang="en-US" altLang="zh-CN" sz="2800" b="1" dirty="0">
              <a:latin typeface="Times New Roman" pitchFamily="18" charset="0"/>
              <a:cs typeface="Times New Roman" pitchFamily="18" charset="0"/>
            </a:endParaRPr>
          </a:p>
          <a:p>
            <a:r>
              <a:rPr lang="en-US" altLang="zh-CN" sz="2800" b="1" dirty="0">
                <a:latin typeface="Times New Roman" pitchFamily="18" charset="0"/>
                <a:cs typeface="Times New Roman" pitchFamily="18" charset="0"/>
              </a:rPr>
              <a:t>                   </a:t>
            </a:r>
            <a:r>
              <a:rPr lang="zh-CN" altLang="en-US" sz="2800" b="1" dirty="0">
                <a:latin typeface="Times New Roman" pitchFamily="18" charset="0"/>
                <a:cs typeface="Times New Roman" pitchFamily="18" charset="0"/>
              </a:rPr>
              <a:t>校知识产权研究中心主任</a:t>
            </a:r>
            <a:endParaRPr lang="en-US" altLang="zh-CN" sz="2800" b="1" dirty="0">
              <a:latin typeface="Times New Roman" pitchFamily="18" charset="0"/>
              <a:cs typeface="Times New Roman" pitchFamily="18" charset="0"/>
            </a:endParaRPr>
          </a:p>
          <a:p>
            <a:r>
              <a:rPr lang="zh-CN" altLang="en-US" sz="2800" b="1" dirty="0"/>
              <a:t>                              </a:t>
            </a:r>
            <a:r>
              <a:rPr lang="zh-CN" altLang="en-US" sz="3200" b="1" dirty="0"/>
              <a:t>张乃根</a:t>
            </a:r>
            <a:endParaRPr lang="zh-CN" altLang="zh-CN" sz="2800" b="1" dirty="0">
              <a:latin typeface="Times New Roman" pitchFamily="18" charset="0"/>
              <a:cs typeface="Times New Roman" pitchFamily="18" charset="0"/>
            </a:endParaRPr>
          </a:p>
          <a:p>
            <a:endParaRPr lang="zh-CN" altLang="en-US" b="1" dirty="0"/>
          </a:p>
        </p:txBody>
      </p:sp>
      <p:pic>
        <p:nvPicPr>
          <p:cNvPr id="4" name="图片 4" descr="001_02.jpg"/>
          <p:cNvPicPr>
            <a:picLocks noChangeAspect="1"/>
          </p:cNvPicPr>
          <p:nvPr/>
        </p:nvPicPr>
        <p:blipFill>
          <a:blip r:embed="rId2" cstate="print"/>
          <a:srcRect/>
          <a:stretch>
            <a:fillRect/>
          </a:stretch>
        </p:blipFill>
        <p:spPr bwMode="auto">
          <a:xfrm>
            <a:off x="1835150" y="5300663"/>
            <a:ext cx="6219825" cy="1081087"/>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3" imgW="980952" imgH="1038370" progId="PBrush">
                  <p:embed/>
                </p:oleObj>
              </mc:Choice>
              <mc:Fallback>
                <p:oleObj name="位图图像" r:id="rId3" imgW="980952" imgH="1038370" progId="PBrush">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en-US" dirty="0"/>
              <a:t>发言要点</a:t>
            </a:r>
            <a:endParaRPr lang="zh-CN" altLang="en-US" sz="4800" b="1" dirty="0">
              <a:latin typeface="Times New Roman" pitchFamily="18" charset="0"/>
              <a:cs typeface="Times New Roman" pitchFamily="18" charset="0"/>
            </a:endParaRPr>
          </a:p>
        </p:txBody>
      </p:sp>
      <p:sp>
        <p:nvSpPr>
          <p:cNvPr id="3" name="内容占位符 2"/>
          <p:cNvSpPr>
            <a:spLocks noGrp="1"/>
          </p:cNvSpPr>
          <p:nvPr>
            <p:ph idx="1"/>
          </p:nvPr>
        </p:nvSpPr>
        <p:spPr>
          <a:xfrm>
            <a:off x="1187624" y="1844824"/>
            <a:ext cx="7498080" cy="4152528"/>
          </a:xfrm>
        </p:spPr>
        <p:txBody>
          <a:bodyPr>
            <a:normAutofit/>
          </a:bodyPr>
          <a:lstStyle/>
          <a:p>
            <a:r>
              <a:rPr lang="en-US" altLang="zh-CN" b="1" dirty="0">
                <a:latin typeface="Times New Roman" pitchFamily="18" charset="0"/>
                <a:cs typeface="Times New Roman" pitchFamily="18" charset="0"/>
              </a:rPr>
              <a:t>1.  </a:t>
            </a:r>
            <a:r>
              <a:rPr lang="zh-CN" altLang="en-US" b="1" dirty="0">
                <a:latin typeface="Times New Roman" pitchFamily="18" charset="0"/>
                <a:cs typeface="Times New Roman" pitchFamily="18" charset="0"/>
              </a:rPr>
              <a:t>比较现代化相关知识产权立法</a:t>
            </a:r>
            <a:endParaRPr lang="en-US" altLang="zh-CN" b="1" dirty="0"/>
          </a:p>
          <a:p>
            <a:pPr marL="82296" indent="0">
              <a:buNone/>
            </a:pPr>
            <a:endParaRPr lang="en-US" altLang="zh-CN" b="1" dirty="0"/>
          </a:p>
          <a:p>
            <a:r>
              <a:rPr lang="en-US" altLang="zh-CN" b="1" dirty="0">
                <a:latin typeface="Times New Roman" pitchFamily="18" charset="0"/>
                <a:cs typeface="Times New Roman" pitchFamily="18" charset="0"/>
              </a:rPr>
              <a:t>2.  </a:t>
            </a:r>
            <a:r>
              <a:rPr lang="zh-CN" altLang="en-US" b="1" dirty="0">
                <a:latin typeface="Times New Roman" pitchFamily="18" charset="0"/>
                <a:cs typeface="Times New Roman" pitchFamily="18" charset="0"/>
              </a:rPr>
              <a:t>中国式现代化与知识产权立法</a:t>
            </a:r>
            <a:endParaRPr lang="en-US" altLang="zh-CN" b="1" dirty="0"/>
          </a:p>
          <a:p>
            <a:pPr marL="82296" indent="0">
              <a:buNone/>
            </a:pPr>
            <a:endParaRPr lang="en-US" altLang="zh-CN" b="1" dirty="0"/>
          </a:p>
          <a:p>
            <a:r>
              <a:rPr lang="en-US" altLang="zh-CN" b="1" dirty="0">
                <a:latin typeface="Times New Roman" pitchFamily="18" charset="0"/>
                <a:cs typeface="Times New Roman" pitchFamily="18" charset="0"/>
              </a:rPr>
              <a:t>3.  </a:t>
            </a:r>
            <a:r>
              <a:rPr lang="zh-CN" altLang="en-US" b="1" dirty="0">
                <a:latin typeface="Times New Roman" pitchFamily="18" charset="0"/>
                <a:cs typeface="Times New Roman" pitchFamily="18" charset="0"/>
              </a:rPr>
              <a:t>中国知识产权立法导向</a:t>
            </a:r>
            <a:endParaRPr lang="zh-CN" altLang="en-US" b="1" dirty="0"/>
          </a:p>
        </p:txBody>
      </p:sp>
      <p:graphicFrame>
        <p:nvGraphicFramePr>
          <p:cNvPr id="2050"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日期占位符 4"/>
          <p:cNvSpPr>
            <a:spLocks noGrp="1"/>
          </p:cNvSpPr>
          <p:nvPr>
            <p:ph type="dt" sz="half" idx="10"/>
          </p:nvPr>
        </p:nvSpPr>
        <p:spPr/>
        <p:txBody>
          <a:bodyPr/>
          <a:lstStyle/>
          <a:p>
            <a:r>
              <a:rPr lang="en-US" altLang="zh-CN"/>
              <a:t>2022/11/27</a:t>
            </a:r>
            <a:endParaRPr lang="zh-CN" altLang="en-US"/>
          </a:p>
        </p:txBody>
      </p:sp>
      <p:sp>
        <p:nvSpPr>
          <p:cNvPr id="4" name="页脚占位符 3">
            <a:extLst>
              <a:ext uri="{FF2B5EF4-FFF2-40B4-BE49-F238E27FC236}">
                <a16:creationId xmlns:a16="http://schemas.microsoft.com/office/drawing/2014/main" id="{7C44A30C-F1F7-4CCC-81D9-B4328FE0ADE6}"/>
              </a:ext>
            </a:extLst>
          </p:cNvPr>
          <p:cNvSpPr>
            <a:spLocks noGrp="1"/>
          </p:cNvSpPr>
          <p:nvPr>
            <p:ph type="ftr" sz="quarter" idx="11"/>
          </p:nvPr>
        </p:nvSpPr>
        <p:spPr/>
        <p:txBody>
          <a:bodyPr/>
          <a:lstStyle/>
          <a:p>
            <a:r>
              <a:rPr lang="zh-CN" altLang="en-US"/>
              <a:t>复旦知产中心研讨会</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124744"/>
            <a:ext cx="7498080" cy="5472608"/>
          </a:xfrm>
        </p:spPr>
        <p:txBody>
          <a:bodyPr>
            <a:normAutofit lnSpcReduction="10000"/>
          </a:bodyPr>
          <a:lstStyle/>
          <a:p>
            <a:r>
              <a:rPr lang="zh-CN" altLang="en-US" sz="2000" i="0" u="sng" dirty="0">
                <a:solidFill>
                  <a:srgbClr val="C00000"/>
                </a:solidFill>
                <a:effectLst/>
                <a:latin typeface="Times New Roman" pitchFamily="18" charset="0"/>
                <a:ea typeface="华文中宋" panose="02010600040101010101" pitchFamily="2" charset="-122"/>
                <a:cs typeface="Times New Roman" pitchFamily="18" charset="0"/>
              </a:rPr>
              <a:t>英国</a:t>
            </a:r>
            <a:r>
              <a:rPr lang="zh-CN" altLang="en-US" sz="2000" i="0" u="sng" dirty="0">
                <a:effectLst/>
                <a:latin typeface="Times New Roman" pitchFamily="18" charset="0"/>
                <a:ea typeface="华文中宋" panose="02010600040101010101" pitchFamily="2" charset="-122"/>
                <a:cs typeface="Times New Roman" pitchFamily="18" charset="0"/>
              </a:rPr>
              <a:t>现代化中的知识产权立法</a:t>
            </a:r>
            <a:endParaRPr lang="en-US" altLang="zh-CN" sz="2000" i="0" u="sng" dirty="0">
              <a:effectLst/>
              <a:latin typeface="Times New Roman" pitchFamily="18" charset="0"/>
              <a:ea typeface="华文中宋" panose="02010600040101010101" pitchFamily="2" charset="-122"/>
              <a:cs typeface="Times New Roman" pitchFamily="18" charset="0"/>
            </a:endParaRPr>
          </a:p>
          <a:p>
            <a:r>
              <a:rPr lang="en-US" altLang="zh-CN" sz="2000" dirty="0">
                <a:latin typeface="Times New Roman" pitchFamily="18" charset="0"/>
                <a:ea typeface="华文中宋" panose="02010600040101010101" pitchFamily="2" charset="-122"/>
                <a:cs typeface="Times New Roman" pitchFamily="18" charset="0"/>
              </a:rPr>
              <a:t>1648</a:t>
            </a:r>
            <a:r>
              <a:rPr lang="zh-CN" altLang="en-US" sz="2000" dirty="0">
                <a:latin typeface="Times New Roman" pitchFamily="18" charset="0"/>
                <a:ea typeface="华文中宋" panose="02010600040101010101" pitchFamily="2" charset="-122"/>
                <a:cs typeface="Times New Roman" pitchFamily="18" charset="0"/>
              </a:rPr>
              <a:t>年革命，</a:t>
            </a:r>
            <a:r>
              <a:rPr lang="en-US" altLang="zh-CN" sz="2000" dirty="0">
                <a:latin typeface="Times New Roman" pitchFamily="18" charset="0"/>
                <a:ea typeface="华文中宋" panose="02010600040101010101" pitchFamily="2" charset="-122"/>
                <a:cs typeface="Times New Roman" pitchFamily="18" charset="0"/>
              </a:rPr>
              <a:t>1624</a:t>
            </a:r>
            <a:r>
              <a:rPr lang="zh-CN" altLang="en-US" sz="2000" dirty="0">
                <a:latin typeface="Times New Roman" pitchFamily="18" charset="0"/>
                <a:ea typeface="华文中宋" panose="02010600040101010101" pitchFamily="2" charset="-122"/>
                <a:cs typeface="Times New Roman" pitchFamily="18" charset="0"/>
              </a:rPr>
              <a:t>年</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垄断法</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第</a:t>
            </a:r>
            <a:r>
              <a:rPr lang="en-US" altLang="zh-CN" sz="2000" dirty="0">
                <a:latin typeface="Times New Roman" pitchFamily="18" charset="0"/>
                <a:ea typeface="华文中宋" panose="02010600040101010101" pitchFamily="2" charset="-122"/>
                <a:cs typeface="Times New Roman" pitchFamily="18" charset="0"/>
              </a:rPr>
              <a:t>6</a:t>
            </a:r>
            <a:r>
              <a:rPr lang="zh-CN" altLang="en-US" sz="2000" dirty="0">
                <a:latin typeface="Times New Roman" pitchFamily="18" charset="0"/>
                <a:ea typeface="华文中宋" panose="02010600040101010101" pitchFamily="2" charset="-122"/>
                <a:cs typeface="Times New Roman" pitchFamily="18" charset="0"/>
              </a:rPr>
              <a:t>条（专利法），</a:t>
            </a:r>
            <a:r>
              <a:rPr lang="en-US" altLang="zh-CN" sz="2000" dirty="0">
                <a:latin typeface="Times New Roman" pitchFamily="18" charset="0"/>
                <a:ea typeface="华文中宋" panose="02010600040101010101" pitchFamily="2" charset="-122"/>
                <a:cs typeface="Times New Roman" pitchFamily="18" charset="0"/>
              </a:rPr>
              <a:t>1709</a:t>
            </a:r>
            <a:r>
              <a:rPr lang="zh-CN" altLang="en-US" sz="2000" dirty="0">
                <a:latin typeface="Times New Roman" pitchFamily="18" charset="0"/>
                <a:ea typeface="华文中宋" panose="02010600040101010101" pitchFamily="2" charset="-122"/>
                <a:cs typeface="Times New Roman" pitchFamily="18" charset="0"/>
              </a:rPr>
              <a:t>年</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安妮法</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（版权法），</a:t>
            </a:r>
            <a:r>
              <a:rPr lang="en-US" altLang="zh-CN" sz="2000" dirty="0">
                <a:latin typeface="Times New Roman" pitchFamily="18" charset="0"/>
                <a:ea typeface="华文中宋" panose="02010600040101010101" pitchFamily="2" charset="-122"/>
                <a:cs typeface="Times New Roman" pitchFamily="18" charset="0"/>
              </a:rPr>
              <a:t>1787</a:t>
            </a:r>
            <a:r>
              <a:rPr lang="zh-CN" altLang="en-US" sz="2000" dirty="0">
                <a:latin typeface="Times New Roman" pitchFamily="18" charset="0"/>
                <a:ea typeface="华文中宋" panose="02010600040101010101" pitchFamily="2" charset="-122"/>
                <a:cs typeface="Times New Roman" pitchFamily="18" charset="0"/>
              </a:rPr>
              <a:t>年</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白棉布印制者法</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（工业版权法），解放生产力，</a:t>
            </a:r>
            <a:r>
              <a:rPr lang="en-US" altLang="zh-CN" sz="2000" dirty="0">
                <a:latin typeface="Times New Roman" pitchFamily="18" charset="0"/>
                <a:ea typeface="华文中宋" panose="02010600040101010101" pitchFamily="2" charset="-122"/>
                <a:cs typeface="Times New Roman" pitchFamily="18" charset="0"/>
              </a:rPr>
              <a:t>1760-1820</a:t>
            </a:r>
            <a:r>
              <a:rPr lang="zh-CN" altLang="en-US" sz="2000" dirty="0">
                <a:latin typeface="Times New Roman" pitchFamily="18" charset="0"/>
                <a:ea typeface="华文中宋" panose="02010600040101010101" pitchFamily="2" charset="-122"/>
                <a:cs typeface="Times New Roman" pitchFamily="18" charset="0"/>
              </a:rPr>
              <a:t>年英国第一次工业革命；</a:t>
            </a:r>
            <a:endParaRPr lang="en-US" altLang="zh-CN" sz="2000" dirty="0">
              <a:latin typeface="Times New Roman" pitchFamily="18" charset="0"/>
              <a:ea typeface="华文中宋" panose="02010600040101010101" pitchFamily="2" charset="-122"/>
              <a:cs typeface="Times New Roman" pitchFamily="18" charset="0"/>
            </a:endParaRPr>
          </a:p>
          <a:p>
            <a:r>
              <a:rPr lang="zh-CN" altLang="en-US" sz="2000" u="sng" dirty="0">
                <a:solidFill>
                  <a:srgbClr val="C00000"/>
                </a:solidFill>
                <a:latin typeface="Times New Roman" pitchFamily="18" charset="0"/>
                <a:ea typeface="华文中宋" panose="02010600040101010101" pitchFamily="2" charset="-122"/>
                <a:cs typeface="Times New Roman" pitchFamily="18" charset="0"/>
              </a:rPr>
              <a:t>美国</a:t>
            </a:r>
            <a:r>
              <a:rPr lang="zh-CN" altLang="en-US" sz="2000" u="sng" dirty="0">
                <a:latin typeface="Times New Roman" pitchFamily="18" charset="0"/>
                <a:ea typeface="华文中宋" panose="02010600040101010101" pitchFamily="2" charset="-122"/>
                <a:cs typeface="Times New Roman" pitchFamily="18" charset="0"/>
              </a:rPr>
              <a:t>现代化中的知识产权立法</a:t>
            </a:r>
            <a:endParaRPr lang="en-US" altLang="zh-CN" sz="2000" u="sng" dirty="0">
              <a:latin typeface="Times New Roman" pitchFamily="18" charset="0"/>
              <a:ea typeface="华文中宋" panose="02010600040101010101" pitchFamily="2" charset="-122"/>
              <a:cs typeface="Times New Roman" pitchFamily="18" charset="0"/>
            </a:endParaRPr>
          </a:p>
          <a:p>
            <a:r>
              <a:rPr lang="en-US" altLang="zh-CN" sz="2000" dirty="0">
                <a:latin typeface="Times New Roman" pitchFamily="18" charset="0"/>
                <a:ea typeface="华文中宋" panose="02010600040101010101" pitchFamily="2" charset="-122"/>
                <a:cs typeface="Times New Roman" pitchFamily="18" charset="0"/>
              </a:rPr>
              <a:t>1776</a:t>
            </a:r>
            <a:r>
              <a:rPr lang="zh-CN" altLang="en-US" sz="2000" dirty="0">
                <a:latin typeface="Times New Roman" pitchFamily="18" charset="0"/>
                <a:ea typeface="华文中宋" panose="02010600040101010101" pitchFamily="2" charset="-122"/>
                <a:cs typeface="Times New Roman" pitchFamily="18" charset="0"/>
              </a:rPr>
              <a:t>年独立，</a:t>
            </a:r>
            <a:r>
              <a:rPr lang="en-US" altLang="zh-CN" sz="2000" dirty="0">
                <a:latin typeface="Times New Roman" pitchFamily="18" charset="0"/>
                <a:ea typeface="华文中宋" panose="02010600040101010101" pitchFamily="2" charset="-122"/>
                <a:cs typeface="Times New Roman" pitchFamily="18" charset="0"/>
              </a:rPr>
              <a:t>1790</a:t>
            </a:r>
            <a:r>
              <a:rPr lang="zh-CN" altLang="en-US" sz="2000" dirty="0">
                <a:latin typeface="Times New Roman" pitchFamily="18" charset="0"/>
                <a:ea typeface="华文中宋" panose="02010600040101010101" pitchFamily="2" charset="-122"/>
                <a:cs typeface="Times New Roman" pitchFamily="18" charset="0"/>
              </a:rPr>
              <a:t>年专利法，</a:t>
            </a:r>
            <a:r>
              <a:rPr lang="en-US" altLang="zh-CN" sz="2000" dirty="0">
                <a:latin typeface="Times New Roman" pitchFamily="18" charset="0"/>
                <a:ea typeface="华文中宋" panose="02010600040101010101" pitchFamily="2" charset="-122"/>
                <a:cs typeface="Times New Roman" pitchFamily="18" charset="0"/>
              </a:rPr>
              <a:t>1790</a:t>
            </a:r>
            <a:r>
              <a:rPr lang="zh-CN" altLang="en-US" sz="2000" dirty="0">
                <a:latin typeface="Times New Roman" pitchFamily="18" charset="0"/>
                <a:ea typeface="华文中宋" panose="02010600040101010101" pitchFamily="2" charset="-122"/>
                <a:cs typeface="Times New Roman" pitchFamily="18" charset="0"/>
              </a:rPr>
              <a:t>年版权法，立国之本，</a:t>
            </a:r>
            <a:r>
              <a:rPr lang="en-US" altLang="zh-CN" sz="2000" dirty="0">
                <a:latin typeface="Times New Roman" pitchFamily="18" charset="0"/>
                <a:ea typeface="华文中宋" panose="02010600040101010101" pitchFamily="2" charset="-122"/>
                <a:cs typeface="Times New Roman" pitchFamily="18" charset="0"/>
              </a:rPr>
              <a:t>1861-65</a:t>
            </a:r>
            <a:r>
              <a:rPr lang="zh-CN" altLang="en-US" sz="2000" dirty="0">
                <a:latin typeface="Times New Roman" pitchFamily="18" charset="0"/>
                <a:ea typeface="华文中宋" panose="02010600040101010101" pitchFamily="2" charset="-122"/>
                <a:cs typeface="Times New Roman" pitchFamily="18" charset="0"/>
              </a:rPr>
              <a:t>年南北战争之后工业化，</a:t>
            </a:r>
            <a:r>
              <a:rPr lang="en-US" altLang="zh-CN" sz="2000" dirty="0">
                <a:latin typeface="Times New Roman" pitchFamily="18" charset="0"/>
                <a:ea typeface="华文中宋" panose="02010600040101010101" pitchFamily="2" charset="-122"/>
                <a:cs typeface="Times New Roman" pitchFamily="18" charset="0"/>
              </a:rPr>
              <a:t>1890</a:t>
            </a:r>
            <a:r>
              <a:rPr lang="zh-CN" altLang="en-US" sz="2000" dirty="0">
                <a:latin typeface="Times New Roman" pitchFamily="18" charset="0"/>
                <a:ea typeface="华文中宋" panose="02010600040101010101" pitchFamily="2" charset="-122"/>
                <a:cs typeface="Times New Roman" pitchFamily="18" charset="0"/>
              </a:rPr>
              <a:t>年世界第一工业国。</a:t>
            </a:r>
            <a:endParaRPr lang="en-US" altLang="zh-CN" sz="2000" dirty="0">
              <a:latin typeface="Times New Roman" pitchFamily="18" charset="0"/>
              <a:ea typeface="华文中宋" panose="02010600040101010101" pitchFamily="2" charset="-122"/>
              <a:cs typeface="Times New Roman" pitchFamily="18" charset="0"/>
            </a:endParaRPr>
          </a:p>
          <a:p>
            <a:r>
              <a:rPr lang="zh-CN" altLang="en-US" sz="2000" i="0" u="sng" dirty="0">
                <a:solidFill>
                  <a:srgbClr val="C00000"/>
                </a:solidFill>
                <a:effectLst/>
                <a:latin typeface="Times New Roman" pitchFamily="18" charset="0"/>
                <a:ea typeface="华文中宋" panose="02010600040101010101" pitchFamily="2" charset="-122"/>
                <a:cs typeface="Times New Roman" pitchFamily="18" charset="0"/>
              </a:rPr>
              <a:t>法德</a:t>
            </a:r>
            <a:r>
              <a:rPr lang="zh-CN" altLang="en-US" sz="2000" i="0" u="sng" dirty="0">
                <a:effectLst/>
                <a:latin typeface="Times New Roman" pitchFamily="18" charset="0"/>
                <a:ea typeface="华文中宋" panose="02010600040101010101" pitchFamily="2" charset="-122"/>
                <a:cs typeface="Times New Roman" pitchFamily="18" charset="0"/>
              </a:rPr>
              <a:t>现代化中的知识产权立法</a:t>
            </a:r>
            <a:endParaRPr lang="en-US" altLang="zh-CN" sz="2000" i="0" u="sng" dirty="0">
              <a:effectLst/>
              <a:latin typeface="Times New Roman" pitchFamily="18" charset="0"/>
              <a:ea typeface="华文中宋" panose="02010600040101010101" pitchFamily="2" charset="-122"/>
              <a:cs typeface="Times New Roman" pitchFamily="18" charset="0"/>
            </a:endParaRPr>
          </a:p>
          <a:p>
            <a:r>
              <a:rPr lang="zh-CN" altLang="en-US" sz="2000" i="0" dirty="0">
                <a:solidFill>
                  <a:srgbClr val="C00000"/>
                </a:solidFill>
                <a:effectLst/>
                <a:latin typeface="Times New Roman" pitchFamily="18" charset="0"/>
                <a:ea typeface="华文中宋" panose="02010600040101010101" pitchFamily="2" charset="-122"/>
                <a:cs typeface="Times New Roman" pitchFamily="18" charset="0"/>
              </a:rPr>
              <a:t>法国</a:t>
            </a:r>
            <a:r>
              <a:rPr lang="en-US" altLang="zh-CN" sz="2000" i="0" dirty="0">
                <a:effectLst/>
                <a:latin typeface="Times New Roman" pitchFamily="18" charset="0"/>
                <a:ea typeface="华文中宋" panose="02010600040101010101" pitchFamily="2" charset="-122"/>
                <a:cs typeface="Times New Roman" pitchFamily="18" charset="0"/>
              </a:rPr>
              <a:t>1789</a:t>
            </a:r>
            <a:r>
              <a:rPr lang="zh-CN" altLang="en-US" sz="2000" i="0" dirty="0">
                <a:effectLst/>
                <a:latin typeface="Times New Roman" pitchFamily="18" charset="0"/>
                <a:ea typeface="华文中宋" panose="02010600040101010101" pitchFamily="2" charset="-122"/>
                <a:cs typeface="Times New Roman" pitchFamily="18" charset="0"/>
              </a:rPr>
              <a:t>年大革命，</a:t>
            </a:r>
            <a:r>
              <a:rPr lang="en-US" altLang="zh-CN" sz="2000" i="0" dirty="0">
                <a:effectLst/>
                <a:latin typeface="Times New Roman" pitchFamily="18" charset="0"/>
                <a:ea typeface="华文中宋" panose="02010600040101010101" pitchFamily="2" charset="-122"/>
                <a:cs typeface="Times New Roman" pitchFamily="18" charset="0"/>
              </a:rPr>
              <a:t>1791</a:t>
            </a:r>
            <a:r>
              <a:rPr lang="zh-CN" altLang="en-US" sz="2000" i="0" dirty="0">
                <a:effectLst/>
                <a:latin typeface="Times New Roman" pitchFamily="18" charset="0"/>
                <a:ea typeface="华文中宋" panose="02010600040101010101" pitchFamily="2" charset="-122"/>
                <a:cs typeface="Times New Roman" pitchFamily="18" charset="0"/>
              </a:rPr>
              <a:t>年专利法，</a:t>
            </a:r>
            <a:r>
              <a:rPr lang="en-US" altLang="zh-CN" sz="2000" i="0" dirty="0">
                <a:effectLst/>
                <a:latin typeface="Times New Roman" pitchFamily="18" charset="0"/>
                <a:ea typeface="华文中宋" panose="02010600040101010101" pitchFamily="2" charset="-122"/>
                <a:cs typeface="Times New Roman" pitchFamily="18" charset="0"/>
              </a:rPr>
              <a:t>1793</a:t>
            </a:r>
            <a:r>
              <a:rPr lang="zh-CN" altLang="en-US" sz="2000" i="0" dirty="0">
                <a:effectLst/>
                <a:latin typeface="Times New Roman" pitchFamily="18" charset="0"/>
                <a:ea typeface="华文中宋" panose="02010600040101010101" pitchFamily="2" charset="-122"/>
                <a:cs typeface="Times New Roman" pitchFamily="18" charset="0"/>
              </a:rPr>
              <a:t>年著作权法，</a:t>
            </a:r>
            <a:r>
              <a:rPr lang="en-US" altLang="zh-CN" sz="2000" i="0" dirty="0">
                <a:effectLst/>
                <a:latin typeface="Times New Roman" pitchFamily="18" charset="0"/>
                <a:ea typeface="华文中宋" panose="02010600040101010101" pitchFamily="2" charset="-122"/>
                <a:cs typeface="Times New Roman" pitchFamily="18" charset="0"/>
              </a:rPr>
              <a:t>1806</a:t>
            </a:r>
            <a:r>
              <a:rPr lang="zh-CN" altLang="en-US" sz="2000" i="0" dirty="0">
                <a:effectLst/>
                <a:latin typeface="Times New Roman" pitchFamily="18" charset="0"/>
                <a:ea typeface="华文中宋" panose="02010600040101010101" pitchFamily="2" charset="-122"/>
                <a:cs typeface="Times New Roman" pitchFamily="18" charset="0"/>
              </a:rPr>
              <a:t>年</a:t>
            </a:r>
            <a:r>
              <a:rPr lang="en-US" altLang="zh-CN" sz="2000" i="0" dirty="0">
                <a:effectLst/>
                <a:latin typeface="Times New Roman" pitchFamily="18" charset="0"/>
                <a:ea typeface="华文中宋" panose="02010600040101010101" pitchFamily="2" charset="-122"/>
                <a:cs typeface="Times New Roman" pitchFamily="18" charset="0"/>
              </a:rPr>
              <a:t>《</a:t>
            </a:r>
            <a:r>
              <a:rPr lang="zh-CN" altLang="en-US" sz="2000" i="0" dirty="0">
                <a:effectLst/>
                <a:latin typeface="Times New Roman" pitchFamily="18" charset="0"/>
                <a:ea typeface="华文中宋" panose="02010600040101010101" pitchFamily="2" charset="-122"/>
                <a:cs typeface="Times New Roman" pitchFamily="18" charset="0"/>
              </a:rPr>
              <a:t>外观设计法</a:t>
            </a:r>
            <a:r>
              <a:rPr lang="en-US" altLang="zh-CN" sz="2000" i="0" dirty="0">
                <a:effectLst/>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a:t>
            </a:r>
            <a:r>
              <a:rPr lang="zh-CN" altLang="en-US" sz="2000" dirty="0">
                <a:solidFill>
                  <a:srgbClr val="C00000"/>
                </a:solidFill>
                <a:latin typeface="Times New Roman" pitchFamily="18" charset="0"/>
                <a:ea typeface="华文中宋" panose="02010600040101010101" pitchFamily="2" charset="-122"/>
                <a:cs typeface="Times New Roman" pitchFamily="18" charset="0"/>
              </a:rPr>
              <a:t>德国</a:t>
            </a:r>
            <a:r>
              <a:rPr lang="en-US" altLang="zh-CN" sz="2000" dirty="0">
                <a:latin typeface="Times New Roman" pitchFamily="18" charset="0"/>
                <a:ea typeface="华文中宋" panose="02010600040101010101" pitchFamily="2" charset="-122"/>
                <a:cs typeface="Times New Roman" pitchFamily="18" charset="0"/>
              </a:rPr>
              <a:t>1871</a:t>
            </a:r>
            <a:r>
              <a:rPr lang="zh-CN" altLang="en-US" sz="2000" dirty="0">
                <a:latin typeface="Times New Roman" pitchFamily="18" charset="0"/>
                <a:ea typeface="华文中宋" panose="02010600040101010101" pitchFamily="2" charset="-122"/>
                <a:cs typeface="Times New Roman" pitchFamily="18" charset="0"/>
              </a:rPr>
              <a:t>年统一，</a:t>
            </a:r>
            <a:r>
              <a:rPr lang="en-US" altLang="zh-CN" sz="2000" dirty="0">
                <a:latin typeface="Times New Roman" pitchFamily="18" charset="0"/>
                <a:ea typeface="华文中宋" panose="02010600040101010101" pitchFamily="2" charset="-122"/>
                <a:cs typeface="Times New Roman" pitchFamily="18" charset="0"/>
              </a:rPr>
              <a:t>1877</a:t>
            </a:r>
            <a:r>
              <a:rPr lang="zh-CN" altLang="en-US" sz="2000" dirty="0">
                <a:latin typeface="Times New Roman" pitchFamily="18" charset="0"/>
                <a:ea typeface="华文中宋" panose="02010600040101010101" pitchFamily="2" charset="-122"/>
                <a:cs typeface="Times New Roman" pitchFamily="18" charset="0"/>
              </a:rPr>
              <a:t>年专利法，</a:t>
            </a:r>
            <a:r>
              <a:rPr lang="en-US" altLang="zh-CN" sz="2000" dirty="0">
                <a:latin typeface="Times New Roman" pitchFamily="18" charset="0"/>
                <a:ea typeface="华文中宋" panose="02010600040101010101" pitchFamily="2" charset="-122"/>
                <a:cs typeface="Times New Roman" pitchFamily="18" charset="0"/>
              </a:rPr>
              <a:t>1837</a:t>
            </a:r>
            <a:r>
              <a:rPr lang="zh-CN" altLang="en-US" sz="2000" dirty="0">
                <a:latin typeface="Times New Roman" pitchFamily="18" charset="0"/>
                <a:ea typeface="华文中宋" panose="02010600040101010101" pitchFamily="2" charset="-122"/>
                <a:cs typeface="Times New Roman" pitchFamily="18" charset="0"/>
              </a:rPr>
              <a:t>年</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普鲁士版权法</a:t>
            </a:r>
            <a:r>
              <a:rPr lang="en-US" altLang="zh-CN" sz="2000" dirty="0">
                <a:latin typeface="Times New Roman" pitchFamily="18" charset="0"/>
                <a:ea typeface="华文中宋" panose="02010600040101010101" pitchFamily="2" charset="-122"/>
                <a:cs typeface="Times New Roman" pitchFamily="18" charset="0"/>
              </a:rPr>
              <a:t>》</a:t>
            </a:r>
            <a:r>
              <a:rPr lang="zh-CN" altLang="en-US" sz="2000" dirty="0">
                <a:latin typeface="Times New Roman" pitchFamily="18" charset="0"/>
                <a:ea typeface="华文中宋" panose="02010600040101010101" pitchFamily="2" charset="-122"/>
                <a:cs typeface="Times New Roman" pitchFamily="18" charset="0"/>
              </a:rPr>
              <a:t>，</a:t>
            </a:r>
            <a:r>
              <a:rPr lang="en-US" altLang="zh-CN" sz="2000" dirty="0">
                <a:latin typeface="Times New Roman" pitchFamily="18" charset="0"/>
                <a:ea typeface="华文中宋" panose="02010600040101010101" pitchFamily="2" charset="-122"/>
                <a:cs typeface="Times New Roman" pitchFamily="18" charset="0"/>
              </a:rPr>
              <a:t>1815-70</a:t>
            </a:r>
            <a:r>
              <a:rPr lang="zh-CN" altLang="en-US" sz="2000" dirty="0">
                <a:latin typeface="Times New Roman" pitchFamily="18" charset="0"/>
                <a:ea typeface="华文中宋" panose="02010600040101010101" pitchFamily="2" charset="-122"/>
                <a:cs typeface="Times New Roman" pitchFamily="18" charset="0"/>
              </a:rPr>
              <a:t>年欧洲工业革命。</a:t>
            </a:r>
            <a:endParaRPr lang="en-US" altLang="zh-CN" sz="2000" i="0" dirty="0">
              <a:effectLst/>
              <a:latin typeface="Times New Roman" pitchFamily="18" charset="0"/>
              <a:ea typeface="华文中宋" panose="02010600040101010101" pitchFamily="2" charset="-122"/>
              <a:cs typeface="Times New Roman" pitchFamily="18" charset="0"/>
            </a:endParaRPr>
          </a:p>
          <a:p>
            <a:r>
              <a:rPr lang="zh-CN" altLang="en-US" sz="2000" u="sng" dirty="0">
                <a:solidFill>
                  <a:srgbClr val="C00000"/>
                </a:solidFill>
                <a:latin typeface="Times New Roman" pitchFamily="18" charset="0"/>
                <a:ea typeface="华文中宋" panose="02010600040101010101" pitchFamily="2" charset="-122"/>
                <a:cs typeface="Times New Roman" pitchFamily="18" charset="0"/>
              </a:rPr>
              <a:t>日本</a:t>
            </a:r>
            <a:r>
              <a:rPr lang="zh-CN" altLang="en-US" sz="2000" u="sng" dirty="0">
                <a:latin typeface="Times New Roman" pitchFamily="18" charset="0"/>
                <a:ea typeface="华文中宋" panose="02010600040101010101" pitchFamily="2" charset="-122"/>
                <a:cs typeface="Times New Roman" pitchFamily="18" charset="0"/>
              </a:rPr>
              <a:t>现代化中的知识产权立法</a:t>
            </a:r>
            <a:endParaRPr lang="en-US" altLang="zh-CN" i="0" u="sng" dirty="0">
              <a:effectLst/>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1868-74</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年明治维新，</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1871</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专利法</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20</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世纪初工业化。</a:t>
            </a:r>
            <a:endParaRPr lang="en-US" altLang="zh-CN" sz="2000" dirty="0">
              <a:latin typeface="Times New Roman" panose="02020603050405020304" pitchFamily="18" charset="0"/>
              <a:ea typeface="华文中宋" panose="02010600040101010101" pitchFamily="2" charset="-122"/>
              <a:cs typeface="Times New Roman" panose="02020603050405020304" pitchFamily="18" charset="0"/>
            </a:endParaRPr>
          </a:p>
          <a:p>
            <a:pPr>
              <a:lnSpc>
                <a:spcPct val="150000"/>
              </a:lnSpc>
            </a:pPr>
            <a:r>
              <a:rPr lang="zh-CN" altLang="en-US" sz="20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共同体特点</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：政治革命（或独立）</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知识产权保护</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经济发展（第一次</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第二次工业革命</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现代化）。</a:t>
            </a: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2022/11/27</a:t>
            </a:r>
            <a:endParaRPr lang="zh-CN" altLang="en-US" dirty="0"/>
          </a:p>
        </p:txBody>
      </p:sp>
      <p:sp>
        <p:nvSpPr>
          <p:cNvPr id="4" name="标题 3"/>
          <p:cNvSpPr>
            <a:spLocks noGrp="1"/>
          </p:cNvSpPr>
          <p:nvPr>
            <p:ph type="title"/>
          </p:nvPr>
        </p:nvSpPr>
        <p:spPr>
          <a:xfrm>
            <a:off x="1435608" y="404664"/>
            <a:ext cx="7498080" cy="1012974"/>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4000" b="1" dirty="0">
                <a:latin typeface="Times New Roman" pitchFamily="18" charset="0"/>
                <a:cs typeface="Times New Roman" pitchFamily="18" charset="0"/>
              </a:rPr>
              <a:t>   1.  </a:t>
            </a:r>
            <a:r>
              <a:rPr lang="zh-CN" altLang="en-US" sz="4000" b="1" dirty="0">
                <a:latin typeface="Times New Roman" pitchFamily="18" charset="0"/>
                <a:cs typeface="Times New Roman" pitchFamily="18" charset="0"/>
              </a:rPr>
              <a:t>比较现代化相关知识产权立法</a:t>
            </a:r>
            <a:br>
              <a:rPr lang="en-US" altLang="zh-CN" sz="2700" b="1" dirty="0"/>
            </a:br>
            <a:r>
              <a:rPr lang="en-US" altLang="zh-CN" sz="4000" b="1" dirty="0"/>
              <a:t>   </a:t>
            </a:r>
            <a:br>
              <a:rPr lang="en-US" altLang="zh-CN" sz="3600" b="1" dirty="0"/>
            </a:br>
            <a:r>
              <a:rPr lang="en-US" altLang="zh-CN" sz="2000" b="1" dirty="0"/>
              <a:t>   </a:t>
            </a:r>
            <a:br>
              <a:rPr lang="en-US" altLang="zh-CN" sz="20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268760"/>
            <a:ext cx="7498080" cy="5328592"/>
          </a:xfrm>
        </p:spPr>
        <p:txBody>
          <a:bodyPr>
            <a:normAutofit fontScale="92500"/>
          </a:bodyPr>
          <a:lstStyle/>
          <a:p>
            <a:pPr algn="just">
              <a:lnSpc>
                <a:spcPct val="150000"/>
              </a:lnSpc>
            </a:pP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中国式现代化</a:t>
            </a:r>
            <a:r>
              <a:rPr lang="zh-CN" altLang="en-US" sz="1600" i="0" dirty="0">
                <a:effectLst/>
                <a:latin typeface="Times New Roman" panose="02020603050405020304" pitchFamily="18" charset="0"/>
                <a:ea typeface="华文中宋" panose="02010600040101010101" pitchFamily="2" charset="-122"/>
                <a:cs typeface="Times New Roman" panose="02020603050405020304" pitchFamily="18" charset="0"/>
              </a:rPr>
              <a:t>：中国共产党领导的社会主义现代化，既有各国现代化共同特征，更有中国特点。人口规模巨大、全体人民共同富裕、物质文明与精神文明相协调、人与自然和谐共生、和平发展。</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21</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世纪更高水平现代化（</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2035</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年达到中等发达国家水平，人均</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GDP3-4</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万美元，</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14</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亿人口，</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GDP42-56</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万亿美元，</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2021</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年全球</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96</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万亿美元，中国</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17.3</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万亿美元，约占</a:t>
            </a:r>
            <a:r>
              <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18%</a:t>
            </a:r>
            <a:r>
              <a:rPr lang="zh-CN" altLang="en-US"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）和高水平科技自立自强、创新型国家前列。</a:t>
            </a:r>
            <a:endParaRPr lang="en-US" altLang="zh-CN" sz="1600"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algn="just">
              <a:lnSpc>
                <a:spcPct val="150000"/>
              </a:lnSpc>
            </a:pP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改革改革开放：</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1982</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商标法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1984</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专利法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1990</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著作权法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1993</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反不正当竞争法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endParaRPr lang="en-US" altLang="zh-CN" sz="1600" dirty="0">
              <a:latin typeface="Times New Roman" panose="02020603050405020304" pitchFamily="18" charset="0"/>
              <a:ea typeface="华文中宋" panose="02010600040101010101" pitchFamily="2" charset="-122"/>
              <a:cs typeface="Times New Roman" panose="02020603050405020304" pitchFamily="18" charset="0"/>
            </a:endParaRPr>
          </a:p>
          <a:p>
            <a:pPr algn="just">
              <a:lnSpc>
                <a:spcPct val="150000"/>
              </a:lnSpc>
            </a:pP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实现小康社会（实现第一个百年目标，人均</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1.2</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万美元，世界第二大经济体、第一大制造工业国、第一货物贸易大国）：</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2019</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商标法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专利法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著作权法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2019</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反不正当竞争法</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2013</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植物新品种条例</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2005</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600" dirty="0">
                <a:latin typeface="Times New Roman" panose="02020603050405020304" pitchFamily="18" charset="0"/>
                <a:ea typeface="华文中宋" panose="02010600040101010101" pitchFamily="2" charset="-122"/>
                <a:cs typeface="Times New Roman" panose="02020603050405020304" pitchFamily="18" charset="0"/>
              </a:rPr>
              <a:t>地理标志产品保护规定</a:t>
            </a:r>
            <a:r>
              <a:rPr lang="en-US" altLang="zh-CN" sz="1600" dirty="0">
                <a:latin typeface="Times New Roman" panose="02020603050405020304" pitchFamily="18" charset="0"/>
                <a:ea typeface="华文中宋" panose="02010600040101010101" pitchFamily="2" charset="-122"/>
                <a:cs typeface="Times New Roman" panose="02020603050405020304" pitchFamily="18" charset="0"/>
              </a:rPr>
              <a:t>》</a:t>
            </a:r>
          </a:p>
          <a:p>
            <a:pPr algn="just">
              <a:lnSpc>
                <a:spcPct val="150000"/>
              </a:lnSpc>
            </a:pPr>
            <a:r>
              <a:rPr lang="zh-CN" altLang="en-US" sz="18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迈向中国式现代化（第二个百年目标）：</a:t>
            </a:r>
            <a:r>
              <a:rPr lang="zh-CN" altLang="en-US" sz="1800" dirty="0">
                <a:latin typeface="Times New Roman" panose="02020603050405020304" pitchFamily="18" charset="0"/>
                <a:ea typeface="华文中宋" panose="02010600040101010101" pitchFamily="2" charset="-122"/>
                <a:cs typeface="Times New Roman" panose="02020603050405020304" pitchFamily="18" charset="0"/>
              </a:rPr>
              <a:t>如何</a:t>
            </a:r>
            <a:r>
              <a:rPr lang="zh-CN" altLang="en-US" sz="18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首先</a:t>
            </a:r>
            <a:r>
              <a:rPr lang="zh-CN" altLang="en-US" sz="1800" dirty="0">
                <a:latin typeface="Times New Roman" panose="02020603050405020304" pitchFamily="18" charset="0"/>
                <a:ea typeface="华文中宋" panose="02010600040101010101" pitchFamily="2" charset="-122"/>
                <a:cs typeface="Times New Roman" panose="02020603050405020304" pitchFamily="18" charset="0"/>
              </a:rPr>
              <a:t>实现知识产权立法现代化？从规则制定“履约导向”（跟着跑）</a:t>
            </a:r>
            <a:r>
              <a:rPr lang="en-US" altLang="zh-CN" sz="18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dirty="0">
                <a:latin typeface="Times New Roman" panose="02020603050405020304" pitchFamily="18" charset="0"/>
                <a:ea typeface="华文中宋" panose="02010600040101010101" pitchFamily="2" charset="-122"/>
                <a:cs typeface="Times New Roman" panose="02020603050405020304" pitchFamily="18" charset="0"/>
              </a:rPr>
              <a:t>“统筹导向”（一起跑）</a:t>
            </a:r>
            <a:r>
              <a:rPr lang="en-US" altLang="zh-CN" sz="18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dirty="0">
                <a:latin typeface="Times New Roman" panose="02020603050405020304" pitchFamily="18" charset="0"/>
                <a:ea typeface="华文中宋" panose="02010600040101010101" pitchFamily="2" charset="-122"/>
                <a:cs typeface="Times New Roman" panose="02020603050405020304" pitchFamily="18" charset="0"/>
              </a:rPr>
              <a:t>“引领导向”（领着跑）。</a:t>
            </a: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2022/11/27</a:t>
            </a:r>
            <a:endParaRPr lang="zh-CN" altLang="en-US" dirty="0"/>
          </a:p>
        </p:txBody>
      </p:sp>
      <p:sp>
        <p:nvSpPr>
          <p:cNvPr id="4" name="标题 3"/>
          <p:cNvSpPr>
            <a:spLocks noGrp="1"/>
          </p:cNvSpPr>
          <p:nvPr>
            <p:ph type="title"/>
          </p:nvPr>
        </p:nvSpPr>
        <p:spPr>
          <a:xfrm>
            <a:off x="1435608" y="404664"/>
            <a:ext cx="7498080" cy="1012974"/>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2.  </a:t>
            </a:r>
            <a:r>
              <a:rPr lang="zh-CN" altLang="en-US" sz="4000" b="1" dirty="0">
                <a:latin typeface="Times New Roman" pitchFamily="18" charset="0"/>
                <a:cs typeface="Times New Roman" pitchFamily="18" charset="0"/>
              </a:rPr>
              <a:t>中国式现代化与知识产权立法</a:t>
            </a:r>
            <a:br>
              <a:rPr lang="en-US" altLang="zh-CN" sz="1800" b="1" dirty="0"/>
            </a:br>
            <a:br>
              <a:rPr lang="en-US" altLang="zh-CN" sz="2800" b="1" dirty="0"/>
            </a:br>
            <a:r>
              <a:rPr lang="en-US" altLang="zh-CN" sz="4000" b="1" dirty="0"/>
              <a:t>   </a:t>
            </a: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500581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600888" cy="5184576"/>
          </a:xfrm>
        </p:spPr>
        <p:txBody>
          <a:bodyPr>
            <a:normAutofit lnSpcReduction="10000"/>
          </a:bodyPr>
          <a:lstStyle/>
          <a:p>
            <a:pPr algn="l" latinLnBrk="1">
              <a:lnSpc>
                <a:spcPct val="150000"/>
              </a:lnSpc>
            </a:pPr>
            <a:r>
              <a:rPr lang="zh-CN" altLang="en-US" sz="2400" b="1"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rPr>
              <a:t>履约导向</a:t>
            </a:r>
            <a:endParaRPr lang="en-US" altLang="zh-CN" sz="2400" b="1" i="0" dirty="0">
              <a:solidFill>
                <a:srgbClr val="C0000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近</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40</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1979</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年中美贸易协定（保护专利、商标、版权）</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巴黎公约</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国内第一次全面立法；</a:t>
            </a:r>
            <a:endPar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1992</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年中美知识产权保护备忘录</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i="0" dirty="0">
                <a:effectLst/>
                <a:latin typeface="Times New Roman" panose="02020603050405020304" pitchFamily="18" charset="0"/>
                <a:ea typeface="华文中宋" panose="02010600040101010101" pitchFamily="2" charset="-122"/>
                <a:cs typeface="Times New Roman" panose="02020603050405020304" pitchFamily="18" charset="0"/>
              </a:rPr>
              <a:t>伯尔尼公约</a:t>
            </a:r>
            <a:r>
              <a:rPr lang="en-US" altLang="zh-CN" sz="2400" i="0" dirty="0">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第一次全面修法；</a:t>
            </a:r>
            <a:endParaRPr lang="en-US" altLang="zh-CN" sz="24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en-US" altLang="zh-CN" sz="2400" dirty="0">
                <a:latin typeface="Times New Roman" panose="02020603050405020304" pitchFamily="18" charset="0"/>
                <a:ea typeface="华文中宋" panose="02010600040101010101" pitchFamily="2" charset="-122"/>
                <a:cs typeface="Times New Roman" panose="02020603050405020304" pitchFamily="18" charset="0"/>
              </a:rPr>
              <a:t>2001</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年加入</a:t>
            </a:r>
            <a:r>
              <a:rPr lang="en-US" altLang="zh-CN" sz="2400" dirty="0">
                <a:latin typeface="Times New Roman" panose="02020603050405020304" pitchFamily="18" charset="0"/>
                <a:ea typeface="华文中宋" panose="02010600040101010101" pitchFamily="2" charset="-122"/>
                <a:cs typeface="Times New Roman" panose="02020603050405020304" pitchFamily="18" charset="0"/>
              </a:rPr>
              <a:t>WTO/TRIPS</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协定</a:t>
            </a:r>
            <a:r>
              <a:rPr lang="en-US" altLang="zh-CN" sz="24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第二次全面修法；</a:t>
            </a:r>
            <a:endParaRPr lang="en-US" altLang="zh-CN" sz="24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en-US" altLang="zh-CN" sz="2400"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年第一阶段经贸协定</a:t>
            </a:r>
            <a:r>
              <a:rPr lang="en-US" altLang="zh-CN" sz="2400" dirty="0">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400" dirty="0">
                <a:latin typeface="Times New Roman" panose="02020603050405020304" pitchFamily="18" charset="0"/>
                <a:ea typeface="华文中宋" panose="02010600040101010101" pitchFamily="2" charset="-122"/>
                <a:cs typeface="Times New Roman" panose="02020603050405020304" pitchFamily="18" charset="0"/>
              </a:rPr>
              <a:t>第三次全面修法。</a:t>
            </a:r>
            <a:endParaRPr lang="en-US" altLang="zh-CN" sz="24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zh-CN" altLang="en-US"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参考</a:t>
            </a:r>
            <a:r>
              <a:rPr lang="en-US" altLang="zh-CN"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涉华经贸协定下知识产权保护相关国际法问题</a:t>
            </a:r>
            <a:r>
              <a:rPr lang="en-US" altLang="zh-CN"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》21/3</a:t>
            </a:r>
            <a:r>
              <a:rPr lang="zh-CN" altLang="en-US"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河南财经政法大学学报</a:t>
            </a:r>
            <a:endParaRPr lang="en-US" altLang="zh-CN" sz="20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marL="82296" indent="0">
              <a:buNone/>
            </a:pPr>
            <a:endParaRPr lang="zh-CN" altLang="en-US" sz="2800" b="1" dirty="0">
              <a:latin typeface="Times New Roman" panose="02020603050405020304" pitchFamily="18" charset="0"/>
              <a:ea typeface="华文中宋" panose="0201060004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2022/11/27</a:t>
            </a:r>
            <a:endParaRPr lang="zh-CN" altLang="en-US" dirty="0"/>
          </a:p>
        </p:txBody>
      </p:sp>
      <p:sp>
        <p:nvSpPr>
          <p:cNvPr id="4" name="标题 3"/>
          <p:cNvSpPr>
            <a:spLocks noGrp="1"/>
          </p:cNvSpPr>
          <p:nvPr>
            <p:ph type="title"/>
          </p:nvPr>
        </p:nvSpPr>
        <p:spPr>
          <a:xfrm>
            <a:off x="1435608" y="404664"/>
            <a:ext cx="7498080" cy="1012974"/>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3.  </a:t>
            </a:r>
            <a:r>
              <a:rPr lang="zh-CN" altLang="en-US" sz="4000" b="1" dirty="0">
                <a:latin typeface="Times New Roman" pitchFamily="18" charset="0"/>
                <a:cs typeface="Times New Roman" pitchFamily="18" charset="0"/>
              </a:rPr>
              <a:t>中国知识产权立法导向 （</a:t>
            </a:r>
            <a:r>
              <a:rPr lang="en-US" altLang="zh-CN" sz="4000" b="1" dirty="0">
                <a:latin typeface="Times New Roman" pitchFamily="18" charset="0"/>
                <a:cs typeface="Times New Roman" pitchFamily="18" charset="0"/>
              </a:rPr>
              <a:t>1</a:t>
            </a:r>
            <a:r>
              <a:rPr lang="zh-CN" altLang="en-US" sz="4000" b="1" dirty="0">
                <a:latin typeface="Times New Roman" pitchFamily="18" charset="0"/>
                <a:cs typeface="Times New Roman" pitchFamily="18" charset="0"/>
              </a:rPr>
              <a:t>）</a:t>
            </a:r>
            <a:br>
              <a:rPr lang="zh-CN" altLang="en-US" sz="1800" b="1" dirty="0"/>
            </a:br>
            <a:r>
              <a:rPr lang="en-US" altLang="zh-CN" sz="2800" b="1" dirty="0"/>
              <a:t> </a:t>
            </a:r>
            <a:br>
              <a:rPr lang="en-US" altLang="zh-CN" sz="2800" b="1" dirty="0"/>
            </a:br>
            <a:br>
              <a:rPr lang="en-US" altLang="zh-CN" sz="28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703958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600888" cy="5184576"/>
          </a:xfrm>
        </p:spPr>
        <p:txBody>
          <a:bodyPr>
            <a:normAutofit/>
          </a:bodyPr>
          <a:lstStyle/>
          <a:p>
            <a:pPr algn="l" latinLnBrk="1"/>
            <a:r>
              <a:rPr lang="zh-CN" altLang="en-US" sz="24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统筹导向</a:t>
            </a:r>
            <a:endParaRPr lang="en-US" altLang="zh-CN" sz="20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endParaRPr>
          </a:p>
          <a:p>
            <a:pPr latinLnBrk="1"/>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统筹立法的问题：以</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RCEP</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42</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条“专利宽限期”为例</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国内修法和加入</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RCEP</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相协调。</a:t>
            </a:r>
            <a:endParaRPr lang="en-US" altLang="zh-CN" sz="20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10</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17</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日修改专利法第</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24</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条：发明专利申请“不丧失新颖性”的</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6</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个月宽限期，包括新增“紧急状态为公共利益首次公开”和传统的“政府展览”或“规定学术会议”公开例外。</a:t>
            </a:r>
            <a:endParaRPr lang="en-US" altLang="zh-CN" sz="20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RCEP</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于</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12</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月签订，</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2022</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月生效，第</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42</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条“专利宽限期（</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Grace period for Patents</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），缔约方认识到，在认定一项发明是否新颖以支持创新时，专利宽限期在不用考虑发明的特定方面公开披露信息的优势。”（任择义务）</a:t>
            </a:r>
            <a:endParaRPr lang="en-US" altLang="zh-CN" sz="2000" dirty="0">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2021</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年</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9</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16</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日，中国宣布申请加入</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CPTPP</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18.38</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条明确</a:t>
            </a:r>
            <a:r>
              <a:rPr lang="en-US" altLang="zh-CN" sz="2000" dirty="0">
                <a:latin typeface="Times New Roman" panose="02020603050405020304" pitchFamily="18" charset="0"/>
                <a:ea typeface="华文中宋" panose="02010600040101010101" pitchFamily="2" charset="-122"/>
                <a:cs typeface="Times New Roman" panose="02020603050405020304" pitchFamily="18" charset="0"/>
              </a:rPr>
              <a:t>12</a:t>
            </a:r>
            <a:r>
              <a:rPr lang="zh-CN" altLang="en-US" sz="2000" dirty="0">
                <a:latin typeface="Times New Roman" panose="02020603050405020304" pitchFamily="18" charset="0"/>
                <a:ea typeface="华文中宋" panose="02010600040101010101" pitchFamily="2" charset="-122"/>
                <a:cs typeface="Times New Roman" panose="02020603050405020304" pitchFamily="18" charset="0"/>
              </a:rPr>
              <a:t>个月的专利宽限期（强制义务）</a:t>
            </a:r>
            <a:endParaRPr lang="en-US" altLang="zh-CN" sz="2000"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endParaRPr>
          </a:p>
          <a:p>
            <a:pPr algn="l" latinLnBrk="1"/>
            <a:r>
              <a:rPr lang="zh-CN" altLang="en-US"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参考</a:t>
            </a:r>
            <a:r>
              <a:rPr lang="en-US" altLang="zh-CN"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《RCEP</a:t>
            </a:r>
            <a:r>
              <a:rPr lang="zh-CN" altLang="en-US"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等国际经贸协定下的专利申请新颖性宽限期研究</a:t>
            </a:r>
            <a:r>
              <a:rPr lang="en-US" altLang="zh-CN"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》IP22/2</a:t>
            </a:r>
            <a:r>
              <a:rPr lang="zh-CN" altLang="en-US"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，人大复印</a:t>
            </a:r>
            <a:r>
              <a:rPr lang="en-US" altLang="zh-CN"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a:t>
            </a:r>
            <a:r>
              <a:rPr lang="zh-CN" altLang="en-US"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国际法</a:t>
            </a:r>
            <a:r>
              <a:rPr lang="en-US" altLang="zh-CN"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》22/7</a:t>
            </a:r>
            <a:r>
              <a:rPr lang="zh-CN" altLang="en-US"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转载</a:t>
            </a:r>
            <a:endParaRPr lang="en-US" altLang="zh-CN" sz="18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marL="82296" indent="0">
              <a:buNone/>
            </a:pPr>
            <a:endParaRPr lang="zh-CN" altLang="en-US" sz="2800" b="1" dirty="0">
              <a:latin typeface="Times New Roman" panose="02020603050405020304" pitchFamily="18" charset="0"/>
              <a:ea typeface="华文中宋" panose="0201060004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2022/11/27</a:t>
            </a:r>
            <a:endParaRPr lang="zh-CN" altLang="en-US" dirty="0"/>
          </a:p>
        </p:txBody>
      </p:sp>
      <p:sp>
        <p:nvSpPr>
          <p:cNvPr id="4" name="标题 3"/>
          <p:cNvSpPr>
            <a:spLocks noGrp="1"/>
          </p:cNvSpPr>
          <p:nvPr>
            <p:ph type="title"/>
          </p:nvPr>
        </p:nvSpPr>
        <p:spPr>
          <a:xfrm>
            <a:off x="1435608" y="404664"/>
            <a:ext cx="7498080" cy="1012974"/>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3.  </a:t>
            </a:r>
            <a:r>
              <a:rPr lang="zh-CN" altLang="en-US" sz="4000" b="1" dirty="0">
                <a:latin typeface="Times New Roman" pitchFamily="18" charset="0"/>
                <a:cs typeface="Times New Roman" pitchFamily="18" charset="0"/>
              </a:rPr>
              <a:t>中国知识产权立法导向 （</a:t>
            </a:r>
            <a:r>
              <a:rPr lang="en-US" altLang="zh-CN" sz="4000" b="1" dirty="0">
                <a:latin typeface="Times New Roman" pitchFamily="18" charset="0"/>
                <a:cs typeface="Times New Roman" pitchFamily="18" charset="0"/>
              </a:rPr>
              <a:t>2</a:t>
            </a:r>
            <a:r>
              <a:rPr lang="zh-CN" altLang="en-US" sz="4000" b="1" dirty="0">
                <a:latin typeface="Times New Roman" pitchFamily="18" charset="0"/>
                <a:cs typeface="Times New Roman" pitchFamily="18" charset="0"/>
              </a:rPr>
              <a:t>）</a:t>
            </a:r>
            <a:br>
              <a:rPr lang="zh-CN" altLang="en-US" sz="1800" b="1" dirty="0"/>
            </a:br>
            <a:r>
              <a:rPr lang="en-US" altLang="zh-CN" sz="2800" b="1" dirty="0"/>
              <a:t> </a:t>
            </a:r>
            <a:br>
              <a:rPr lang="en-US" altLang="zh-CN" sz="28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714873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435608" y="1412776"/>
            <a:ext cx="7600888" cy="5184576"/>
          </a:xfrm>
        </p:spPr>
        <p:txBody>
          <a:bodyPr>
            <a:normAutofit fontScale="85000" lnSpcReduction="10000"/>
          </a:bodyPr>
          <a:lstStyle/>
          <a:p>
            <a:pPr latinLnBrk="1">
              <a:lnSpc>
                <a:spcPct val="150000"/>
              </a:lnSpc>
            </a:pPr>
            <a:r>
              <a:rPr lang="zh-CN" altLang="en-US" sz="2800" b="1" dirty="0">
                <a:solidFill>
                  <a:srgbClr val="C00000"/>
                </a:solidFill>
                <a:latin typeface="Times New Roman" panose="02020603050405020304" pitchFamily="18" charset="0"/>
                <a:ea typeface="华文中宋" panose="02010600040101010101" pitchFamily="2" charset="-122"/>
                <a:cs typeface="Times New Roman" panose="02020603050405020304" pitchFamily="18" charset="0"/>
              </a:rPr>
              <a:t>引领导向</a:t>
            </a:r>
            <a:endParaRPr lang="en-US" altLang="zh-CN" sz="2100" b="1" dirty="0">
              <a:latin typeface="Times New Roman" panose="02020603050405020304" pitchFamily="18" charset="0"/>
              <a:ea typeface="华文中宋" panose="02010600040101010101" pitchFamily="2" charset="-122"/>
              <a:cs typeface="Times New Roman" panose="02020603050405020304" pitchFamily="18" charset="0"/>
            </a:endParaRPr>
          </a:p>
          <a:p>
            <a:pPr latinLnBrk="1">
              <a:lnSpc>
                <a:spcPct val="150000"/>
              </a:lnSpc>
            </a:pP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以</a:t>
            </a:r>
            <a:r>
              <a:rPr lang="en-US" altLang="zh-CN" sz="2100" dirty="0">
                <a:latin typeface="Times New Roman" panose="02020603050405020304" pitchFamily="18" charset="0"/>
                <a:ea typeface="华文中宋" panose="02010600040101010101" pitchFamily="2" charset="-122"/>
                <a:cs typeface="Times New Roman" panose="02020603050405020304" pitchFamily="18" charset="0"/>
              </a:rPr>
              <a:t>RCEP</a:t>
            </a: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第</a:t>
            </a:r>
            <a:r>
              <a:rPr lang="en-US" altLang="zh-CN" sz="2100" dirty="0">
                <a:latin typeface="Times New Roman" panose="02020603050405020304" pitchFamily="18" charset="0"/>
                <a:ea typeface="华文中宋" panose="02010600040101010101" pitchFamily="2" charset="-122"/>
                <a:cs typeface="Times New Roman" panose="02020603050405020304" pitchFamily="18" charset="0"/>
              </a:rPr>
              <a:t>53</a:t>
            </a: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条遗传资源，传统知识和民间文学艺术为例。</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如何引导？</a:t>
            </a:r>
            <a:endPar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latinLnBrk="1">
              <a:lnSpc>
                <a:spcPct val="150000"/>
              </a:lnSpc>
            </a:pPr>
            <a:r>
              <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rPr>
              <a:t>2008</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年专利法第</a:t>
            </a:r>
            <a:r>
              <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rPr>
              <a:t>26</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条新增第</a:t>
            </a:r>
            <a:r>
              <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rPr>
              <a:t>5</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款（唯一不是履约导向，创新型国家导向，中国式现代化目标之一，</a:t>
            </a:r>
            <a:r>
              <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rPr>
              <a:t>2035</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年“进入创新型国家前列”，</a:t>
            </a:r>
            <a:r>
              <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rPr>
              <a:t>2022</a:t>
            </a:r>
            <a:r>
              <a:rPr lang="zh-CN" altLang="en-US" sz="2100" i="0" dirty="0">
                <a:effectLst/>
                <a:latin typeface="Times New Roman" panose="02020603050405020304" pitchFamily="18" charset="0"/>
                <a:ea typeface="华文中宋" panose="02010600040101010101" pitchFamily="2" charset="-122"/>
                <a:cs typeface="Times New Roman" panose="02020603050405020304" pitchFamily="18" charset="0"/>
              </a:rPr>
              <a:t>年）第一次规定“依赖遗传资源完成的发明创造，申请人应当在专利申请文件中说明该遗传资源的直接来源和原始来源”。</a:t>
            </a:r>
            <a:endParaRPr lang="en-US" altLang="zh-CN" sz="2100" b="1" dirty="0">
              <a:latin typeface="Times New Roman" panose="02020603050405020304" pitchFamily="18" charset="0"/>
              <a:ea typeface="华文中宋" panose="02010600040101010101" pitchFamily="2" charset="-122"/>
              <a:cs typeface="Times New Roman" panose="02020603050405020304" pitchFamily="18" charset="0"/>
            </a:endParaRPr>
          </a:p>
          <a:p>
            <a:pPr latinLnBrk="1">
              <a:lnSpc>
                <a:spcPct val="150000"/>
              </a:lnSpc>
            </a:pPr>
            <a:r>
              <a:rPr lang="en-US" altLang="zh-CN" sz="2100" b="1" i="0" dirty="0">
                <a:effectLst/>
                <a:latin typeface="Times New Roman" panose="02020603050405020304" pitchFamily="18" charset="0"/>
                <a:ea typeface="华文中宋" panose="02010600040101010101" pitchFamily="2" charset="-122"/>
                <a:cs typeface="Times New Roman" panose="02020603050405020304" pitchFamily="18" charset="0"/>
              </a:rPr>
              <a:t>WIPO</a:t>
            </a:r>
            <a:r>
              <a:rPr lang="zh-CN" altLang="en-US" sz="2100" b="1" i="0" dirty="0">
                <a:effectLst/>
                <a:latin typeface="Times New Roman" panose="02020603050405020304" pitchFamily="18" charset="0"/>
                <a:ea typeface="华文中宋" panose="02010600040101010101" pitchFamily="2" charset="-122"/>
                <a:cs typeface="Times New Roman" panose="02020603050405020304" pitchFamily="18" charset="0"/>
              </a:rPr>
              <a:t>自</a:t>
            </a:r>
            <a:r>
              <a:rPr lang="en-US" altLang="zh-CN" sz="2100" b="1" i="0" dirty="0">
                <a:effectLst/>
                <a:latin typeface="Times New Roman" panose="02020603050405020304" pitchFamily="18" charset="0"/>
                <a:ea typeface="华文中宋" panose="02010600040101010101" pitchFamily="2" charset="-122"/>
                <a:cs typeface="Times New Roman" panose="02020603050405020304" pitchFamily="18" charset="0"/>
              </a:rPr>
              <a:t>2010</a:t>
            </a:r>
            <a:r>
              <a:rPr lang="zh-CN" altLang="en-US" sz="2100" b="1" i="0" dirty="0">
                <a:effectLst/>
                <a:latin typeface="Times New Roman" panose="02020603050405020304" pitchFamily="18" charset="0"/>
                <a:ea typeface="华文中宋" panose="02010600040101010101" pitchFamily="2" charset="-122"/>
                <a:cs typeface="Times New Roman" panose="02020603050405020304" pitchFamily="18" charset="0"/>
              </a:rPr>
              <a:t>年谈判</a:t>
            </a:r>
            <a:r>
              <a:rPr lang="zh-CN" altLang="en-US" sz="2100" b="1" i="0" dirty="0">
                <a:solidFill>
                  <a:srgbClr val="3B3B3B"/>
                </a:solidFill>
                <a:effectLst/>
                <a:latin typeface="Arial" panose="020B0604020202020204" pitchFamily="34" charset="0"/>
              </a:rPr>
              <a:t>关于“知识产权、遗传资源和遗传资源相关传统知识国际法律文书草案”（拟议新的“专利公开要求”）</a:t>
            </a:r>
            <a:r>
              <a:rPr lang="en-US" altLang="zh-CN" sz="2100" b="1" i="0" dirty="0">
                <a:solidFill>
                  <a:srgbClr val="3B3B3B"/>
                </a:solidFill>
                <a:effectLst/>
                <a:latin typeface="Times New Roman" panose="02020603050405020304" pitchFamily="18" charset="0"/>
                <a:cs typeface="Times New Roman" panose="02020603050405020304" pitchFamily="18" charset="0"/>
              </a:rPr>
              <a:t>2022</a:t>
            </a:r>
            <a:r>
              <a:rPr lang="zh-CN" altLang="en-US" sz="2100" b="1" i="0" dirty="0">
                <a:solidFill>
                  <a:srgbClr val="3B3B3B"/>
                </a:solidFill>
                <a:effectLst/>
                <a:latin typeface="Times New Roman" panose="02020603050405020304" pitchFamily="18" charset="0"/>
                <a:cs typeface="Times New Roman" panose="02020603050405020304" pitchFamily="18" charset="0"/>
              </a:rPr>
              <a:t>年</a:t>
            </a:r>
            <a:r>
              <a:rPr lang="en-US" altLang="zh-CN" sz="2100" b="1" i="0" dirty="0">
                <a:solidFill>
                  <a:srgbClr val="3B3B3B"/>
                </a:solidFill>
                <a:effectLst/>
                <a:latin typeface="Times New Roman" panose="02020603050405020304" pitchFamily="18" charset="0"/>
                <a:cs typeface="Times New Roman" panose="02020603050405020304" pitchFamily="18" charset="0"/>
              </a:rPr>
              <a:t>7</a:t>
            </a:r>
            <a:r>
              <a:rPr lang="zh-CN" altLang="en-US" sz="2100" b="1" i="0" dirty="0">
                <a:solidFill>
                  <a:srgbClr val="3B3B3B"/>
                </a:solidFill>
                <a:effectLst/>
                <a:latin typeface="Times New Roman" panose="02020603050405020304" pitchFamily="18" charset="0"/>
                <a:cs typeface="Times New Roman" panose="02020603050405020304" pitchFamily="18" charset="0"/>
              </a:rPr>
              <a:t>月决定不晚于</a:t>
            </a:r>
            <a:r>
              <a:rPr lang="en-US" altLang="zh-CN" sz="2100" b="1" i="0" dirty="0">
                <a:solidFill>
                  <a:srgbClr val="3B3B3B"/>
                </a:solidFill>
                <a:effectLst/>
                <a:latin typeface="Times New Roman" panose="02020603050405020304" pitchFamily="18" charset="0"/>
                <a:cs typeface="Times New Roman" panose="02020603050405020304" pitchFamily="18" charset="0"/>
              </a:rPr>
              <a:t>2024</a:t>
            </a:r>
            <a:r>
              <a:rPr lang="zh-CN" altLang="en-US" sz="2100" b="1" i="0" dirty="0">
                <a:solidFill>
                  <a:srgbClr val="3B3B3B"/>
                </a:solidFill>
                <a:effectLst/>
                <a:latin typeface="Times New Roman" panose="02020603050405020304" pitchFamily="18" charset="0"/>
                <a:cs typeface="Times New Roman" panose="02020603050405020304" pitchFamily="18" charset="0"/>
              </a:rPr>
              <a:t>年召开</a:t>
            </a:r>
            <a:r>
              <a:rPr lang="zh-CN" altLang="en-US" sz="2100" b="1" i="0" dirty="0">
                <a:solidFill>
                  <a:srgbClr val="3B3B3B"/>
                </a:solidFill>
                <a:effectLst/>
                <a:latin typeface="Arial" panose="020B0604020202020204" pitchFamily="34" charset="0"/>
              </a:rPr>
              <a:t>外交大会，就可能缔结新的协定进行专门谈判。</a:t>
            </a:r>
            <a:endParaRPr lang="en-US" altLang="zh-CN" sz="2100" i="0" dirty="0">
              <a:effectLst/>
              <a:latin typeface="Times New Roman" panose="02020603050405020304" pitchFamily="18" charset="0"/>
              <a:ea typeface="华文中宋" panose="02010600040101010101" pitchFamily="2" charset="-122"/>
              <a:cs typeface="Times New Roman" panose="02020603050405020304" pitchFamily="18" charset="0"/>
            </a:endParaRPr>
          </a:p>
          <a:p>
            <a:pPr algn="l" latinLnBrk="1">
              <a:lnSpc>
                <a:spcPct val="150000"/>
              </a:lnSpc>
            </a:pP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借鉴美国</a:t>
            </a:r>
            <a:r>
              <a:rPr lang="en-US" altLang="zh-CN" sz="2100" dirty="0">
                <a:latin typeface="Times New Roman" panose="02020603050405020304" pitchFamily="18" charset="0"/>
                <a:ea typeface="华文中宋" panose="02010600040101010101" pitchFamily="2" charset="-122"/>
                <a:cs typeface="Times New Roman" panose="02020603050405020304" pitchFamily="18" charset="0"/>
              </a:rPr>
              <a:t>TRIPS plus (</a:t>
            </a: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递增</a:t>
            </a:r>
            <a:r>
              <a:rPr lang="en-US" altLang="zh-CN" sz="2100" dirty="0">
                <a:latin typeface="Times New Roman" panose="02020603050405020304" pitchFamily="18" charset="0"/>
                <a:ea typeface="华文中宋" panose="02010600040101010101" pitchFamily="2" charset="-122"/>
                <a:cs typeface="Times New Roman" panose="02020603050405020304" pitchFamily="18" charset="0"/>
              </a:rPr>
              <a:t>) —TPP—CPTPP(</a:t>
            </a:r>
            <a:r>
              <a:rPr lang="zh-CN" altLang="en-US" sz="2100" dirty="0">
                <a:latin typeface="Times New Roman" panose="02020603050405020304" pitchFamily="18" charset="0"/>
                <a:ea typeface="华文中宋" panose="02010600040101010101" pitchFamily="2" charset="-122"/>
                <a:cs typeface="Times New Roman" panose="02020603050405020304" pitchFamily="18" charset="0"/>
              </a:rPr>
              <a:t>暂停部分条款</a:t>
            </a:r>
            <a:r>
              <a:rPr lang="en-US" altLang="zh-CN" sz="2100" dirty="0">
                <a:latin typeface="Times New Roman" panose="02020603050405020304" pitchFamily="18" charset="0"/>
                <a:ea typeface="华文中宋" panose="02010600040101010101" pitchFamily="2" charset="-122"/>
                <a:cs typeface="Times New Roman" panose="02020603050405020304" pitchFamily="18" charset="0"/>
              </a:rPr>
              <a:t>) —USMCA</a:t>
            </a:r>
          </a:p>
          <a:p>
            <a:pPr algn="l" latinLnBrk="1">
              <a:lnSpc>
                <a:spcPct val="150000"/>
              </a:lnSpc>
            </a:pP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参考</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ACTA</a:t>
            </a: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2012</a:t>
            </a: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中国经贸</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4</a:t>
            </a: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月），</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TPP</a:t>
            </a: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2016</a:t>
            </a:r>
            <a:r>
              <a:rPr lang="zh-CN" altLang="en-US"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海关与经贸），中美经贸协定</a:t>
            </a:r>
            <a:r>
              <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rPr>
              <a:t>/CPTPP</a:t>
            </a:r>
            <a:r>
              <a:rPr lang="en-US" altLang="zh-CN" sz="1600" dirty="0">
                <a:solidFill>
                  <a:srgbClr val="00B0F0"/>
                </a:solidFill>
                <a:latin typeface="Times New Roman" panose="02020603050405020304" pitchFamily="18" charset="0"/>
                <a:ea typeface="华文中宋" panose="02010600040101010101" pitchFamily="2" charset="-122"/>
                <a:cs typeface="Times New Roman" panose="02020603050405020304" pitchFamily="18" charset="0"/>
              </a:rPr>
              <a:t>/USMCA(</a:t>
            </a:r>
            <a:r>
              <a:rPr lang="zh-CN" altLang="en-US" sz="1600" dirty="0">
                <a:solidFill>
                  <a:srgbClr val="00B0F0"/>
                </a:solidFill>
                <a:latin typeface="Times New Roman" panose="02020603050405020304" pitchFamily="18" charset="0"/>
                <a:ea typeface="华文中宋" panose="02010600040101010101" pitchFamily="2" charset="-122"/>
                <a:cs typeface="Times New Roman" panose="02020603050405020304" pitchFamily="18" charset="0"/>
              </a:rPr>
              <a:t>非多边经贸协定下知识产权新规则</a:t>
            </a:r>
            <a:r>
              <a:rPr lang="en-US" altLang="zh-CN" sz="1600" dirty="0">
                <a:solidFill>
                  <a:srgbClr val="00B0F0"/>
                </a:solidFill>
                <a:latin typeface="Times New Roman" panose="02020603050405020304" pitchFamily="18" charset="0"/>
                <a:ea typeface="华文中宋" panose="02010600040101010101" pitchFamily="2" charset="-122"/>
                <a:cs typeface="Times New Roman" panose="02020603050405020304" pitchFamily="18" charset="0"/>
              </a:rPr>
              <a:t>2020《</a:t>
            </a:r>
            <a:r>
              <a:rPr lang="zh-CN" altLang="en-US" sz="1600" dirty="0">
                <a:solidFill>
                  <a:srgbClr val="00B0F0"/>
                </a:solidFill>
                <a:latin typeface="Times New Roman" panose="02020603050405020304" pitchFamily="18" charset="0"/>
                <a:ea typeface="华文中宋" panose="02010600040101010101" pitchFamily="2" charset="-122"/>
                <a:cs typeface="Times New Roman" panose="02020603050405020304" pitchFamily="18" charset="0"/>
              </a:rPr>
              <a:t>武大国际法评论</a:t>
            </a:r>
            <a:r>
              <a:rPr lang="en-US" altLang="zh-CN" sz="1600" dirty="0">
                <a:solidFill>
                  <a:srgbClr val="00B0F0"/>
                </a:solidFill>
                <a:latin typeface="Times New Roman" panose="02020603050405020304" pitchFamily="18" charset="0"/>
                <a:ea typeface="华文中宋" panose="02010600040101010101" pitchFamily="2" charset="-122"/>
                <a:cs typeface="Times New Roman" panose="02020603050405020304" pitchFamily="18" charset="0"/>
              </a:rPr>
              <a:t>》)</a:t>
            </a:r>
            <a:endParaRPr lang="en-US" altLang="zh-CN" sz="1600" i="0" dirty="0">
              <a:solidFill>
                <a:srgbClr val="00B0F0"/>
              </a:solidFill>
              <a:effectLst/>
              <a:latin typeface="Times New Roman" panose="02020603050405020304" pitchFamily="18" charset="0"/>
              <a:ea typeface="华文中宋" panose="02010600040101010101" pitchFamily="2" charset="-122"/>
              <a:cs typeface="Times New Roman" panose="02020603050405020304" pitchFamily="18" charset="0"/>
            </a:endParaRPr>
          </a:p>
          <a:p>
            <a:pPr marL="82296" indent="0">
              <a:buNone/>
            </a:pPr>
            <a:endParaRPr lang="zh-CN" altLang="en-US" sz="2800" b="1" dirty="0">
              <a:latin typeface="Times New Roman" panose="02020603050405020304" pitchFamily="18" charset="0"/>
              <a:ea typeface="华文中宋" panose="02010600040101010101" pitchFamily="2" charset="-122"/>
              <a:cs typeface="Times New Roman" panose="02020603050405020304" pitchFamily="18" charset="0"/>
            </a:endParaRPr>
          </a:p>
        </p:txBody>
      </p:sp>
      <p:graphicFrame>
        <p:nvGraphicFramePr>
          <p:cNvPr id="307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日期占位符 5"/>
          <p:cNvSpPr>
            <a:spLocks noGrp="1"/>
          </p:cNvSpPr>
          <p:nvPr>
            <p:ph type="dt" sz="half" idx="10"/>
          </p:nvPr>
        </p:nvSpPr>
        <p:spPr/>
        <p:txBody>
          <a:bodyPr/>
          <a:lstStyle/>
          <a:p>
            <a:r>
              <a:rPr lang="en-US" altLang="zh-CN"/>
              <a:t>2022/11/27</a:t>
            </a:r>
            <a:endParaRPr lang="zh-CN" altLang="en-US" dirty="0"/>
          </a:p>
        </p:txBody>
      </p:sp>
      <p:sp>
        <p:nvSpPr>
          <p:cNvPr id="4" name="标题 3"/>
          <p:cNvSpPr>
            <a:spLocks noGrp="1"/>
          </p:cNvSpPr>
          <p:nvPr>
            <p:ph type="title"/>
          </p:nvPr>
        </p:nvSpPr>
        <p:spPr>
          <a:xfrm>
            <a:off x="1435608" y="404664"/>
            <a:ext cx="7498080" cy="1012974"/>
          </a:xfrm>
        </p:spPr>
        <p:txBody>
          <a:bodyPr>
            <a:normAutofit fontScale="90000"/>
          </a:bodyPr>
          <a:lstStyle/>
          <a:p>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br>
              <a:rPr lang="en-US" altLang="zh-CN" sz="3600" b="1" dirty="0">
                <a:latin typeface="Times New Roman" pitchFamily="18" charset="0"/>
                <a:cs typeface="Times New Roman" pitchFamily="18" charset="0"/>
              </a:rPr>
            </a:br>
            <a:r>
              <a:rPr lang="en-US" altLang="zh-CN" sz="3600" b="1" dirty="0">
                <a:latin typeface="Times New Roman" pitchFamily="18" charset="0"/>
                <a:cs typeface="Times New Roman" pitchFamily="18" charset="0"/>
              </a:rPr>
              <a:t>         </a:t>
            </a:r>
            <a:r>
              <a:rPr lang="en-US" altLang="zh-CN" sz="4000" b="1" dirty="0">
                <a:latin typeface="Times New Roman" pitchFamily="18" charset="0"/>
                <a:cs typeface="Times New Roman" pitchFamily="18" charset="0"/>
              </a:rPr>
              <a:t>3.  </a:t>
            </a:r>
            <a:r>
              <a:rPr lang="zh-CN" altLang="en-US" sz="4000" b="1" dirty="0">
                <a:latin typeface="Times New Roman" pitchFamily="18" charset="0"/>
                <a:cs typeface="Times New Roman" pitchFamily="18" charset="0"/>
              </a:rPr>
              <a:t>中国知识产权立法导向 （</a:t>
            </a:r>
            <a:r>
              <a:rPr lang="en-US" altLang="zh-CN" sz="4000" b="1" dirty="0">
                <a:latin typeface="Times New Roman" pitchFamily="18" charset="0"/>
                <a:cs typeface="Times New Roman" pitchFamily="18" charset="0"/>
              </a:rPr>
              <a:t>3</a:t>
            </a:r>
            <a:r>
              <a:rPr lang="zh-CN" altLang="en-US" sz="4000" b="1" dirty="0">
                <a:latin typeface="Times New Roman" pitchFamily="18" charset="0"/>
                <a:cs typeface="Times New Roman" pitchFamily="18" charset="0"/>
              </a:rPr>
              <a:t>）</a:t>
            </a:r>
            <a:br>
              <a:rPr lang="zh-CN" altLang="en-US" sz="1800" b="1" dirty="0"/>
            </a:br>
            <a:r>
              <a:rPr lang="en-US" altLang="zh-CN" sz="2800" b="1" dirty="0"/>
              <a:t> </a:t>
            </a:r>
            <a:br>
              <a:rPr lang="en-US" altLang="zh-CN" sz="2800" b="1" dirty="0"/>
            </a:br>
            <a:br>
              <a:rPr lang="en-US" altLang="zh-CN" sz="3600" b="1" dirty="0"/>
            </a:br>
            <a:endParaRPr lang="zh-CN" altLang="en-US" dirty="0"/>
          </a:p>
        </p:txBody>
      </p:sp>
      <p:sp>
        <p:nvSpPr>
          <p:cNvPr id="2" name="页脚占位符 1">
            <a:extLst>
              <a:ext uri="{FF2B5EF4-FFF2-40B4-BE49-F238E27FC236}">
                <a16:creationId xmlns:a16="http://schemas.microsoft.com/office/drawing/2014/main" id="{A93188CC-3885-40A8-9252-BA7DEC3F7521}"/>
              </a:ext>
            </a:extLst>
          </p:cNvPr>
          <p:cNvSpPr>
            <a:spLocks noGrp="1"/>
          </p:cNvSpPr>
          <p:nvPr>
            <p:ph type="ftr" sz="quarter" idx="11"/>
          </p:nvPr>
        </p:nvSpPr>
        <p:spPr/>
        <p:txBody>
          <a:bodyPr/>
          <a:lstStyle/>
          <a:p>
            <a:r>
              <a:rPr lang="zh-CN" altLang="en-US" dirty="0"/>
              <a:t>复旦知产中心研讨会</a:t>
            </a:r>
          </a:p>
        </p:txBody>
      </p:sp>
    </p:spTree>
    <p:extLst>
      <p:ext uri="{BB962C8B-B14F-4D97-AF65-F5344CB8AC3E}">
        <p14:creationId xmlns:p14="http://schemas.microsoft.com/office/powerpoint/2010/main" val="26620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endParaRPr lang="en-US" altLang="zh-CN" dirty="0"/>
          </a:p>
          <a:p>
            <a:pPr>
              <a:buNone/>
            </a:pPr>
            <a:r>
              <a:rPr lang="en-US" altLang="zh-CN" b="1" dirty="0">
                <a:latin typeface="Times New Roman" pitchFamily="18" charset="0"/>
                <a:cs typeface="Times New Roman" pitchFamily="18" charset="0"/>
              </a:rPr>
              <a:t>     </a:t>
            </a:r>
            <a:r>
              <a:rPr lang="zh-CN" altLang="en-US" sz="4000" b="1" dirty="0">
                <a:latin typeface="Times New Roman" pitchFamily="18" charset="0"/>
                <a:cs typeface="Times New Roman" pitchFamily="18" charset="0"/>
              </a:rPr>
              <a:t>谢谢，期待批评指正。</a:t>
            </a:r>
            <a:r>
              <a:rPr lang="en-US" altLang="zh-CN" sz="4000" b="1" dirty="0">
                <a:latin typeface="Times New Roman" pitchFamily="18" charset="0"/>
                <a:cs typeface="Times New Roman" pitchFamily="18" charset="0"/>
              </a:rPr>
              <a:t>                   </a:t>
            </a:r>
            <a:endParaRPr lang="zh-CN" altLang="en-US" b="1" dirty="0">
              <a:latin typeface="Times New Roman" pitchFamily="18" charset="0"/>
              <a:cs typeface="Times New Roman" pitchFamily="18" charset="0"/>
            </a:endParaRPr>
          </a:p>
        </p:txBody>
      </p:sp>
      <p:graphicFrame>
        <p:nvGraphicFramePr>
          <p:cNvPr id="33794" name="Object 2"/>
          <p:cNvGraphicFramePr>
            <a:graphicFrameLocks noChangeAspect="1"/>
          </p:cNvGraphicFramePr>
          <p:nvPr/>
        </p:nvGraphicFramePr>
        <p:xfrm>
          <a:off x="179388" y="5589588"/>
          <a:ext cx="1066800" cy="1060450"/>
        </p:xfrm>
        <a:graphic>
          <a:graphicData uri="http://schemas.openxmlformats.org/presentationml/2006/ole">
            <mc:AlternateContent xmlns:mc="http://schemas.openxmlformats.org/markup-compatibility/2006">
              <mc:Choice xmlns:v="urn:schemas-microsoft-com:vml" Requires="v">
                <p:oleObj name="位图图像" r:id="rId2" imgW="980952" imgH="1038370" progId="PBrush">
                  <p:embed/>
                </p:oleObj>
              </mc:Choice>
              <mc:Fallback>
                <p:oleObj name="位图图像" r:id="rId2" imgW="980952" imgH="1038370" progId="PBrush">
                  <p:embed/>
                  <p:pic>
                    <p:nvPicPr>
                      <p:cNvPr id="337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5589588"/>
                        <a:ext cx="1066800" cy="1060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2"/>
          <p:cNvPicPr>
            <a:picLocks noChangeAspect="1" noChangeArrowheads="1"/>
          </p:cNvPicPr>
          <p:nvPr/>
        </p:nvPicPr>
        <p:blipFill>
          <a:blip r:embed="rId4" cstate="print"/>
          <a:srcRect/>
          <a:stretch>
            <a:fillRect/>
          </a:stretch>
        </p:blipFill>
        <p:spPr bwMode="auto">
          <a:xfrm>
            <a:off x="6011863" y="3500438"/>
            <a:ext cx="2439987" cy="2439987"/>
          </a:xfrm>
          <a:prstGeom prst="rect">
            <a:avLst/>
          </a:prstGeom>
          <a:noFill/>
          <a:ln w="9525">
            <a:noFill/>
            <a:miter lim="800000"/>
            <a:headEnd/>
            <a:tailEnd/>
          </a:ln>
        </p:spPr>
      </p:pic>
      <p:sp>
        <p:nvSpPr>
          <p:cNvPr id="6" name="日期占位符 5"/>
          <p:cNvSpPr>
            <a:spLocks noGrp="1"/>
          </p:cNvSpPr>
          <p:nvPr>
            <p:ph type="dt" sz="half" idx="10"/>
          </p:nvPr>
        </p:nvSpPr>
        <p:spPr/>
        <p:txBody>
          <a:bodyPr/>
          <a:lstStyle/>
          <a:p>
            <a:r>
              <a:rPr lang="en-US" altLang="zh-CN"/>
              <a:t>2022/11/27</a:t>
            </a:r>
            <a:endParaRPr lang="zh-CN" altLang="en-US"/>
          </a:p>
        </p:txBody>
      </p:sp>
      <p:sp>
        <p:nvSpPr>
          <p:cNvPr id="2" name="页脚占位符 1">
            <a:extLst>
              <a:ext uri="{FF2B5EF4-FFF2-40B4-BE49-F238E27FC236}">
                <a16:creationId xmlns:a16="http://schemas.microsoft.com/office/drawing/2014/main" id="{4EAD4A7B-CF05-4049-85E9-948BB4523E11}"/>
              </a:ext>
            </a:extLst>
          </p:cNvPr>
          <p:cNvSpPr>
            <a:spLocks noGrp="1"/>
          </p:cNvSpPr>
          <p:nvPr>
            <p:ph type="ftr" sz="quarter" idx="11"/>
          </p:nvPr>
        </p:nvSpPr>
        <p:spPr/>
        <p:txBody>
          <a:bodyPr/>
          <a:lstStyle/>
          <a:p>
            <a:r>
              <a:rPr lang="zh-CN" altLang="en-US"/>
              <a:t>复旦知产中心研讨会</a:t>
            </a:r>
          </a:p>
        </p:txBody>
      </p:sp>
    </p:spTree>
    <p:extLst>
      <p:ext uri="{BB962C8B-B14F-4D97-AF65-F5344CB8AC3E}">
        <p14:creationId xmlns:p14="http://schemas.microsoft.com/office/powerpoint/2010/main" val="11970221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2422</TotalTime>
  <Words>1047</Words>
  <Application>Microsoft Office PowerPoint</Application>
  <PresentationFormat>全屏显示(4:3)</PresentationFormat>
  <Paragraphs>63</Paragraphs>
  <Slides>8</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8</vt:i4>
      </vt:variant>
    </vt:vector>
  </HeadingPairs>
  <TitlesOfParts>
    <vt:vector size="17" baseType="lpstr">
      <vt:lpstr>华文中宋</vt:lpstr>
      <vt:lpstr>Arial</vt:lpstr>
      <vt:lpstr>Calibri</vt:lpstr>
      <vt:lpstr>Gill Sans MT</vt:lpstr>
      <vt:lpstr>Times New Roman</vt:lpstr>
      <vt:lpstr>Verdana</vt:lpstr>
      <vt:lpstr>Wingdings 2</vt:lpstr>
      <vt:lpstr>夏至</vt:lpstr>
      <vt:lpstr>位图图像</vt:lpstr>
      <vt:lpstr>      中国式现代化视角下         知识产权立法导向</vt:lpstr>
      <vt:lpstr>                 发言要点</vt:lpstr>
      <vt:lpstr>      1.  比较现代化相关知识产权立法         </vt:lpstr>
      <vt:lpstr>       2.  中国式现代化与知识产权立法      </vt:lpstr>
      <vt:lpstr>                        3.  中国知识产权立法导向 （1）     </vt:lpstr>
      <vt:lpstr>                        3.  中国知识产权立法导向 （2）    </vt:lpstr>
      <vt:lpstr>                        3.  中国知识产权立法导向 （3）    </vt:lpstr>
      <vt:lpstr>PowerPoint 演示文稿</vt:lpstr>
    </vt:vector>
  </TitlesOfParts>
  <Company>复旦大学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论WTO争端解决对     中国贸易救济措施的审查</dc:title>
  <dc:creator>admin</dc:creator>
  <cp:lastModifiedBy>张 乃根</cp:lastModifiedBy>
  <cp:revision>254</cp:revision>
  <dcterms:created xsi:type="dcterms:W3CDTF">2012-03-19T13:19:05Z</dcterms:created>
  <dcterms:modified xsi:type="dcterms:W3CDTF">2022-11-25T23:58:08Z</dcterms:modified>
</cp:coreProperties>
</file>