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 autoAdjust="0"/>
    <p:restoredTop sz="94711" autoAdjust="0"/>
  </p:normalViewPr>
  <p:slideViewPr>
    <p:cSldViewPr>
      <p:cViewPr>
        <p:scale>
          <a:sx n="70" d="100"/>
          <a:sy n="70" d="100"/>
        </p:scale>
        <p:origin x="-2178" y="-8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ADE1F9-A746-4DEC-8ACE-693992C066B9}" type="datetimeFigureOut">
              <a:rPr lang="zh-CN" altLang="en-US" smtClean="0"/>
              <a:t>2016/5/14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72F9D-1727-4184-949C-259608B516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649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66096-9DB5-4425-8BA8-F3719C10116B}" type="datetime1">
              <a:rPr lang="zh-CN" altLang="en-US" smtClean="0"/>
              <a:t>2016/5/14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6A92-329E-41E7-BD5C-5F99AC30986E}" type="datetime1">
              <a:rPr lang="zh-CN" altLang="en-US" smtClean="0"/>
              <a:t>2016/5/14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BB856-030F-457F-9C86-8D04910CA2D3}" type="datetime1">
              <a:rPr lang="zh-CN" altLang="en-US" smtClean="0"/>
              <a:t>2016/5/14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2653-BAFB-426A-AE81-EF641D03043E}" type="datetime1">
              <a:rPr lang="zh-CN" altLang="en-US" smtClean="0"/>
              <a:t>2016/5/14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E1CC6-30B0-4667-A0FD-269A4FBB5ACD}" type="datetime1">
              <a:rPr lang="zh-CN" altLang="en-US" smtClean="0"/>
              <a:t>2016/5/14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A8685-9D91-4405-8E9C-0E7310F2476B}" type="datetime1">
              <a:rPr lang="zh-CN" altLang="en-US" smtClean="0"/>
              <a:t>2016/5/14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CD9B3-DA54-4E2B-B4F2-1AB607D94678}" type="datetime1">
              <a:rPr lang="zh-CN" altLang="en-US" smtClean="0"/>
              <a:t>2016/5/14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D05DE-EB5B-413D-A2BF-0C27E48BBCED}" type="datetime1">
              <a:rPr lang="zh-CN" altLang="en-US" smtClean="0"/>
              <a:t>2016/5/14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C71B8-5A33-413B-B70E-97947200678F}" type="datetime1">
              <a:rPr lang="zh-CN" altLang="en-US" smtClean="0"/>
              <a:t>2016/5/14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DDCD5-7FED-4A58-87C1-EAD57B89DF12}" type="datetime1">
              <a:rPr lang="zh-CN" altLang="en-US" smtClean="0"/>
              <a:t>2016/5/14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C713-857C-4CF7-B7D9-69FAF77270FE}" type="datetime1">
              <a:rPr lang="zh-CN" altLang="en-US" smtClean="0"/>
              <a:t>2016/5/14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E4425-7F8B-4646-904E-C13AD0E7988D}" type="datetime1">
              <a:rPr lang="zh-CN" altLang="en-US" smtClean="0"/>
              <a:t>2016/5/14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5400" b="1" dirty="0" smtClean="0"/>
              <a:t>美国专利法的新发展</a:t>
            </a:r>
            <a:endParaRPr lang="zh-CN" altLang="en-US" sz="5400" b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chemeClr val="tx1"/>
                </a:solidFill>
              </a:rPr>
              <a:t>张乃根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美国专利立法新发展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2011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年美国发明法（新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《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专利法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》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）的实施（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2015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年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月合订本）</a:t>
            </a:r>
            <a:endParaRPr lang="en-US" altLang="zh-CN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sz="2800" b="1" u="sng" dirty="0" smtClean="0">
                <a:latin typeface="Times New Roman" pitchFamily="18" charset="0"/>
                <a:cs typeface="Times New Roman" pitchFamily="18" charset="0"/>
              </a:rPr>
              <a:t>独特的申请在先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：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年宽限期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latin typeface="Times New Roman" pitchFamily="18" charset="0"/>
                <a:cs typeface="Times New Roman" pitchFamily="18" charset="0"/>
              </a:rPr>
              <a:t>§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102(b)(1),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含在外国申请日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可作为在美国有效的优先日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非显而易见的有效日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latin typeface="Times New Roman" pitchFamily="18" charset="0"/>
                <a:cs typeface="Times New Roman" pitchFamily="18" charset="0"/>
              </a:rPr>
              <a:t>§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103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。</a:t>
            </a:r>
            <a:endParaRPr lang="en-US" altLang="zh-CN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sz="2800" b="1" u="sng" dirty="0" smtClean="0">
                <a:latin typeface="Times New Roman" pitchFamily="18" charset="0"/>
                <a:cs typeface="Times New Roman" pitchFamily="18" charset="0"/>
              </a:rPr>
              <a:t>仍保护发明在先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：派生申请公开或授权后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年内异议</a:t>
            </a:r>
            <a:r>
              <a:rPr lang="en-US" altLang="zh-CN" sz="2000" b="1" dirty="0" smtClean="0">
                <a:latin typeface="Times New Roman" pitchFamily="18" charset="0"/>
                <a:cs typeface="Times New Roman" pitchFamily="18" charset="0"/>
              </a:rPr>
              <a:t> §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135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。</a:t>
            </a:r>
            <a:endParaRPr lang="en-US" altLang="zh-CN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专利条例（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2016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年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月更新）</a:t>
            </a:r>
            <a:endParaRPr lang="en-US" altLang="zh-CN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审查指南（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2015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年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月第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版）</a:t>
            </a:r>
            <a:endParaRPr lang="en-US" altLang="zh-CN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zh-CN" altLang="en-US" sz="24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99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美最高院加大受理专利案件力度</a:t>
            </a:r>
            <a:endParaRPr lang="zh-CN" altLang="en-US" b="1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400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b="1" u="sng" dirty="0" smtClean="0">
                <a:latin typeface="Times New Roman" pitchFamily="18" charset="0"/>
                <a:cs typeface="Times New Roman" pitchFamily="18" charset="0"/>
              </a:rPr>
              <a:t>2014</a:t>
            </a:r>
            <a:r>
              <a:rPr lang="zh-CN" altLang="en-US" sz="1800" b="1" u="sng" dirty="0" smtClean="0">
                <a:latin typeface="Times New Roman" pitchFamily="18" charset="0"/>
                <a:cs typeface="Times New Roman" pitchFamily="18" charset="0"/>
              </a:rPr>
              <a:t>年</a:t>
            </a:r>
            <a:r>
              <a:rPr lang="en-US" altLang="zh-CN" sz="1800" b="1" u="sng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zh-CN" altLang="en-US" sz="1800" b="1" u="sng" dirty="0" smtClean="0">
                <a:latin typeface="Times New Roman" pitchFamily="18" charset="0"/>
                <a:cs typeface="Times New Roman" pitchFamily="18" charset="0"/>
              </a:rPr>
              <a:t>起 </a:t>
            </a:r>
            <a:r>
              <a:rPr lang="en-US" altLang="zh-CN" sz="18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en-US" altLang="zh-CN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Alice </a:t>
            </a: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Corp. Pty. Ltd. v. CLS Bank Intern., 134 </a:t>
            </a:r>
            <a:r>
              <a:rPr lang="en-US" altLang="zh-CN" sz="1800" b="1" dirty="0" err="1">
                <a:latin typeface="Times New Roman" pitchFamily="18" charset="0"/>
                <a:cs typeface="Times New Roman" pitchFamily="18" charset="0"/>
              </a:rPr>
              <a:t>S.Ct</a:t>
            </a: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. 2347 </a:t>
            </a:r>
            <a:endParaRPr lang="en-US" altLang="zh-CN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altLang="zh-CN" sz="1800" b="1" dirty="0" smtClean="0">
                <a:latin typeface="Times New Roman" pitchFamily="18" charset="0"/>
                <a:cs typeface="Times New Roman" pitchFamily="18" charset="0"/>
              </a:rPr>
              <a:t>      Nautilus</a:t>
            </a: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, Inc. v. </a:t>
            </a:r>
            <a:r>
              <a:rPr lang="en-US" altLang="zh-CN" sz="1800" b="1" dirty="0" err="1">
                <a:latin typeface="Times New Roman" pitchFamily="18" charset="0"/>
                <a:cs typeface="Times New Roman" pitchFamily="18" charset="0"/>
              </a:rPr>
              <a:t>Biosig</a:t>
            </a: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 Instruments, </a:t>
            </a:r>
            <a:r>
              <a:rPr lang="en-US" altLang="zh-CN" sz="1800" b="1" dirty="0" smtClean="0">
                <a:latin typeface="Times New Roman" pitchFamily="18" charset="0"/>
                <a:cs typeface="Times New Roman" pitchFamily="18" charset="0"/>
              </a:rPr>
              <a:t>Inc., </a:t>
            </a: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134 </a:t>
            </a:r>
            <a:r>
              <a:rPr lang="en-US" altLang="zh-CN" sz="1800" b="1" dirty="0" err="1">
                <a:latin typeface="Times New Roman" pitchFamily="18" charset="0"/>
                <a:cs typeface="Times New Roman" pitchFamily="18" charset="0"/>
              </a:rPr>
              <a:t>S.Ct</a:t>
            </a: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. 2120 </a:t>
            </a:r>
            <a:endParaRPr lang="en-US" altLang="zh-CN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altLang="zh-CN" sz="1800" b="1" dirty="0" smtClean="0">
                <a:latin typeface="Times New Roman" pitchFamily="18" charset="0"/>
                <a:cs typeface="Times New Roman" pitchFamily="18" charset="0"/>
              </a:rPr>
              <a:t>      Limelight </a:t>
            </a: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Networks, Inc. v. Akamai Technologies, Inc., 134 </a:t>
            </a:r>
            <a:r>
              <a:rPr lang="en-US" altLang="zh-CN" sz="1800" b="1" dirty="0" err="1">
                <a:latin typeface="Times New Roman" pitchFamily="18" charset="0"/>
                <a:cs typeface="Times New Roman" pitchFamily="18" charset="0"/>
              </a:rPr>
              <a:t>S.Ct</a:t>
            </a: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zh-CN" sz="1800" b="1" dirty="0" smtClean="0">
                <a:latin typeface="Times New Roman" pitchFamily="18" charset="0"/>
                <a:cs typeface="Times New Roman" pitchFamily="18" charset="0"/>
              </a:rPr>
              <a:t>2111</a:t>
            </a:r>
          </a:p>
          <a:p>
            <a:pPr marL="0" indent="0">
              <a:buNone/>
            </a:pPr>
            <a:r>
              <a:rPr lang="en-US" altLang="zh-CN" sz="1800" b="1" dirty="0" smtClean="0">
                <a:latin typeface="Times New Roman" pitchFamily="18" charset="0"/>
                <a:cs typeface="Times New Roman" pitchFamily="18" charset="0"/>
              </a:rPr>
              <a:t>      Octane </a:t>
            </a: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Fitness, LLC v. ICON Health &amp; Fitness, Inc., 134 </a:t>
            </a:r>
            <a:r>
              <a:rPr lang="en-US" altLang="zh-CN" sz="1800" b="1" dirty="0" err="1">
                <a:latin typeface="Times New Roman" pitchFamily="18" charset="0"/>
                <a:cs typeface="Times New Roman" pitchFamily="18" charset="0"/>
              </a:rPr>
              <a:t>S.Ct</a:t>
            </a: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zh-CN" sz="1800" b="1" dirty="0" smtClean="0">
                <a:latin typeface="Times New Roman" pitchFamily="18" charset="0"/>
                <a:cs typeface="Times New Roman" pitchFamily="18" charset="0"/>
              </a:rPr>
              <a:t>1749</a:t>
            </a:r>
          </a:p>
          <a:p>
            <a:pPr marL="0" indent="0">
              <a:buNone/>
            </a:pPr>
            <a:r>
              <a:rPr lang="en-US" altLang="zh-CN" sz="1800" b="1" dirty="0" smtClean="0">
                <a:latin typeface="Times New Roman" pitchFamily="18" charset="0"/>
                <a:cs typeface="Times New Roman" pitchFamily="18" charset="0"/>
              </a:rPr>
              <a:t>      Highmark </a:t>
            </a: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Inc. v. </a:t>
            </a:r>
            <a:r>
              <a:rPr lang="en-US" altLang="zh-CN" sz="1800" b="1" dirty="0" err="1">
                <a:latin typeface="Times New Roman" pitchFamily="18" charset="0"/>
                <a:cs typeface="Times New Roman" pitchFamily="18" charset="0"/>
              </a:rPr>
              <a:t>Allcare</a:t>
            </a: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 Health Management System, Inc., 134 </a:t>
            </a:r>
            <a:r>
              <a:rPr lang="en-US" altLang="zh-CN" sz="1800" b="1" dirty="0" err="1">
                <a:latin typeface="Times New Roman" pitchFamily="18" charset="0"/>
                <a:cs typeface="Times New Roman" pitchFamily="18" charset="0"/>
              </a:rPr>
              <a:t>S.Ct</a:t>
            </a: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. 1744</a:t>
            </a:r>
            <a:endParaRPr lang="en-US" altLang="zh-CN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800" b="1" u="sng" dirty="0" smtClean="0">
                <a:latin typeface="Times New Roman" pitchFamily="18" charset="0"/>
                <a:cs typeface="Times New Roman" pitchFamily="18" charset="0"/>
              </a:rPr>
              <a:t>2015</a:t>
            </a:r>
            <a:r>
              <a:rPr lang="zh-CN" altLang="en-US" sz="1800" b="1" u="sng" dirty="0" smtClean="0">
                <a:latin typeface="Times New Roman" pitchFamily="18" charset="0"/>
                <a:cs typeface="Times New Roman" pitchFamily="18" charset="0"/>
              </a:rPr>
              <a:t>年</a:t>
            </a:r>
            <a:r>
              <a:rPr lang="en-US" altLang="zh-CN" sz="1800" b="1" u="sng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CN" altLang="en-US" sz="1800" b="1" u="sng" dirty="0" smtClean="0">
                <a:latin typeface="Times New Roman" pitchFamily="18" charset="0"/>
                <a:cs typeface="Times New Roman" pitchFamily="18" charset="0"/>
              </a:rPr>
              <a:t>起</a:t>
            </a:r>
            <a:r>
              <a:rPr lang="en-US" altLang="zh-CN" sz="1800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0">
              <a:buNone/>
            </a:pP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zh-CN" sz="1800" b="1" dirty="0" err="1" smtClean="0">
                <a:latin typeface="Times New Roman" pitchFamily="18" charset="0"/>
                <a:cs typeface="Times New Roman" pitchFamily="18" charset="0"/>
              </a:rPr>
              <a:t>Teva</a:t>
            </a:r>
            <a:r>
              <a:rPr lang="en-US" altLang="zh-CN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Pharmaceuticals USA v. Sandoz, Inc., 135 S. Ct. 831 </a:t>
            </a:r>
            <a:endParaRPr lang="en-US" altLang="zh-CN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altLang="zh-CN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zh-CN" sz="1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Commil</a:t>
            </a:r>
            <a:r>
              <a:rPr lang="en-US" altLang="zh-CN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i="1" dirty="0">
                <a:latin typeface="Times New Roman" pitchFamily="18" charset="0"/>
                <a:cs typeface="Times New Roman" pitchFamily="18" charset="0"/>
              </a:rPr>
              <a:t>USA, LLC v. Cisco Sys., Inc.</a:t>
            </a: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, 135 </a:t>
            </a:r>
            <a:r>
              <a:rPr lang="en-US" altLang="zh-CN" sz="1800" b="1" dirty="0" err="1">
                <a:latin typeface="Times New Roman" pitchFamily="18" charset="0"/>
                <a:cs typeface="Times New Roman" pitchFamily="18" charset="0"/>
              </a:rPr>
              <a:t>S.Ct</a:t>
            </a: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zh-CN" sz="1800" b="1" dirty="0" smtClean="0">
                <a:latin typeface="Times New Roman" pitchFamily="18" charset="0"/>
                <a:cs typeface="Times New Roman" pitchFamily="18" charset="0"/>
              </a:rPr>
              <a:t>1920</a:t>
            </a:r>
          </a:p>
          <a:p>
            <a:pPr marL="0" indent="0">
              <a:buNone/>
            </a:pPr>
            <a:r>
              <a:rPr lang="fr-FR" altLang="zh-CN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Kimble </a:t>
            </a:r>
            <a:r>
              <a:rPr lang="fr-FR" altLang="zh-CN" sz="1800" b="1" i="1" dirty="0">
                <a:latin typeface="Times New Roman" pitchFamily="18" charset="0"/>
                <a:cs typeface="Times New Roman" pitchFamily="18" charset="0"/>
              </a:rPr>
              <a:t>v. Marvel Enters. Inc.</a:t>
            </a:r>
            <a:r>
              <a:rPr lang="fr-FR" altLang="zh-CN" sz="1800" b="1" dirty="0">
                <a:latin typeface="Times New Roman" pitchFamily="18" charset="0"/>
                <a:cs typeface="Times New Roman" pitchFamily="18" charset="0"/>
              </a:rPr>
              <a:t>, 135 S.Ct. 2401</a:t>
            </a:r>
            <a:endParaRPr lang="en-US" altLang="zh-CN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800" b="1" u="sng" dirty="0" smtClean="0">
                <a:latin typeface="Times New Roman" pitchFamily="18" charset="0"/>
                <a:cs typeface="Times New Roman" pitchFamily="18" charset="0"/>
              </a:rPr>
              <a:t>2016</a:t>
            </a:r>
            <a:r>
              <a:rPr lang="zh-CN" altLang="en-US" sz="1800" b="1" u="sng" dirty="0" smtClean="0">
                <a:latin typeface="Times New Roman" pitchFamily="18" charset="0"/>
                <a:cs typeface="Times New Roman" pitchFamily="18" charset="0"/>
              </a:rPr>
              <a:t>年</a:t>
            </a:r>
            <a:r>
              <a:rPr lang="en-US" altLang="zh-CN" sz="1800" b="1" u="sng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CN" altLang="en-US" sz="1800" b="1" u="sng" dirty="0" smtClean="0">
                <a:latin typeface="Times New Roman" pitchFamily="18" charset="0"/>
                <a:cs typeface="Times New Roman" pitchFamily="18" charset="0"/>
              </a:rPr>
              <a:t>起</a:t>
            </a:r>
            <a:r>
              <a:rPr lang="zh-CN" alt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zh-CN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altLang="zh-CN" sz="1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zh-CN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Halo</a:t>
            </a:r>
            <a:r>
              <a:rPr lang="en-US" altLang="zh-CN" sz="1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i="1" dirty="0" err="1">
                <a:latin typeface="Times New Roman" pitchFamily="18" charset="0"/>
                <a:cs typeface="Times New Roman" pitchFamily="18" charset="0"/>
              </a:rPr>
              <a:t>Elecs</a:t>
            </a:r>
            <a:r>
              <a:rPr lang="en-US" altLang="zh-CN" sz="1800" b="1" i="1" dirty="0">
                <a:latin typeface="Times New Roman" pitchFamily="18" charset="0"/>
                <a:cs typeface="Times New Roman" pitchFamily="18" charset="0"/>
              </a:rPr>
              <a:t>., Inc. v. Pulse </a:t>
            </a:r>
            <a:r>
              <a:rPr lang="en-US" altLang="zh-CN" sz="1800" b="1" i="1" dirty="0" err="1">
                <a:latin typeface="Times New Roman" pitchFamily="18" charset="0"/>
                <a:cs typeface="Times New Roman" pitchFamily="18" charset="0"/>
              </a:rPr>
              <a:t>Elecs</a:t>
            </a:r>
            <a:r>
              <a:rPr lang="en-US" altLang="zh-CN" sz="1800" b="1" i="1" dirty="0">
                <a:latin typeface="Times New Roman" pitchFamily="18" charset="0"/>
                <a:cs typeface="Times New Roman" pitchFamily="18" charset="0"/>
              </a:rPr>
              <a:t>., Inc.</a:t>
            </a: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, No. 14-1513; </a:t>
            </a:r>
            <a:r>
              <a:rPr lang="en-US" altLang="zh-CN" sz="1800" b="1" i="1" dirty="0">
                <a:latin typeface="Times New Roman" pitchFamily="18" charset="0"/>
                <a:cs typeface="Times New Roman" pitchFamily="18" charset="0"/>
              </a:rPr>
              <a:t>Stryker Corp. </a:t>
            </a: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v. </a:t>
            </a:r>
            <a:r>
              <a:rPr lang="en-US" altLang="zh-CN" sz="1800" b="1" i="1" dirty="0">
                <a:latin typeface="Times New Roman" pitchFamily="18" charset="0"/>
                <a:cs typeface="Times New Roman" pitchFamily="18" charset="0"/>
              </a:rPr>
              <a:t>Zimmer, Inc.</a:t>
            </a: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, </a:t>
            </a:r>
            <a:endParaRPr lang="en-US" altLang="zh-CN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latin typeface="Times New Roman" pitchFamily="18" charset="0"/>
                <a:cs typeface="Times New Roman" pitchFamily="18" charset="0"/>
              </a:rPr>
              <a:t>      No. 14-1520</a:t>
            </a:r>
          </a:p>
          <a:p>
            <a:pPr marL="0" indent="0">
              <a:buNone/>
            </a:pPr>
            <a:r>
              <a:rPr lang="en-US" altLang="zh-CN" sz="1800" b="1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zh-CN" sz="1800" b="1" i="1" dirty="0" err="1" smtClean="0">
                <a:latin typeface="Times New Roman" pitchFamily="18" charset="0"/>
                <a:cs typeface="Times New Roman" pitchFamily="18" charset="0"/>
              </a:rPr>
              <a:t>Cuozzo</a:t>
            </a:r>
            <a:r>
              <a:rPr lang="en-US" altLang="zh-CN" sz="1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i="1" dirty="0">
                <a:latin typeface="Times New Roman" pitchFamily="18" charset="0"/>
                <a:cs typeface="Times New Roman" pitchFamily="18" charset="0"/>
              </a:rPr>
              <a:t>Speed Tech., LLC v. Lee</a:t>
            </a: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, No. </a:t>
            </a:r>
            <a:r>
              <a:rPr lang="en-US" altLang="zh-CN" sz="1800" b="1" dirty="0" smtClean="0">
                <a:latin typeface="Times New Roman" pitchFamily="18" charset="0"/>
                <a:cs typeface="Times New Roman" pitchFamily="18" charset="0"/>
              </a:rPr>
              <a:t>15-446</a:t>
            </a:r>
          </a:p>
          <a:p>
            <a:pPr marL="0" indent="0">
              <a:buNone/>
            </a:pPr>
            <a:r>
              <a:rPr lang="en-US" altLang="zh-CN" sz="1800" b="1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zh-CN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Samsung </a:t>
            </a:r>
            <a:r>
              <a:rPr lang="en-US" altLang="zh-CN" sz="1800" b="1" i="1" dirty="0">
                <a:latin typeface="Times New Roman" pitchFamily="18" charset="0"/>
                <a:cs typeface="Times New Roman" pitchFamily="18" charset="0"/>
              </a:rPr>
              <a:t>Electronics Co., Ltd. v. Apple Inc.</a:t>
            </a: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, No. 15-777</a:t>
            </a:r>
            <a:endParaRPr lang="zh-CN" altLang="en-US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867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美国专利司法新发展（</a:t>
            </a:r>
            <a:r>
              <a:rPr lang="en-US" altLang="zh-CN" b="1" dirty="0" smtClean="0"/>
              <a:t>1</a:t>
            </a:r>
            <a:r>
              <a:rPr lang="zh-CN" altLang="en-US" b="1" dirty="0" smtClean="0"/>
              <a:t>）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645224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sz="2000" b="1" dirty="0" smtClean="0">
                <a:latin typeface="Times New Roman" pitchFamily="18" charset="0"/>
                <a:cs typeface="Times New Roman" pitchFamily="18" charset="0"/>
              </a:rPr>
              <a:t>§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101 Alice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案（美最高院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2014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“抽象观念”不可获得专利）及之后</a:t>
            </a:r>
            <a:r>
              <a:rPr lang="zh-CN" altLang="en-US" sz="2800" dirty="0" smtClean="0">
                <a:latin typeface="Times New Roman" pitchFamily="18" charset="0"/>
                <a:cs typeface="Times New Roman" pitchFamily="18" charset="0"/>
              </a:rPr>
              <a:t>：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进一步限制商业方法软件专利。</a:t>
            </a:r>
            <a:endParaRPr lang="en-US" altLang="zh-CN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美国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PTO2014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年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月软件专利审查指南（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2015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年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月版仍以此依据）</a:t>
            </a:r>
            <a:endParaRPr lang="en-US" altLang="zh-CN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二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步法：权利要求是否为工序、机械、产品或合成物？   </a:t>
            </a:r>
            <a:endParaRPr lang="en-US" altLang="zh-CN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否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—&gt;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不属于</a:t>
            </a:r>
            <a:r>
              <a:rPr lang="en-US" altLang="zh-CN" sz="2000" b="1" dirty="0">
                <a:latin typeface="Times New Roman" pitchFamily="18" charset="0"/>
                <a:cs typeface="Times New Roman" pitchFamily="18" charset="0"/>
              </a:rPr>
              <a:t>§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101 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主题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是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—&gt;A 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该权利要求是否指向自然法则、自然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endParaRPr lang="en-US" altLang="zh-CN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现象、抽象观念（司法认定例外）？</a:t>
            </a:r>
            <a:endParaRPr lang="en-US" altLang="zh-CN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是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—&gt;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不属于</a:t>
            </a:r>
            <a:r>
              <a:rPr lang="en-US" altLang="zh-CN" sz="2000" b="1" dirty="0">
                <a:latin typeface="Times New Roman" pitchFamily="18" charset="0"/>
                <a:cs typeface="Times New Roman" pitchFamily="18" charset="0"/>
              </a:rPr>
              <a:t>§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101 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主题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否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—&gt; B 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该权利要求是否描述了显然多于司法认</a:t>
            </a:r>
            <a:endParaRPr lang="en-US" altLang="zh-CN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                               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定例外的要素？</a:t>
            </a:r>
            <a:endParaRPr lang="en-US" altLang="zh-CN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否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—&gt;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不属于</a:t>
            </a:r>
            <a:r>
              <a:rPr lang="en-US" altLang="zh-CN" sz="2000" b="1" dirty="0">
                <a:latin typeface="Times New Roman" pitchFamily="18" charset="0"/>
                <a:cs typeface="Times New Roman" pitchFamily="18" charset="0"/>
              </a:rPr>
              <a:t>§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101 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主题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是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—&gt;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属于</a:t>
            </a:r>
            <a:r>
              <a:rPr lang="en-US" altLang="zh-CN" sz="2000" b="1" dirty="0">
                <a:latin typeface="Times New Roman" pitchFamily="18" charset="0"/>
                <a:cs typeface="Times New Roman" pitchFamily="18" charset="0"/>
              </a:rPr>
              <a:t>§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101 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主题。</a:t>
            </a:r>
            <a:endParaRPr lang="en-US" altLang="zh-CN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altLang="zh-CN" sz="2800" b="1" dirty="0"/>
          </a:p>
          <a:p>
            <a:pPr marL="0" indent="0">
              <a:buNone/>
            </a:pPr>
            <a:r>
              <a:rPr lang="en-US" altLang="zh-CN" sz="2800" b="1" dirty="0"/>
              <a:t>                   </a:t>
            </a:r>
            <a:endParaRPr lang="zh-CN" altLang="en-US" sz="28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18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美国专利司法新发展（</a:t>
            </a:r>
            <a:r>
              <a:rPr lang="en-US" altLang="zh-CN" b="1" dirty="0"/>
              <a:t>1</a:t>
            </a:r>
            <a:r>
              <a:rPr lang="zh-CN" altLang="en-US" b="1" dirty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Alice</a:t>
            </a:r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案结果（截止</a:t>
            </a: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2016</a:t>
            </a:r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年</a:t>
            </a: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月）：</a:t>
            </a:r>
            <a:endParaRPr lang="en-US" altLang="zh-CN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美国联邦地区法院：</a:t>
            </a: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185</a:t>
            </a:r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起</a:t>
            </a: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Alice</a:t>
            </a:r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同类案，</a:t>
            </a: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128</a:t>
            </a:r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起判无效；</a:t>
            </a:r>
            <a:endParaRPr lang="en-US" altLang="zh-CN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美国</a:t>
            </a: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CAFC</a:t>
            </a:r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：</a:t>
            </a: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起，</a:t>
            </a: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起判无效</a:t>
            </a:r>
            <a:endParaRPr lang="en-US" altLang="zh-CN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美国</a:t>
            </a: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PTO</a:t>
            </a:r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上诉委员会（</a:t>
            </a: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PTAB</a:t>
            </a:r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38</a:t>
            </a:r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起裁决，全部判无效。</a:t>
            </a:r>
            <a:endParaRPr lang="en-US" altLang="zh-CN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结论：加大对商业方法软件专利的无效裁定。</a:t>
            </a:r>
            <a:endParaRPr lang="en-US" altLang="zh-CN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53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美国专利司法新发展</a:t>
            </a:r>
            <a:r>
              <a:rPr lang="zh-CN" altLang="en-US" b="1" dirty="0" smtClean="0"/>
              <a:t>（</a:t>
            </a:r>
            <a:r>
              <a:rPr lang="en-US" altLang="zh-CN" b="1" dirty="0" smtClean="0"/>
              <a:t>2</a:t>
            </a:r>
            <a:r>
              <a:rPr lang="zh-CN" altLang="en-US" b="1" dirty="0" smtClean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诱导（</a:t>
            </a: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induce</a:t>
            </a:r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zh-CN" altLang="en-US" b="1" dirty="0">
                <a:latin typeface="Times New Roman" pitchFamily="18" charset="0"/>
                <a:cs typeface="Times New Roman" pitchFamily="18" charset="0"/>
              </a:rPr>
              <a:t>侵权</a:t>
            </a:r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的抗辩</a:t>
            </a:r>
            <a:r>
              <a:rPr lang="en-US" altLang="zh-CN" b="1" dirty="0" err="1">
                <a:latin typeface="Times New Roman" pitchFamily="18" charset="0"/>
                <a:cs typeface="Times New Roman" pitchFamily="18" charset="0"/>
              </a:rPr>
              <a:t>Commil</a:t>
            </a:r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 USA, LLC v. Cisco Sys., Inc., 135 </a:t>
            </a:r>
            <a:r>
              <a:rPr lang="en-US" altLang="zh-CN" b="1" dirty="0" err="1">
                <a:latin typeface="Times New Roman" pitchFamily="18" charset="0"/>
                <a:cs typeface="Times New Roman" pitchFamily="18" charset="0"/>
              </a:rPr>
              <a:t>S.Ct</a:t>
            </a:r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. 1920 (2015</a:t>
            </a: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问题：被告可否认为涉案专利无效而实施侵权？</a:t>
            </a:r>
            <a:endParaRPr lang="en-US" altLang="zh-CN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美最高院判决：诱导侵权要求“被告明知侵权的证据”；“无效不是不侵权的辩解，而是减轻责任的辩解”；“允许诚信的认为抗辩将削弱专利有效性的假定”。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28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美国专利司法新发展</a:t>
            </a:r>
            <a:r>
              <a:rPr lang="zh-CN" altLang="en-US" b="1" dirty="0" smtClean="0"/>
              <a:t>（</a:t>
            </a:r>
            <a:r>
              <a:rPr lang="en-US" altLang="zh-CN" b="1" dirty="0" smtClean="0"/>
              <a:t>3</a:t>
            </a:r>
            <a:r>
              <a:rPr lang="zh-CN" altLang="en-US" b="1" dirty="0" smtClean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专利期满后的许可费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：</a:t>
            </a:r>
            <a:r>
              <a:rPr lang="fr-FR" altLang="zh-CN" b="1" dirty="0">
                <a:latin typeface="Times New Roman" pitchFamily="18" charset="0"/>
                <a:cs typeface="Times New Roman" pitchFamily="18" charset="0"/>
              </a:rPr>
              <a:t>Kimble v. Marvel Enters. Inc., 135 S.Ct. 2401 (2015</a:t>
            </a:r>
            <a:r>
              <a:rPr lang="fr-FR" altLang="zh-CN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问题：专利期满后，原专利权人继续收取许可费本身是否违法？</a:t>
            </a:r>
            <a:endParaRPr lang="en-US" altLang="zh-CN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美最高院多数意见：否。</a:t>
            </a:r>
            <a:endParaRPr lang="en-US" altLang="zh-CN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反对意见：专利法没有明文</a:t>
            </a:r>
            <a:r>
              <a:rPr lang="zh-CN" altLang="en-US" b="1" dirty="0" smtClean="0"/>
              <a:t>禁止。</a:t>
            </a:r>
            <a:endParaRPr lang="fr-FR" altLang="zh-CN" b="1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90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美国专利司法新发展</a:t>
            </a:r>
            <a:r>
              <a:rPr lang="zh-CN" altLang="en-US" b="1" dirty="0" smtClean="0"/>
              <a:t>（</a:t>
            </a:r>
            <a:r>
              <a:rPr lang="en-US" altLang="zh-CN" b="1" dirty="0" smtClean="0"/>
              <a:t>4</a:t>
            </a:r>
            <a:r>
              <a:rPr lang="zh-CN" altLang="en-US" b="1" dirty="0" smtClean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70000" lnSpcReduction="20000"/>
          </a:bodyPr>
          <a:lstStyle/>
          <a:p>
            <a:r>
              <a:rPr lang="zh-CN" altLang="en-US" sz="3300" b="1" dirty="0" smtClean="0">
                <a:latin typeface="Times New Roman" pitchFamily="18" charset="0"/>
                <a:cs typeface="Times New Roman" pitchFamily="18" charset="0"/>
              </a:rPr>
              <a:t>故意侵权（三倍赔偿金</a:t>
            </a:r>
            <a:r>
              <a:rPr lang="en-US" altLang="zh-CN" sz="3300" b="1" dirty="0">
                <a:latin typeface="Times New Roman" pitchFamily="18" charset="0"/>
                <a:cs typeface="Times New Roman" pitchFamily="18" charset="0"/>
              </a:rPr>
              <a:t>§ </a:t>
            </a:r>
            <a:r>
              <a:rPr lang="en-US" altLang="zh-CN" sz="3300" b="1" dirty="0" smtClean="0">
                <a:latin typeface="Times New Roman" pitchFamily="18" charset="0"/>
                <a:cs typeface="Times New Roman" pitchFamily="18" charset="0"/>
              </a:rPr>
              <a:t>284</a:t>
            </a:r>
            <a:r>
              <a:rPr lang="zh-CN" altLang="en-US" sz="3300" b="1" dirty="0" smtClean="0"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en-US" altLang="zh-CN" sz="3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00" b="1" dirty="0">
                <a:latin typeface="Times New Roman" pitchFamily="18" charset="0"/>
                <a:cs typeface="Times New Roman" pitchFamily="18" charset="0"/>
              </a:rPr>
              <a:t>Halo </a:t>
            </a:r>
            <a:r>
              <a:rPr lang="en-US" altLang="zh-CN" sz="3300" b="1" dirty="0" err="1">
                <a:latin typeface="Times New Roman" pitchFamily="18" charset="0"/>
                <a:cs typeface="Times New Roman" pitchFamily="18" charset="0"/>
              </a:rPr>
              <a:t>Elecs</a:t>
            </a:r>
            <a:r>
              <a:rPr lang="en-US" altLang="zh-CN" sz="3300" b="1" dirty="0">
                <a:latin typeface="Times New Roman" pitchFamily="18" charset="0"/>
                <a:cs typeface="Times New Roman" pitchFamily="18" charset="0"/>
              </a:rPr>
              <a:t>., Inc. v. Pulse </a:t>
            </a:r>
            <a:r>
              <a:rPr lang="en-US" altLang="zh-CN" sz="3300" b="1" dirty="0" err="1">
                <a:latin typeface="Times New Roman" pitchFamily="18" charset="0"/>
                <a:cs typeface="Times New Roman" pitchFamily="18" charset="0"/>
              </a:rPr>
              <a:t>Elecs</a:t>
            </a:r>
            <a:r>
              <a:rPr lang="en-US" altLang="zh-CN" sz="3300" b="1" dirty="0">
                <a:latin typeface="Times New Roman" pitchFamily="18" charset="0"/>
                <a:cs typeface="Times New Roman" pitchFamily="18" charset="0"/>
              </a:rPr>
              <a:t>., Inc., No. 14-1513; Stryker Corp. v. Zimmer, Inc., </a:t>
            </a:r>
            <a:r>
              <a:rPr lang="en-US" altLang="zh-CN" sz="3300" b="1" dirty="0" smtClean="0">
                <a:latin typeface="Times New Roman" pitchFamily="18" charset="0"/>
                <a:cs typeface="Times New Roman" pitchFamily="18" charset="0"/>
              </a:rPr>
              <a:t>No. 14-1520</a:t>
            </a:r>
            <a:endParaRPr lang="en-US" altLang="zh-CN" sz="33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sz="3300" b="1" dirty="0" smtClean="0">
                <a:latin typeface="Times New Roman" pitchFamily="18" charset="0"/>
                <a:cs typeface="Times New Roman" pitchFamily="18" charset="0"/>
              </a:rPr>
              <a:t>美最高院受理：</a:t>
            </a:r>
            <a:r>
              <a:rPr lang="en-US" altLang="zh-CN" sz="3300" b="1" dirty="0" smtClean="0">
                <a:latin typeface="Times New Roman" pitchFamily="18" charset="0"/>
                <a:cs typeface="Times New Roman" pitchFamily="18" charset="0"/>
              </a:rPr>
              <a:t>Oct</a:t>
            </a:r>
            <a:r>
              <a:rPr lang="en-US" altLang="zh-CN" sz="3300" b="1" dirty="0">
                <a:latin typeface="Times New Roman" pitchFamily="18" charset="0"/>
                <a:cs typeface="Times New Roman" pitchFamily="18" charset="0"/>
              </a:rPr>
              <a:t>. 19, 2015</a:t>
            </a:r>
          </a:p>
          <a:p>
            <a:r>
              <a:rPr lang="zh-CN" altLang="en-US" sz="3300" b="1" dirty="0" smtClean="0">
                <a:latin typeface="Times New Roman" pitchFamily="18" charset="0"/>
                <a:cs typeface="Times New Roman" pitchFamily="18" charset="0"/>
              </a:rPr>
              <a:t>庭审</a:t>
            </a:r>
            <a:r>
              <a:rPr lang="en-US" altLang="zh-CN" sz="33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altLang="zh-CN" sz="3300" b="1" dirty="0">
                <a:latin typeface="Times New Roman" pitchFamily="18" charset="0"/>
                <a:cs typeface="Times New Roman" pitchFamily="18" charset="0"/>
              </a:rPr>
              <a:t>Feb. 23, 2016 (cases consolidated</a:t>
            </a:r>
            <a:r>
              <a:rPr lang="en-US" altLang="zh-CN" sz="33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lnSpc>
                <a:spcPct val="170000"/>
              </a:lnSpc>
            </a:pPr>
            <a:r>
              <a:rPr lang="zh-CN" altLang="en-US" sz="3300" b="1" dirty="0" smtClean="0">
                <a:latin typeface="Times New Roman" pitchFamily="18" charset="0"/>
                <a:cs typeface="Times New Roman" pitchFamily="18" charset="0"/>
              </a:rPr>
              <a:t>问题：</a:t>
            </a:r>
            <a:r>
              <a:rPr lang="en-US" altLang="zh-CN" sz="3300" b="1" dirty="0" smtClean="0">
                <a:latin typeface="Times New Roman" pitchFamily="18" charset="0"/>
                <a:cs typeface="Times New Roman" pitchFamily="18" charset="0"/>
              </a:rPr>
              <a:t>2014</a:t>
            </a:r>
            <a:r>
              <a:rPr lang="zh-CN" altLang="en-US" sz="3300" b="1" dirty="0" smtClean="0">
                <a:latin typeface="Times New Roman" pitchFamily="18" charset="0"/>
                <a:cs typeface="Times New Roman" pitchFamily="18" charset="0"/>
              </a:rPr>
              <a:t>年美最高院</a:t>
            </a:r>
            <a:r>
              <a:rPr lang="en-US" altLang="zh-CN" sz="3300" b="1" dirty="0">
                <a:latin typeface="Times New Roman" pitchFamily="18" charset="0"/>
                <a:cs typeface="Times New Roman" pitchFamily="18" charset="0"/>
              </a:rPr>
              <a:t>Octane Fitness, LLC v. ICON Health &amp; Fitness, Inc., 134 </a:t>
            </a:r>
            <a:r>
              <a:rPr lang="en-US" altLang="zh-CN" sz="3300" b="1" dirty="0" err="1">
                <a:latin typeface="Times New Roman" pitchFamily="18" charset="0"/>
                <a:cs typeface="Times New Roman" pitchFamily="18" charset="0"/>
              </a:rPr>
              <a:t>S.Ct</a:t>
            </a:r>
            <a:r>
              <a:rPr lang="en-US" altLang="zh-CN" sz="3300" b="1" dirty="0">
                <a:latin typeface="Times New Roman" pitchFamily="18" charset="0"/>
                <a:cs typeface="Times New Roman" pitchFamily="18" charset="0"/>
              </a:rPr>
              <a:t>. 1749 </a:t>
            </a:r>
            <a:r>
              <a:rPr lang="zh-CN" altLang="en-US" sz="3300" b="1" dirty="0" smtClean="0">
                <a:latin typeface="Times New Roman" pitchFamily="18" charset="0"/>
                <a:cs typeface="Times New Roman" pitchFamily="18" charset="0"/>
              </a:rPr>
              <a:t>已判决</a:t>
            </a:r>
            <a:r>
              <a:rPr lang="zh-CN" altLang="en-US" sz="3400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en-US" sz="3400" b="1" dirty="0">
                <a:latin typeface="Times New Roman" pitchFamily="18" charset="0"/>
                <a:cs typeface="Times New Roman" pitchFamily="18" charset="0"/>
              </a:rPr>
              <a:t>联邦巡回上诉法院在</a:t>
            </a:r>
            <a:r>
              <a:rPr lang="en-US" altLang="zh-CN" sz="3400" b="1" i="1" dirty="0">
                <a:latin typeface="Times New Roman" pitchFamily="18" charset="0"/>
                <a:cs typeface="Times New Roman" pitchFamily="18" charset="0"/>
              </a:rPr>
              <a:t>Brooks Furniture</a:t>
            </a:r>
            <a:r>
              <a:rPr lang="zh-CN" altLang="en-US" sz="3400" b="1" i="1" dirty="0">
                <a:latin typeface="Times New Roman" pitchFamily="18" charset="0"/>
                <a:cs typeface="Times New Roman" pitchFamily="18" charset="0"/>
              </a:rPr>
              <a:t>案</a:t>
            </a:r>
            <a:r>
              <a:rPr lang="zh-CN" altLang="en-US" sz="3400" b="1" dirty="0">
                <a:latin typeface="Times New Roman" pitchFamily="18" charset="0"/>
                <a:cs typeface="Times New Roman" pitchFamily="18" charset="0"/>
              </a:rPr>
              <a:t>中所建立的法律框架过度严格，并不可容忍地阻碍了对地方法院的自由裁量权的法定授予。</a:t>
            </a:r>
            <a:r>
              <a:rPr lang="zh-CN" altLang="en-US" sz="3400" b="1" dirty="0" smtClean="0">
                <a:latin typeface="Times New Roman" pitchFamily="18" charset="0"/>
                <a:cs typeface="Times New Roman" pitchFamily="18" charset="0"/>
              </a:rPr>
              <a:t>”这个</a:t>
            </a:r>
            <a:r>
              <a:rPr lang="zh-CN" altLang="en-US" sz="3400" b="1" dirty="0">
                <a:latin typeface="Times New Roman" pitchFamily="18" charset="0"/>
                <a:cs typeface="Times New Roman" pitchFamily="18" charset="0"/>
              </a:rPr>
              <a:t>框架“十分苛刻，使得第</a:t>
            </a:r>
            <a:r>
              <a:rPr lang="en-US" altLang="zh-CN" sz="3400" b="1" dirty="0">
                <a:latin typeface="Times New Roman" pitchFamily="18" charset="0"/>
                <a:cs typeface="Times New Roman" pitchFamily="18" charset="0"/>
              </a:rPr>
              <a:t>285</a:t>
            </a:r>
            <a:r>
              <a:rPr lang="zh-CN" altLang="en-US" sz="3400" b="1" dirty="0">
                <a:latin typeface="Times New Roman" pitchFamily="18" charset="0"/>
                <a:cs typeface="Times New Roman" pitchFamily="18" charset="0"/>
              </a:rPr>
              <a:t>条显得十分多余。” </a:t>
            </a:r>
            <a:endParaRPr lang="en-US" altLang="zh-CN" sz="3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3300" b="1" dirty="0" smtClean="0">
                <a:latin typeface="Times New Roman" pitchFamily="18" charset="0"/>
                <a:cs typeface="Times New Roman" pitchFamily="18" charset="0"/>
              </a:rPr>
              <a:t>CAFC</a:t>
            </a:r>
            <a:r>
              <a:rPr lang="zh-CN" altLang="en-US" sz="3300" b="1" dirty="0" smtClean="0">
                <a:latin typeface="Times New Roman" pitchFamily="18" charset="0"/>
                <a:cs typeface="Times New Roman" pitchFamily="18" charset="0"/>
              </a:rPr>
              <a:t>是否仍坚持过度严格的标准？</a:t>
            </a:r>
            <a:endParaRPr lang="zh-CN" altLang="en-US" sz="3300" b="1" dirty="0">
              <a:latin typeface="Times New Roman" pitchFamily="18" charset="0"/>
              <a:cs typeface="Times New Roman" pitchFamily="18" charset="0"/>
            </a:endParaRPr>
          </a:p>
          <a:p>
            <a:endParaRPr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987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美国专利司法新发展</a:t>
            </a:r>
            <a:r>
              <a:rPr lang="zh-CN" altLang="en-US" b="1" dirty="0" smtClean="0"/>
              <a:t>（</a:t>
            </a:r>
            <a:r>
              <a:rPr lang="en-US" altLang="zh-CN" b="1" dirty="0" smtClean="0"/>
              <a:t>5</a:t>
            </a:r>
            <a:r>
              <a:rPr lang="zh-CN" altLang="en-US" b="1" dirty="0" smtClean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外观设计专利（赔偿金</a:t>
            </a:r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§ 289</a:t>
            </a:r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en-US" altLang="zh-CN" b="1" i="1" dirty="0">
                <a:latin typeface="Times New Roman" pitchFamily="18" charset="0"/>
                <a:cs typeface="Times New Roman" pitchFamily="18" charset="0"/>
              </a:rPr>
              <a:t>Samsung Electronics Co., Ltd. v. Apple Inc.</a:t>
            </a:r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, No. 15-777</a:t>
            </a:r>
          </a:p>
          <a:p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美最高院受理：</a:t>
            </a: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March </a:t>
            </a:r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21, 2016; </a:t>
            </a:r>
            <a:endParaRPr lang="en-US" altLang="zh-CN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庭审：</a:t>
            </a: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October 2016 Term</a:t>
            </a: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zh-CN" altLang="en-US" b="1" dirty="0" smtClean="0">
                <a:latin typeface="Times New Roman" pitchFamily="18" charset="0"/>
                <a:cs typeface="Times New Roman" pitchFamily="18" charset="0"/>
              </a:rPr>
              <a:t>问题：当外观设计专利仅适用于该产品的一个部件时，侵权赔偿金是否限于该部件所贡献的利润？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532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half" idx="2"/>
          </p:nvPr>
        </p:nvSpPr>
        <p:spPr>
          <a:xfrm>
            <a:off x="4648200" y="332656"/>
            <a:ext cx="4038600" cy="5793507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Apple Inc.,</a:t>
            </a:r>
            <a:endParaRPr lang="en-US" altLang="zh-CN" sz="4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4000" b="1" dirty="0">
                <a:latin typeface="Times New Roman" pitchFamily="18" charset="0"/>
                <a:cs typeface="Times New Roman" pitchFamily="18" charset="0"/>
              </a:rPr>
              <a:t>Design Patent </a:t>
            </a:r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D604,305</a:t>
            </a:r>
          </a:p>
          <a:p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CAFC</a:t>
            </a:r>
            <a:r>
              <a:rPr lang="zh-CN" altLang="en-US" sz="4000" dirty="0" smtClean="0">
                <a:latin typeface="Times New Roman" pitchFamily="18" charset="0"/>
                <a:cs typeface="Times New Roman" pitchFamily="18" charset="0"/>
              </a:rPr>
              <a:t>：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Affirmed </a:t>
            </a:r>
            <a:r>
              <a:rPr lang="en-US" altLang="zh-CN" sz="4000" dirty="0">
                <a:latin typeface="Times New Roman" pitchFamily="18" charset="0"/>
                <a:cs typeface="Times New Roman" pitchFamily="18" charset="0"/>
              </a:rPr>
              <a:t>District Court’s damages award based on Samsung’s entire profits from sales</a:t>
            </a:r>
          </a:p>
          <a:p>
            <a:pPr marL="0" indent="0">
              <a:buNone/>
            </a:pP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  of </a:t>
            </a:r>
            <a:r>
              <a:rPr lang="en-US" altLang="zh-CN" sz="4000" dirty="0">
                <a:latin typeface="Times New Roman" pitchFamily="18" charset="0"/>
                <a:cs typeface="Times New Roman" pitchFamily="18" charset="0"/>
              </a:rPr>
              <a:t>infringing 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0" indent="0">
              <a:buNone/>
            </a:pPr>
            <a:r>
              <a:rPr lang="en-US" altLang="zh-CN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 smartphones</a:t>
            </a:r>
            <a:endParaRPr lang="en-US" altLang="zh-CN" sz="4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altLang="zh-CN" sz="4000" b="1" dirty="0"/>
          </a:p>
          <a:p>
            <a:endParaRPr lang="zh-CN" altLang="en-US" sz="4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824"/>
            <a:ext cx="4523706" cy="6336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237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b="1" dirty="0" smtClean="0"/>
              <a:t>                                </a:t>
            </a:r>
            <a:r>
              <a:rPr lang="zh-CN" altLang="en-US" sz="4000" b="1" dirty="0" smtClean="0"/>
              <a:t>谢谢</a:t>
            </a:r>
            <a:endParaRPr lang="en-US" altLang="zh-CN" sz="4000" b="1" dirty="0" smtClean="0"/>
          </a:p>
          <a:p>
            <a:r>
              <a:rPr lang="zh-CN" altLang="en-US" sz="4000" b="1" dirty="0" smtClean="0"/>
              <a:t>                 欢迎问答和讨论</a:t>
            </a:r>
            <a:endParaRPr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18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950</Words>
  <Application>Microsoft Office PowerPoint</Application>
  <PresentationFormat>全屏显示(4:3)</PresentationFormat>
  <Paragraphs>84</Paragraphs>
  <Slides>11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2" baseType="lpstr">
      <vt:lpstr>Office 主题</vt:lpstr>
      <vt:lpstr>美国专利法的新发展</vt:lpstr>
      <vt:lpstr>美国专利立法新发展</vt:lpstr>
      <vt:lpstr>美最高院加大受理专利案件力度</vt:lpstr>
      <vt:lpstr>美国专利司法新发展（1）</vt:lpstr>
      <vt:lpstr>美国专利司法新发展（1）</vt:lpstr>
      <vt:lpstr>美国专利司法新发展（2）</vt:lpstr>
      <vt:lpstr>美国专利司法新发展（3）</vt:lpstr>
      <vt:lpstr>美国专利司法新发展（4）</vt:lpstr>
      <vt:lpstr>美国专利司法新发展（5）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美国专利法的新发展</dc:title>
  <dc:creator>admin</dc:creator>
  <cp:lastModifiedBy>admin</cp:lastModifiedBy>
  <cp:revision>53</cp:revision>
  <dcterms:created xsi:type="dcterms:W3CDTF">2016-05-14T08:22:26Z</dcterms:created>
  <dcterms:modified xsi:type="dcterms:W3CDTF">2016-05-14T14:16:13Z</dcterms:modified>
</cp:coreProperties>
</file>