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sldIdLst>
    <p:sldId id="256" r:id="rId2"/>
    <p:sldId id="257" r:id="rId3"/>
    <p:sldId id="258" r:id="rId4"/>
    <p:sldId id="271" r:id="rId5"/>
    <p:sldId id="272" r:id="rId6"/>
    <p:sldId id="269" r:id="rId7"/>
    <p:sldId id="273" r:id="rId8"/>
    <p:sldId id="278" r:id="rId9"/>
    <p:sldId id="274" r:id="rId10"/>
    <p:sldId id="275" r:id="rId11"/>
    <p:sldId id="276" r:id="rId12"/>
    <p:sldId id="277" r:id="rId13"/>
    <p:sldId id="261" r:id="rId14"/>
    <p:sldId id="263" r:id="rId1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 乃根" initials="张" lastIdx="4" clrIdx="0">
    <p:extLst>
      <p:ext uri="{19B8F6BF-5375-455C-9EA6-DF929625EA0E}">
        <p15:presenceInfo xmlns:p15="http://schemas.microsoft.com/office/powerpoint/2012/main" userId="1cc613ac8db6990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94591" autoAdjust="0"/>
  </p:normalViewPr>
  <p:slideViewPr>
    <p:cSldViewPr>
      <p:cViewPr varScale="1">
        <p:scale>
          <a:sx n="127" d="100"/>
          <a:sy n="127" d="100"/>
        </p:scale>
        <p:origin x="1542"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30T10:08:27.471" idx="1">
    <p:pos x="4548" y="4127"/>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5-30T10:08:27.471" idx="2">
    <p:pos x="4548" y="4127"/>
    <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5-30T10:08:27.471" idx="3">
    <p:pos x="4548" y="4127"/>
    <p:text/>
    <p:extLst>
      <p:ext uri="{C676402C-5697-4E1C-873F-D02D1690AC5C}">
        <p15:threadingInfo xmlns:p15="http://schemas.microsoft.com/office/powerpoint/2012/main" timeZoneBias="-4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5-30T10:08:27.471" idx="4">
    <p:pos x="4548" y="4127"/>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2022/7/14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en-US" altLang="zh-CN"/>
              <a:t>2022/06/11</a:t>
            </a:r>
            <a:endParaRPr lang="zh-CN" altLang="en-US"/>
          </a:p>
        </p:txBody>
      </p:sp>
      <p:sp>
        <p:nvSpPr>
          <p:cNvPr id="20" name="页脚占位符 19"/>
          <p:cNvSpPr>
            <a:spLocks noGrp="1"/>
          </p:cNvSpPr>
          <p:nvPr>
            <p:ph type="ftr" sz="quarter" idx="11"/>
          </p:nvPr>
        </p:nvSpPr>
        <p:spPr/>
        <p:txBody>
          <a:bodyPr/>
          <a:lstStyle/>
          <a:p>
            <a:r>
              <a:rPr lang="zh-CN" altLang="en-US"/>
              <a:t>复旦知产中心研讨会</a:t>
            </a:r>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2022/06/11</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a:t>2022/06/11</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2022/06/11</a:t>
            </a:r>
            <a:endParaRPr lang="zh-CN" altLang="en-US"/>
          </a:p>
        </p:txBody>
      </p:sp>
      <p:sp>
        <p:nvSpPr>
          <p:cNvPr id="6" name="页脚占位符 5"/>
          <p:cNvSpPr>
            <a:spLocks noGrp="1"/>
          </p:cNvSpPr>
          <p:nvPr>
            <p:ph type="ftr" sz="quarter" idx="11"/>
          </p:nvPr>
        </p:nvSpPr>
        <p:spPr/>
        <p:txBody>
          <a:bodyPr/>
          <a:lstStyle/>
          <a:p>
            <a:r>
              <a:rPr lang="zh-CN" altLang="en-US"/>
              <a:t>复旦知产中心研讨会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en-US" altLang="zh-CN"/>
              <a:t>2022/06/11</a:t>
            </a:r>
            <a:endParaRPr lang="zh-CN" altLang="en-US"/>
          </a:p>
        </p:txBody>
      </p:sp>
      <p:sp>
        <p:nvSpPr>
          <p:cNvPr id="8" name="页脚占位符 7"/>
          <p:cNvSpPr>
            <a:spLocks noGrp="1"/>
          </p:cNvSpPr>
          <p:nvPr>
            <p:ph type="ftr" sz="quarter" idx="11"/>
          </p:nvPr>
        </p:nvSpPr>
        <p:spPr/>
        <p:txBody>
          <a:bodyPr/>
          <a:lstStyle/>
          <a:p>
            <a:r>
              <a:rPr lang="zh-CN" altLang="en-US"/>
              <a:t>复旦知产中心研讨会</a:t>
            </a:r>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a:t>2022/06/11</a:t>
            </a:r>
            <a:endParaRPr lang="zh-CN" altLang="en-US"/>
          </a:p>
        </p:txBody>
      </p:sp>
      <p:sp>
        <p:nvSpPr>
          <p:cNvPr id="4" name="页脚占位符 3"/>
          <p:cNvSpPr>
            <a:spLocks noGrp="1"/>
          </p:cNvSpPr>
          <p:nvPr>
            <p:ph type="ftr" sz="quarter" idx="11"/>
          </p:nvPr>
        </p:nvSpPr>
        <p:spPr/>
        <p:txBody>
          <a:bodyPr/>
          <a:lstStyle/>
          <a:p>
            <a:r>
              <a:rPr lang="zh-CN" altLang="en-US"/>
              <a:t>复旦知产中心研讨会</a:t>
            </a:r>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en-US" altLang="zh-CN"/>
              <a:t>2022/06/11</a:t>
            </a:r>
            <a:endParaRPr lang="zh-CN" altLang="en-US"/>
          </a:p>
        </p:txBody>
      </p:sp>
      <p:sp>
        <p:nvSpPr>
          <p:cNvPr id="3" name="页脚占位符 2"/>
          <p:cNvSpPr>
            <a:spLocks noGrp="1"/>
          </p:cNvSpPr>
          <p:nvPr>
            <p:ph type="ftr" sz="quarter" idx="11"/>
          </p:nvPr>
        </p:nvSpPr>
        <p:spPr/>
        <p:txBody>
          <a:bodyPr/>
          <a:lstStyle/>
          <a:p>
            <a:r>
              <a:rPr lang="zh-CN" altLang="en-US"/>
              <a:t>复旦知产中心研讨会</a:t>
            </a:r>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2022/06/11</a:t>
            </a:r>
            <a:endParaRPr lang="zh-CN" altLang="en-US"/>
          </a:p>
        </p:txBody>
      </p:sp>
      <p:sp>
        <p:nvSpPr>
          <p:cNvPr id="6" name="页脚占位符 5"/>
          <p:cNvSpPr>
            <a:spLocks noGrp="1"/>
          </p:cNvSpPr>
          <p:nvPr>
            <p:ph type="ftr" sz="quarter" idx="11"/>
          </p:nvPr>
        </p:nvSpPr>
        <p:spPr/>
        <p:txBody>
          <a:bodyPr/>
          <a:lstStyle/>
          <a:p>
            <a:r>
              <a:rPr lang="zh-CN" altLang="en-US"/>
              <a:t>复旦知产中心研讨会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a:t>2022/06/11</a:t>
            </a:r>
            <a:endParaRPr lang="zh-CN" altLang="en-US"/>
          </a:p>
        </p:txBody>
      </p:sp>
      <p:sp>
        <p:nvSpPr>
          <p:cNvPr id="6" name="页脚占位符 5"/>
          <p:cNvSpPr>
            <a:spLocks noGrp="1"/>
          </p:cNvSpPr>
          <p:nvPr>
            <p:ph type="ftr" sz="quarter" idx="11"/>
          </p:nvPr>
        </p:nvSpPr>
        <p:spPr/>
        <p:txBody>
          <a:bodyPr/>
          <a:lstStyle/>
          <a:p>
            <a:r>
              <a:rPr lang="zh-CN" altLang="en-US"/>
              <a:t>复旦知产中心研讨会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2022/06/11</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2022/06/11</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altLang="zh-CN"/>
              <a:t>2022/06/11</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zh-CN" altLang="en-US"/>
              <a:t>复旦知产中心研讨会</a:t>
            </a:r>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5.bin"/><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1052736"/>
            <a:ext cx="7406640" cy="1656184"/>
          </a:xfrm>
        </p:spPr>
        <p:txBody>
          <a:bodyPr>
            <a:normAutofit/>
          </a:bodyPr>
          <a:lstStyle/>
          <a:p>
            <a:r>
              <a:rPr lang="en-US" altLang="zh-CN" sz="4400" b="1" kern="100" dirty="0">
                <a:effectLst/>
                <a:latin typeface="+mj-ea"/>
                <a:cs typeface="Times New Roman" panose="02020603050405020304" pitchFamily="18" charset="0"/>
              </a:rPr>
              <a:t>         </a:t>
            </a:r>
            <a:r>
              <a:rPr lang="zh-CN" altLang="zh-CN" sz="4400" b="1" kern="100" dirty="0">
                <a:effectLst/>
                <a:latin typeface="+mj-ea"/>
                <a:cs typeface="Times New Roman" panose="02020603050405020304" pitchFamily="18" charset="0"/>
              </a:rPr>
              <a:t>试析欧盟诉中国</a:t>
            </a:r>
            <a:br>
              <a:rPr lang="en-US" altLang="zh-CN" sz="4400" b="1" kern="100" dirty="0">
                <a:effectLst/>
                <a:latin typeface="+mj-ea"/>
                <a:cs typeface="Times New Roman" panose="02020603050405020304" pitchFamily="18" charset="0"/>
              </a:rPr>
            </a:br>
            <a:r>
              <a:rPr lang="en-US" altLang="zh-CN" sz="4400" b="1" kern="100" dirty="0">
                <a:effectLst/>
                <a:latin typeface="+mj-ea"/>
                <a:cs typeface="Times New Roman" panose="02020603050405020304" pitchFamily="18" charset="0"/>
              </a:rPr>
              <a:t>  </a:t>
            </a:r>
            <a:r>
              <a:rPr lang="zh-CN" altLang="zh-CN" sz="4400" b="1" kern="100" dirty="0">
                <a:effectLst/>
                <a:latin typeface="+mj-ea"/>
                <a:cs typeface="Times New Roman" panose="02020603050405020304" pitchFamily="18" charset="0"/>
              </a:rPr>
              <a:t>标准必要专利相关禁诉令案</a:t>
            </a:r>
            <a:endParaRPr lang="zh-CN" altLang="en-US" sz="9600" b="1" dirty="0">
              <a:latin typeface="+mj-ea"/>
            </a:endParaRPr>
          </a:p>
        </p:txBody>
      </p:sp>
      <p:sp>
        <p:nvSpPr>
          <p:cNvPr id="3" name="副标题 2"/>
          <p:cNvSpPr>
            <a:spLocks noGrp="1"/>
          </p:cNvSpPr>
          <p:nvPr>
            <p:ph type="subTitle" idx="1"/>
          </p:nvPr>
        </p:nvSpPr>
        <p:spPr>
          <a:xfrm>
            <a:off x="1432560" y="3573016"/>
            <a:ext cx="7406640" cy="1512168"/>
          </a:xfrm>
        </p:spPr>
        <p:txBody>
          <a:bodyPr>
            <a:normAutofit lnSpcReduction="10000"/>
          </a:bodyPr>
          <a:lstStyle/>
          <a:p>
            <a:r>
              <a:rPr lang="en-US" altLang="zh-CN" dirty="0"/>
              <a:t>                        </a:t>
            </a:r>
            <a:r>
              <a:rPr lang="zh-CN" altLang="en-US" sz="3600" b="1" dirty="0"/>
              <a:t>张乃根 教授</a:t>
            </a:r>
            <a:endParaRPr lang="en-US" altLang="zh-CN" sz="3600" b="1" dirty="0">
              <a:latin typeface="Times New Roman" pitchFamily="18" charset="0"/>
              <a:cs typeface="Times New Roman" pitchFamily="18" charset="0"/>
            </a:endParaRPr>
          </a:p>
          <a:p>
            <a:r>
              <a:rPr lang="en-US" altLang="zh-CN" b="1" dirty="0">
                <a:latin typeface="Times New Roman" pitchFamily="18" charset="0"/>
                <a:cs typeface="Times New Roman" pitchFamily="18" charset="0"/>
              </a:rPr>
              <a:t>                 </a:t>
            </a:r>
          </a:p>
          <a:p>
            <a:r>
              <a:rPr lang="en-US" altLang="zh-CN" b="1" dirty="0">
                <a:latin typeface="Times New Roman" pitchFamily="18" charset="0"/>
                <a:cs typeface="Times New Roman" pitchFamily="18" charset="0"/>
              </a:rPr>
              <a:t>              </a:t>
            </a:r>
            <a:r>
              <a:rPr lang="zh-CN" altLang="en-US" b="1" dirty="0">
                <a:latin typeface="Times New Roman" pitchFamily="18" charset="0"/>
                <a:cs typeface="Times New Roman" pitchFamily="18" charset="0"/>
              </a:rPr>
              <a:t>复旦大学知识产权研究中心主任</a:t>
            </a:r>
            <a:endParaRPr lang="zh-CN" altLang="zh-CN" b="1" dirty="0">
              <a:latin typeface="Times New Roman" pitchFamily="18" charset="0"/>
              <a:cs typeface="Times New Roman" pitchFamily="18" charset="0"/>
            </a:endParaRPr>
          </a:p>
          <a:p>
            <a:endParaRPr lang="zh-CN" altLang="en-US" b="1" dirty="0"/>
          </a:p>
        </p:txBody>
      </p:sp>
      <p:pic>
        <p:nvPicPr>
          <p:cNvPr id="4" name="图片 4" descr="001_02.jpg"/>
          <p:cNvPicPr>
            <a:picLocks noChangeAspect="1"/>
          </p:cNvPicPr>
          <p:nvPr/>
        </p:nvPicPr>
        <p:blipFill>
          <a:blip r:embed="rId2"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zh-CN" altLang="en-US" dirty="0"/>
              <a:t>发言要点</a:t>
            </a:r>
            <a:endParaRPr lang="zh-CN" altLang="en-US" sz="4800" b="1" dirty="0">
              <a:latin typeface="Times New Roman" pitchFamily="18" charset="0"/>
              <a:cs typeface="Times New Roman" pitchFamily="18" charset="0"/>
            </a:endParaRPr>
          </a:p>
        </p:txBody>
      </p:sp>
      <p:sp>
        <p:nvSpPr>
          <p:cNvPr id="3" name="内容占位符 2"/>
          <p:cNvSpPr>
            <a:spLocks noGrp="1"/>
          </p:cNvSpPr>
          <p:nvPr>
            <p:ph idx="1"/>
          </p:nvPr>
        </p:nvSpPr>
        <p:spPr>
          <a:xfrm>
            <a:off x="1187624" y="1844824"/>
            <a:ext cx="7498080" cy="4152528"/>
          </a:xfrm>
        </p:spPr>
        <p:txBody>
          <a:bodyPr>
            <a:normAutofit/>
          </a:bodyPr>
          <a:lstStyle/>
          <a:p>
            <a:r>
              <a:rPr lang="en-US" altLang="zh-CN" b="1" dirty="0">
                <a:latin typeface="Times New Roman" pitchFamily="18" charset="0"/>
                <a:cs typeface="Times New Roman" pitchFamily="18" charset="0"/>
              </a:rPr>
              <a:t>1.  </a:t>
            </a:r>
            <a:r>
              <a:rPr lang="zh-CN" altLang="en-US" b="1" dirty="0">
                <a:latin typeface="Times New Roman" pitchFamily="18" charset="0"/>
                <a:cs typeface="Times New Roman" pitchFamily="18" charset="0"/>
              </a:rPr>
              <a:t>涉案</a:t>
            </a:r>
            <a:r>
              <a:rPr lang="en-US" altLang="zh-CN" b="1" dirty="0">
                <a:latin typeface="Times New Roman" pitchFamily="18" charset="0"/>
                <a:cs typeface="Times New Roman" pitchFamily="18" charset="0"/>
              </a:rPr>
              <a:t>TRIPS</a:t>
            </a:r>
            <a:r>
              <a:rPr lang="zh-CN" altLang="en-US" b="1" dirty="0">
                <a:latin typeface="Times New Roman" pitchFamily="18" charset="0"/>
                <a:cs typeface="Times New Roman" pitchFamily="18" charset="0"/>
              </a:rPr>
              <a:t>条款</a:t>
            </a:r>
            <a:endParaRPr lang="en-US" altLang="zh-CN" b="1" dirty="0"/>
          </a:p>
          <a:p>
            <a:pPr marL="82296" indent="0">
              <a:buNone/>
            </a:pPr>
            <a:endParaRPr lang="en-US" altLang="zh-CN" b="1" dirty="0"/>
          </a:p>
          <a:p>
            <a:r>
              <a:rPr lang="en-US" altLang="zh-CN" b="1" dirty="0">
                <a:latin typeface="Times New Roman" pitchFamily="18" charset="0"/>
                <a:cs typeface="Times New Roman" pitchFamily="18" charset="0"/>
              </a:rPr>
              <a:t>2.  </a:t>
            </a:r>
            <a:r>
              <a:rPr lang="zh-CN" altLang="en-US" b="1" dirty="0">
                <a:latin typeface="Times New Roman" pitchFamily="18" charset="0"/>
                <a:cs typeface="Times New Roman" pitchFamily="18" charset="0"/>
              </a:rPr>
              <a:t>涉案法律问题实质</a:t>
            </a:r>
            <a:endParaRPr lang="en-US" altLang="zh-CN" b="1" dirty="0"/>
          </a:p>
          <a:p>
            <a:pPr marL="82296" indent="0">
              <a:buNone/>
            </a:pPr>
            <a:endParaRPr lang="en-US" altLang="zh-CN" b="1" dirty="0"/>
          </a:p>
          <a:p>
            <a:r>
              <a:rPr lang="en-US" altLang="zh-CN" b="1" dirty="0">
                <a:latin typeface="Times New Roman" pitchFamily="18" charset="0"/>
                <a:cs typeface="Times New Roman" pitchFamily="18" charset="0"/>
              </a:rPr>
              <a:t>3.  </a:t>
            </a:r>
            <a:r>
              <a:rPr lang="zh-CN" altLang="en-US" b="1" dirty="0">
                <a:latin typeface="Times New Roman" pitchFamily="18" charset="0"/>
                <a:cs typeface="Times New Roman" pitchFamily="18" charset="0"/>
              </a:rPr>
              <a:t>应对建议</a:t>
            </a:r>
            <a:endParaRPr lang="zh-CN" altLang="en-US" b="1" dirty="0"/>
          </a:p>
        </p:txBody>
      </p:sp>
      <p:graphicFrame>
        <p:nvGraphicFramePr>
          <p:cNvPr id="2050"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2022/06/11</a:t>
            </a:r>
            <a:endParaRPr lang="zh-CN" altLang="en-US"/>
          </a:p>
        </p:txBody>
      </p:sp>
      <p:sp>
        <p:nvSpPr>
          <p:cNvPr id="4" name="页脚占位符 3">
            <a:extLst>
              <a:ext uri="{FF2B5EF4-FFF2-40B4-BE49-F238E27FC236}">
                <a16:creationId xmlns:a16="http://schemas.microsoft.com/office/drawing/2014/main" id="{7C44A30C-F1F7-4CCC-81D9-B4328FE0ADE6}"/>
              </a:ext>
            </a:extLst>
          </p:cNvPr>
          <p:cNvSpPr>
            <a:spLocks noGrp="1"/>
          </p:cNvSpPr>
          <p:nvPr>
            <p:ph type="ftr" sz="quarter" idx="11"/>
          </p:nvPr>
        </p:nvSpPr>
        <p:spPr/>
        <p:txBody>
          <a:bodyPr/>
          <a:lstStyle/>
          <a:p>
            <a:r>
              <a:rPr lang="zh-CN" altLang="en-US"/>
              <a:t>复旦知产中心研讨会</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5184576"/>
          </a:xfrm>
        </p:spPr>
        <p:txBody>
          <a:bodyPr>
            <a:normAutofit lnSpcReduction="10000"/>
          </a:bodyPr>
          <a:lstStyle/>
          <a:p>
            <a:r>
              <a:rPr lang="en-US" altLang="zh-CN" sz="1800" dirty="0">
                <a:latin typeface="Times New Roman" pitchFamily="18" charset="0"/>
                <a:cs typeface="Times New Roman" pitchFamily="18" charset="0"/>
              </a:rPr>
              <a:t>CHINA – ENFORCEMENT OF INTELLECTUAL PROPERTY RIGHTS, 22 February 2022  </a:t>
            </a:r>
            <a:r>
              <a:rPr lang="zh-CN" altLang="en-US" sz="1800">
                <a:latin typeface="Times New Roman" pitchFamily="18" charset="0"/>
                <a:cs typeface="Times New Roman" pitchFamily="18" charset="0"/>
              </a:rPr>
              <a:t>仍在磋商</a:t>
            </a:r>
            <a:endParaRPr lang="en-US" altLang="zh-CN" sz="1800" dirty="0">
              <a:latin typeface="Times New Roman" pitchFamily="18" charset="0"/>
              <a:cs typeface="Times New Roman" pitchFamily="18" charset="0"/>
            </a:endParaRPr>
          </a:p>
          <a:p>
            <a:r>
              <a:rPr lang="en-US" altLang="zh-CN" sz="1800" dirty="0">
                <a:latin typeface="Times New Roman" pitchFamily="18" charset="0"/>
                <a:cs typeface="Times New Roman" pitchFamily="18" charset="0"/>
              </a:rPr>
              <a:t>China's failure to carry out its obligations under Articles </a:t>
            </a:r>
            <a:r>
              <a:rPr lang="en-US" altLang="zh-CN" sz="1800" dirty="0">
                <a:solidFill>
                  <a:srgbClr val="C00000"/>
                </a:solidFill>
                <a:latin typeface="Times New Roman" pitchFamily="18" charset="0"/>
                <a:cs typeface="Times New Roman" pitchFamily="18" charset="0"/>
              </a:rPr>
              <a:t>63.1 and 63.3 of the TRIPS Agreement</a:t>
            </a:r>
            <a:r>
              <a:rPr lang="en-US" altLang="zh-CN" sz="1800" dirty="0">
                <a:latin typeface="Times New Roman" pitchFamily="18" charset="0"/>
                <a:cs typeface="Times New Roman" pitchFamily="18" charset="0"/>
              </a:rPr>
              <a:t>.</a:t>
            </a:r>
          </a:p>
          <a:p>
            <a:pPr>
              <a:lnSpc>
                <a:spcPct val="150000"/>
              </a:lnSpc>
            </a:pPr>
            <a:r>
              <a:rPr lang="zh-CN" altLang="en-US" sz="1600" dirty="0">
                <a:solidFill>
                  <a:srgbClr val="C00000"/>
                </a:solidFill>
                <a:latin typeface="Times New Roman" pitchFamily="18" charset="0"/>
                <a:cs typeface="Times New Roman" pitchFamily="18" charset="0"/>
              </a:rPr>
              <a:t>透明度</a:t>
            </a:r>
            <a:r>
              <a:rPr lang="zh-CN" altLang="en-US" sz="1600" dirty="0">
                <a:latin typeface="Times New Roman" pitchFamily="18" charset="0"/>
                <a:cs typeface="Times New Roman" pitchFamily="18" charset="0"/>
              </a:rPr>
              <a:t>：一成员有效实施的、有关本协定主题（知识产权的效力、范围、取得、实施和防止滥用）的法律和法规及普遍适用的司法终局裁决和行政裁定应以本国语文公布，或如果此种公开不可行，则应使之可公开获得，以使政府和权利人知晓。</a:t>
            </a:r>
            <a:endParaRPr lang="en-US" altLang="zh-CN" sz="1600" dirty="0">
              <a:latin typeface="Times New Roman" pitchFamily="18" charset="0"/>
              <a:cs typeface="Times New Roman" pitchFamily="18" charset="0"/>
            </a:endParaRPr>
          </a:p>
          <a:p>
            <a:pPr>
              <a:lnSpc>
                <a:spcPct val="150000"/>
              </a:lnSpc>
            </a:pPr>
            <a:r>
              <a:rPr lang="zh-CN" altLang="en-US" sz="1600" dirty="0">
                <a:latin typeface="Times New Roman" pitchFamily="18" charset="0"/>
                <a:cs typeface="Times New Roman" pitchFamily="18" charset="0"/>
              </a:rPr>
              <a:t>每一成员应准备就另一成员的书面请求提供第</a:t>
            </a:r>
            <a:r>
              <a:rPr lang="en-US" altLang="zh-CN" sz="1600" dirty="0">
                <a:latin typeface="Times New Roman" pitchFamily="18" charset="0"/>
                <a:cs typeface="Times New Roman" pitchFamily="18" charset="0"/>
              </a:rPr>
              <a:t>1</a:t>
            </a:r>
            <a:r>
              <a:rPr lang="zh-CN" altLang="en-US" sz="1600" dirty="0">
                <a:latin typeface="Times New Roman" pitchFamily="18" charset="0"/>
                <a:cs typeface="Times New Roman" pitchFamily="18" charset="0"/>
              </a:rPr>
              <a:t>款所指类型的信息。一成员如有理由认为属知识产权领域的一特定司法裁决、行政裁决或双边协定影响在本协定下的权利，也可书面请求为其提供其告知此类具体司法裁决、行政裁决或双边协定的足够细节。</a:t>
            </a:r>
            <a:endParaRPr lang="en-US" altLang="zh-CN" sz="1600" dirty="0">
              <a:latin typeface="Times New Roman" pitchFamily="18" charset="0"/>
              <a:cs typeface="Times New Roman" pitchFamily="18" charset="0"/>
            </a:endParaRPr>
          </a:p>
          <a:p>
            <a:pPr>
              <a:lnSpc>
                <a:spcPct val="150000"/>
              </a:lnSpc>
            </a:pPr>
            <a:r>
              <a:rPr lang="zh-CN" altLang="en-US" sz="1800" i="0" dirty="0">
                <a:effectLst/>
                <a:latin typeface="华文中宋" panose="02010600040101010101" pitchFamily="2" charset="-122"/>
                <a:ea typeface="华文中宋" panose="02010600040101010101" pitchFamily="2" charset="-122"/>
              </a:rPr>
              <a:t>中国未能公布与</a:t>
            </a:r>
            <a:r>
              <a:rPr lang="en-US" altLang="zh-CN" sz="18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TRIPS</a:t>
            </a:r>
            <a:r>
              <a:rPr lang="zh-CN" altLang="en-US" sz="1800" i="0" dirty="0">
                <a:effectLst/>
                <a:latin typeface="华文中宋" panose="02010600040101010101" pitchFamily="2" charset="-122"/>
                <a:ea typeface="华文中宋" panose="02010600040101010101" pitchFamily="2" charset="-122"/>
              </a:rPr>
              <a:t>协定主题有关的最终决定</a:t>
            </a:r>
            <a:endParaRPr lang="en-US" altLang="zh-CN" sz="1800" i="0" dirty="0">
              <a:effectLst/>
              <a:latin typeface="华文中宋" panose="02010600040101010101" pitchFamily="2" charset="-122"/>
              <a:ea typeface="华文中宋" panose="02010600040101010101" pitchFamily="2" charset="-122"/>
            </a:endParaRPr>
          </a:p>
          <a:p>
            <a:pPr>
              <a:lnSpc>
                <a:spcPct val="150000"/>
              </a:lnSpc>
            </a:pPr>
            <a:r>
              <a:rPr lang="en-US" altLang="zh-CN" sz="1600" i="0" dirty="0">
                <a:effectLst/>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1600" i="0" dirty="0">
                <a:effectLst/>
                <a:latin typeface="Times New Roman" panose="02020603050405020304" pitchFamily="18" charset="0"/>
                <a:ea typeface="华文中宋" panose="02010600040101010101" pitchFamily="2" charset="-122"/>
                <a:cs typeface="Times New Roman" panose="02020603050405020304" pitchFamily="18" charset="0"/>
              </a:rPr>
              <a:t>年三起：</a:t>
            </a:r>
            <a:r>
              <a:rPr lang="en-US" altLang="zh-CN" sz="1600" i="0" dirty="0">
                <a:effectLst/>
                <a:latin typeface="Times New Roman" panose="02020603050405020304" pitchFamily="18" charset="0"/>
                <a:ea typeface="华文中宋" panose="02010600040101010101" pitchFamily="2" charset="-122"/>
                <a:cs typeface="Times New Roman" panose="02020603050405020304" pitchFamily="18" charset="0"/>
              </a:rPr>
              <a:t>OPPO v </a:t>
            </a:r>
            <a:r>
              <a:rPr lang="zh-CN" altLang="en-US" sz="1600" i="0" dirty="0">
                <a:effectLst/>
                <a:latin typeface="Times New Roman" panose="02020603050405020304" pitchFamily="18" charset="0"/>
                <a:ea typeface="华文中宋" panose="02010600040101010101" pitchFamily="2" charset="-122"/>
                <a:cs typeface="Times New Roman" panose="02020603050405020304" pitchFamily="18" charset="0"/>
              </a:rPr>
              <a:t>夏普案、深圳中兴 </a:t>
            </a:r>
            <a:r>
              <a:rPr lang="en-US" altLang="zh-CN" sz="1600" i="0" dirty="0">
                <a:effectLst/>
                <a:latin typeface="Times New Roman" panose="02020603050405020304" pitchFamily="18" charset="0"/>
                <a:ea typeface="华文中宋" panose="02010600040101010101" pitchFamily="2" charset="-122"/>
                <a:cs typeface="Times New Roman" panose="02020603050405020304" pitchFamily="18" charset="0"/>
              </a:rPr>
              <a:t>v Conversant</a:t>
            </a:r>
            <a:r>
              <a:rPr lang="zh-CN" altLang="en-US" sz="1600" i="0" dirty="0">
                <a:effectLst/>
                <a:latin typeface="Times New Roman" panose="02020603050405020304" pitchFamily="18" charset="0"/>
                <a:ea typeface="华文中宋" panose="02010600040101010101" pitchFamily="2" charset="-122"/>
                <a:cs typeface="Times New Roman" panose="02020603050405020304" pitchFamily="18" charset="0"/>
              </a:rPr>
              <a:t>案、小米 </a:t>
            </a:r>
            <a:r>
              <a:rPr lang="en-US" altLang="zh-CN" sz="1600" i="0" dirty="0">
                <a:effectLst/>
                <a:latin typeface="Times New Roman" panose="02020603050405020304" pitchFamily="18" charset="0"/>
                <a:ea typeface="华文中宋" panose="02010600040101010101" pitchFamily="2" charset="-122"/>
                <a:cs typeface="Times New Roman" panose="02020603050405020304" pitchFamily="18" charset="0"/>
              </a:rPr>
              <a:t>v </a:t>
            </a:r>
            <a:r>
              <a:rPr lang="en-US" altLang="zh-CN" sz="1600" i="0" dirty="0" err="1">
                <a:effectLst/>
                <a:latin typeface="Times New Roman" panose="02020603050405020304" pitchFamily="18" charset="0"/>
                <a:ea typeface="华文中宋" panose="02010600040101010101" pitchFamily="2" charset="-122"/>
                <a:cs typeface="Times New Roman" panose="02020603050405020304" pitchFamily="18" charset="0"/>
              </a:rPr>
              <a:t>InterDigital</a:t>
            </a:r>
            <a:endParaRPr lang="en-US" altLang="zh-CN" sz="280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nSpc>
                <a:spcPct val="150000"/>
              </a:lnSpc>
            </a:pPr>
            <a:endParaRPr lang="zh-CN" altLang="en-US" b="1" dirty="0">
              <a:latin typeface="华文中宋" panose="02010600040101010101" pitchFamily="2" charset="-122"/>
              <a:ea typeface="华文中宋" panose="02010600040101010101" pitchFamily="2" charset="-122"/>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1. </a:t>
            </a:r>
            <a:r>
              <a:rPr lang="zh-CN" altLang="en-US" sz="4000" b="1" dirty="0">
                <a:latin typeface="Times New Roman" pitchFamily="18" charset="0"/>
                <a:cs typeface="Times New Roman" pitchFamily="18" charset="0"/>
              </a:rPr>
              <a:t>涉案</a:t>
            </a:r>
            <a:r>
              <a:rPr lang="en-US" altLang="zh-CN" sz="4000" b="1" dirty="0">
                <a:latin typeface="Times New Roman" pitchFamily="18" charset="0"/>
                <a:cs typeface="Times New Roman" pitchFamily="18" charset="0"/>
              </a:rPr>
              <a:t>TRIPS</a:t>
            </a:r>
            <a:r>
              <a:rPr lang="zh-CN" altLang="en-US" sz="4000" b="1" dirty="0">
                <a:latin typeface="Times New Roman" pitchFamily="18" charset="0"/>
                <a:cs typeface="Times New Roman" pitchFamily="18" charset="0"/>
              </a:rPr>
              <a:t>条款  （</a:t>
            </a:r>
            <a:r>
              <a:rPr lang="en-US" altLang="zh-CN" sz="4000" b="1" dirty="0">
                <a:latin typeface="Times New Roman" pitchFamily="18" charset="0"/>
                <a:cs typeface="Times New Roman" pitchFamily="18" charset="0"/>
              </a:rPr>
              <a:t>1</a:t>
            </a:r>
            <a:r>
              <a:rPr lang="zh-CN" altLang="en-US" sz="4000" b="1" dirty="0">
                <a:latin typeface="Times New Roman" pitchFamily="18" charset="0"/>
                <a:cs typeface="Times New Roman" pitchFamily="18" charset="0"/>
              </a:rPr>
              <a:t>）</a:t>
            </a:r>
            <a:br>
              <a:rPr lang="en-US" altLang="zh-CN" sz="2800" b="1" dirty="0"/>
            </a:br>
            <a:r>
              <a:rPr lang="en-US" altLang="zh-CN" sz="4000" b="1" dirty="0"/>
              <a:t>   </a:t>
            </a: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5184576"/>
          </a:xfrm>
        </p:spPr>
        <p:txBody>
          <a:bodyPr>
            <a:normAutofit/>
          </a:bodyPr>
          <a:lstStyle/>
          <a:p>
            <a:pPr algn="just"/>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在</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8</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28</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日关于华为 </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v Conversant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案的裁决中，最高人民法院决定民事诉讼法第</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100</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条允许中国法院采取临时措施，禁止一方申请执行本协定非中国法院的判决或寻求中国管辖范围以外的司法救济。此外，它还决定，如果违反“反诉讼禁令”，中国法院可处以</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民事诉讼法</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115</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1</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）条规定的最高罚款</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100</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万元人民币（</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138,983</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欧元</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/156,845</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美元</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天），并命令其每天累积。</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SPC 2020</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8</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28</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日的决定在</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民事诉讼法</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之前的司法解释</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最高人民法院关于审理知识产权纠纷中行为保全案件适用法律若干问题的规定</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的基础上，对</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民事诉讼法</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的相关条款进行了进一步解释。</a:t>
            </a:r>
            <a:endPar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gn="just"/>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8</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28</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日，最高人民法院发布了反诉讼禁令，在处以日罚金的禁令下，禁止</a:t>
            </a:r>
            <a:r>
              <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rPr>
              <a:t>Conversant</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在最高人民法院</a:t>
            </a:r>
            <a:r>
              <a:rPr lang="zh-CN" altLang="en-US" sz="18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最终判决生效</a:t>
            </a:r>
            <a:r>
              <a:rPr lang="zh-CN" altLang="en-US" sz="1800" i="0" dirty="0">
                <a:effectLst/>
                <a:latin typeface="Times New Roman" panose="02020603050405020304" pitchFamily="18" charset="0"/>
                <a:ea typeface="华文中宋" panose="02010600040101010101" pitchFamily="2" charset="-122"/>
                <a:cs typeface="Times New Roman" panose="02020603050405020304" pitchFamily="18" charset="0"/>
              </a:rPr>
              <a:t>前，申请执行杜塞尔多夫地区法院发布的一审禁令判决。</a:t>
            </a:r>
            <a:endParaRPr lang="en-US" altLang="zh-CN" sz="180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gn="just"/>
            <a:r>
              <a:rPr lang="en-US" altLang="zh-CN" sz="1800" dirty="0">
                <a:latin typeface="Times New Roman" panose="02020603050405020304" pitchFamily="18" charset="0"/>
                <a:ea typeface="华文中宋" panose="02010600040101010101" pitchFamily="2" charset="-122"/>
                <a:cs typeface="Times New Roman" panose="02020603050405020304" pitchFamily="18" charset="0"/>
              </a:rPr>
              <a:t>On 28 August 2020, the SPC issued the anti-suit injunction order</a:t>
            </a:r>
            <a:r>
              <a:rPr lang="zh-CN" altLang="en-US" sz="1800" dirty="0">
                <a:latin typeface="Times New Roman" panose="02020603050405020304" pitchFamily="18" charset="0"/>
                <a:ea typeface="华文中宋" panose="02010600040101010101" pitchFamily="2" charset="-122"/>
                <a:cs typeface="Times New Roman" panose="02020603050405020304" pitchFamily="18" charset="0"/>
              </a:rPr>
              <a:t>（反诉禁令）</a:t>
            </a:r>
            <a:r>
              <a:rPr lang="en-US" altLang="zh-CN" sz="1800" dirty="0">
                <a:latin typeface="Times New Roman" panose="02020603050405020304" pitchFamily="18" charset="0"/>
                <a:ea typeface="华文中宋" panose="02010600040101010101" pitchFamily="2" charset="-122"/>
                <a:cs typeface="Times New Roman" panose="02020603050405020304" pitchFamily="18" charset="0"/>
              </a:rPr>
              <a:t>, prohibiting Conversant, under the sanction of daily penalties, from applying for the enforcement of the first-instance injunction judgment issued by the District Court of Düsseldorf before the SPC final judgment becomes effective.</a:t>
            </a:r>
          </a:p>
          <a:p>
            <a:endParaRPr lang="zh-CN" altLang="en-US" sz="2800" b="1" dirty="0">
              <a:latin typeface="Times New Roman" panose="02020603050405020304" pitchFamily="18" charset="0"/>
              <a:ea typeface="华文中宋" panose="02010600040101010101" pitchFamily="2" charset="-122"/>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1. </a:t>
            </a:r>
            <a:r>
              <a:rPr lang="zh-CN" altLang="en-US" sz="4000" b="1" dirty="0">
                <a:latin typeface="Times New Roman" pitchFamily="18" charset="0"/>
                <a:cs typeface="Times New Roman" pitchFamily="18" charset="0"/>
              </a:rPr>
              <a:t>涉案</a:t>
            </a:r>
            <a:r>
              <a:rPr lang="en-US" altLang="zh-CN" sz="4000" b="1" dirty="0">
                <a:latin typeface="Times New Roman" pitchFamily="18" charset="0"/>
                <a:cs typeface="Times New Roman" pitchFamily="18" charset="0"/>
              </a:rPr>
              <a:t>TRIPS</a:t>
            </a:r>
            <a:r>
              <a:rPr lang="zh-CN" altLang="en-US" sz="4000" b="1" dirty="0">
                <a:latin typeface="Times New Roman" pitchFamily="18" charset="0"/>
                <a:cs typeface="Times New Roman" pitchFamily="18" charset="0"/>
              </a:rPr>
              <a:t>条款  （</a:t>
            </a:r>
            <a:r>
              <a:rPr lang="en-US" altLang="zh-CN" sz="4000" b="1" dirty="0">
                <a:latin typeface="Times New Roman" pitchFamily="18" charset="0"/>
                <a:cs typeface="Times New Roman" pitchFamily="18" charset="0"/>
              </a:rPr>
              <a:t>2</a:t>
            </a:r>
            <a:r>
              <a:rPr lang="zh-CN" altLang="en-US" sz="4000" b="1" dirty="0">
                <a:latin typeface="Times New Roman" pitchFamily="18" charset="0"/>
                <a:cs typeface="Times New Roman" pitchFamily="18" charset="0"/>
              </a:rPr>
              <a:t>）</a:t>
            </a:r>
            <a:br>
              <a:rPr lang="en-US" altLang="zh-CN" sz="2800" b="1" dirty="0"/>
            </a:br>
            <a:r>
              <a:rPr lang="en-US" altLang="zh-CN" sz="4000" b="1" dirty="0"/>
              <a:t>   </a:t>
            </a: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500581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498080" cy="5184576"/>
          </a:xfrm>
        </p:spPr>
        <p:txBody>
          <a:bodyPr>
            <a:normAutofit/>
          </a:bodyPr>
          <a:lstStyle/>
          <a:p>
            <a:pPr algn="l" latinLnBrk="1"/>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上述措施似乎不符合中国在相关协定下的义务，尤其是：</a:t>
            </a:r>
            <a:endPar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gn="l" latinLnBrk="1"/>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实体权利</a:t>
            </a:r>
            <a:endParaRPr lang="en-US" altLang="zh-CN"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endParaRPr>
          </a:p>
          <a:p>
            <a:pPr marL="82296" indent="0" algn="l" latinLnBrk="1">
              <a:buNone/>
            </a:pP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——TRIPS</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协定第</a:t>
            </a: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1.1</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条第一句，以及</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28.1</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条</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，因为中国的措施限制，或者试图限制专利权人行使其专有权，以防止未经专利权人同意的第三方制造、使用、提供销售、销售或进口作为专利标的物或通过专利方法直接获得的产品。</a:t>
            </a:r>
            <a:endPar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marL="82296" indent="0" algn="l" latinLnBrk="1">
              <a:buNone/>
            </a:pP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——TRIPS</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协定第</a:t>
            </a: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1.1</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条第一句，以及</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28.2</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条</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，因为中国的措施，通过禁止争议专利类型的所有人向非中国法院提起诉讼，限制或试图限制专利所有人行使其签订许可合同的权利。  </a:t>
            </a:r>
            <a:endPar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gn="l" latinLnBrk="1"/>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 程序权利</a:t>
            </a:r>
          </a:p>
          <a:p>
            <a:pPr marL="82296" indent="0" algn="l" latinLnBrk="1">
              <a:buNone/>
            </a:pP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——TRIPS</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协定</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41.1</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条第二句</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，因为中国的措施为合法贸易设置了障碍，并且没有提供防止滥用执法程序的保障措施。中国的措施为合法贸易设置了障碍，因为它们阻止或试图阻止其他成员的专利所有人利用执法程序，对</a:t>
            </a: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TRIPS</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协定所涵盖的任何侵犯知识产权的行为采取有效行动，包括防止侵权的快速补救措施和对进一步侵权构成威慑的补救措施。此外，通过在几乎不考虑其对其他成员执法程序的影响的情况下批准全球反诉讼禁令，中国未能提供防止滥用诉讼程序的保障措施。</a:t>
            </a:r>
          </a:p>
          <a:p>
            <a:pPr marL="82296" indent="0" algn="l" latinLnBrk="1">
              <a:buNone/>
            </a:pP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——TRIPS</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协定第</a:t>
            </a:r>
            <a:r>
              <a:rPr lang="en-US" altLang="zh-CN" sz="1600" b="0" i="0" dirty="0">
                <a:effectLst/>
                <a:latin typeface="Times New Roman" panose="02020603050405020304" pitchFamily="18" charset="0"/>
                <a:ea typeface="华文中宋" panose="02010600040101010101" pitchFamily="2" charset="-122"/>
                <a:cs typeface="Times New Roman" panose="02020603050405020304" pitchFamily="18" charset="0"/>
              </a:rPr>
              <a:t>1.1</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条第一句，</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连同第</a:t>
            </a:r>
            <a:r>
              <a:rPr lang="en-US" altLang="zh-CN"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44.1</a:t>
            </a:r>
            <a:r>
              <a:rPr lang="zh-CN" altLang="en-US" sz="1600" b="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条</a:t>
            </a:r>
            <a:r>
              <a:rPr lang="zh-CN" altLang="en-US" sz="1600" b="0" i="0" dirty="0">
                <a:effectLst/>
                <a:latin typeface="Times New Roman" panose="02020603050405020304" pitchFamily="18" charset="0"/>
                <a:ea typeface="华文中宋" panose="02010600040101010101" pitchFamily="2" charset="-122"/>
                <a:cs typeface="Times New Roman" panose="02020603050405020304" pitchFamily="18" charset="0"/>
              </a:rPr>
              <a:t>，因为中国的措施阻止或试图阻止其他成员的司法当局在涉及中国专利讼的专利所有人的请求下命令一方停止侵权。</a:t>
            </a:r>
          </a:p>
          <a:p>
            <a:pPr marL="82296" indent="0">
              <a:buNone/>
            </a:pPr>
            <a:endParaRPr lang="zh-CN" altLang="en-US" sz="2800" b="1" dirty="0">
              <a:latin typeface="Times New Roman" panose="02020603050405020304" pitchFamily="18" charset="0"/>
              <a:ea typeface="华文中宋" panose="02010600040101010101" pitchFamily="2" charset="-122"/>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1. </a:t>
            </a:r>
            <a:r>
              <a:rPr lang="zh-CN" altLang="en-US" sz="4000" b="1" dirty="0">
                <a:latin typeface="Times New Roman" pitchFamily="18" charset="0"/>
                <a:cs typeface="Times New Roman" pitchFamily="18" charset="0"/>
              </a:rPr>
              <a:t>涉案</a:t>
            </a:r>
            <a:r>
              <a:rPr lang="en-US" altLang="zh-CN" sz="4000" b="1" dirty="0">
                <a:latin typeface="Times New Roman" pitchFamily="18" charset="0"/>
                <a:cs typeface="Times New Roman" pitchFamily="18" charset="0"/>
              </a:rPr>
              <a:t>TRIPS</a:t>
            </a:r>
            <a:r>
              <a:rPr lang="zh-CN" altLang="en-US" sz="4000" b="1" dirty="0">
                <a:latin typeface="Times New Roman" pitchFamily="18" charset="0"/>
                <a:cs typeface="Times New Roman" pitchFamily="18" charset="0"/>
              </a:rPr>
              <a:t>条款  （</a:t>
            </a:r>
            <a:r>
              <a:rPr lang="en-US" altLang="zh-CN" sz="4000" b="1" dirty="0">
                <a:latin typeface="Times New Roman" pitchFamily="18" charset="0"/>
                <a:cs typeface="Times New Roman" pitchFamily="18" charset="0"/>
              </a:rPr>
              <a:t>3</a:t>
            </a:r>
            <a:r>
              <a:rPr lang="zh-CN" altLang="en-US" sz="4000" b="1" dirty="0">
                <a:latin typeface="Times New Roman" pitchFamily="18" charset="0"/>
                <a:cs typeface="Times New Roman" pitchFamily="18" charset="0"/>
              </a:rPr>
              <a:t>）</a:t>
            </a:r>
            <a:br>
              <a:rPr lang="en-US" altLang="zh-CN" sz="2800" b="1" dirty="0"/>
            </a:br>
            <a:r>
              <a:rPr lang="en-US" altLang="zh-CN" sz="4000" b="1" dirty="0"/>
              <a:t>   </a:t>
            </a: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703958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196752"/>
            <a:ext cx="7498080" cy="5400600"/>
          </a:xfrm>
        </p:spPr>
        <p:txBody>
          <a:bodyPr>
            <a:normAutofit/>
          </a:bodyPr>
          <a:lstStyle/>
          <a:p>
            <a:pPr marL="82296" indent="0">
              <a:buNone/>
            </a:pPr>
            <a:endParaRPr lang="en-US" altLang="zh-CN" sz="2000" b="1" dirty="0">
              <a:latin typeface="Times New Roman" pitchFamily="18" charset="0"/>
              <a:cs typeface="Times New Roman" pitchFamily="18" charset="0"/>
            </a:endParaRPr>
          </a:p>
          <a:p>
            <a:r>
              <a:rPr lang="en-US" altLang="zh-CN" sz="2400" b="1" dirty="0">
                <a:latin typeface="Times New Roman" pitchFamily="18" charset="0"/>
                <a:cs typeface="Times New Roman" pitchFamily="18" charset="0"/>
              </a:rPr>
              <a:t>TRIPS</a:t>
            </a:r>
            <a:r>
              <a:rPr lang="zh-CN" altLang="en-US" sz="2400" b="1" dirty="0">
                <a:latin typeface="Times New Roman" pitchFamily="18" charset="0"/>
                <a:cs typeface="Times New Roman" pitchFamily="18" charset="0"/>
              </a:rPr>
              <a:t>协定第</a:t>
            </a:r>
            <a:r>
              <a:rPr lang="en-US" altLang="zh-CN" sz="2400" b="1" dirty="0">
                <a:latin typeface="Times New Roman" pitchFamily="18" charset="0"/>
                <a:cs typeface="Times New Roman" pitchFamily="18" charset="0"/>
              </a:rPr>
              <a:t>28.1</a:t>
            </a:r>
            <a:r>
              <a:rPr lang="zh-CN" altLang="en-US" sz="2400" b="1" dirty="0">
                <a:latin typeface="Times New Roman" pitchFamily="18" charset="0"/>
                <a:cs typeface="Times New Roman" pitchFamily="18" charset="0"/>
              </a:rPr>
              <a:t>条：与侵权有关专利权</a:t>
            </a:r>
            <a:endParaRPr lang="en-US" altLang="zh-CN" sz="2400" b="1" dirty="0">
              <a:latin typeface="Times New Roman" pitchFamily="18" charset="0"/>
              <a:cs typeface="Times New Roman" pitchFamily="18" charset="0"/>
            </a:endParaRPr>
          </a:p>
          <a:p>
            <a:r>
              <a:rPr lang="zh-CN" altLang="en-US" sz="2400" b="1" dirty="0">
                <a:latin typeface="Times New Roman" pitchFamily="18" charset="0"/>
                <a:cs typeface="Times New Roman" pitchFamily="18" charset="0"/>
              </a:rPr>
              <a:t>第</a:t>
            </a:r>
            <a:r>
              <a:rPr lang="en-US" altLang="zh-CN" sz="2400" b="1" dirty="0">
                <a:latin typeface="Times New Roman" pitchFamily="18" charset="0"/>
                <a:cs typeface="Times New Roman" pitchFamily="18" charset="0"/>
              </a:rPr>
              <a:t>28.2</a:t>
            </a:r>
            <a:r>
              <a:rPr lang="zh-CN" altLang="en-US" sz="2400" b="1" dirty="0">
                <a:latin typeface="Times New Roman" pitchFamily="18" charset="0"/>
                <a:cs typeface="Times New Roman" pitchFamily="18" charset="0"/>
              </a:rPr>
              <a:t>条：与许可有关专利权</a:t>
            </a:r>
            <a:endParaRPr lang="en-US" altLang="zh-CN" sz="2400" b="1" dirty="0">
              <a:latin typeface="Times New Roman" pitchFamily="18" charset="0"/>
              <a:cs typeface="Times New Roman" pitchFamily="18" charset="0"/>
            </a:endParaRPr>
          </a:p>
          <a:p>
            <a:r>
              <a:rPr lang="zh-CN" altLang="en-US" sz="2400" b="1" dirty="0">
                <a:latin typeface="Times New Roman" pitchFamily="18" charset="0"/>
                <a:cs typeface="Times New Roman" pitchFamily="18" charset="0"/>
              </a:rPr>
              <a:t>标准必要专利（</a:t>
            </a:r>
            <a:r>
              <a:rPr lang="en-US" altLang="zh-CN" sz="2400" b="1" dirty="0">
                <a:latin typeface="Times New Roman" pitchFamily="18" charset="0"/>
                <a:cs typeface="Times New Roman" pitchFamily="18" charset="0"/>
              </a:rPr>
              <a:t>SEPs</a:t>
            </a:r>
            <a:r>
              <a:rPr lang="zh-CN" altLang="en-US" sz="2400" b="1" dirty="0">
                <a:latin typeface="Times New Roman" pitchFamily="18" charset="0"/>
                <a:cs typeface="Times New Roman" pitchFamily="18" charset="0"/>
              </a:rPr>
              <a:t>）与</a:t>
            </a:r>
            <a:r>
              <a:rPr lang="en-US" altLang="zh-CN" sz="2400" b="1" dirty="0">
                <a:latin typeface="Times New Roman" pitchFamily="18" charset="0"/>
                <a:cs typeface="Times New Roman" pitchFamily="18" charset="0"/>
              </a:rPr>
              <a:t>FRAND</a:t>
            </a:r>
            <a:r>
              <a:rPr lang="zh-CN" altLang="en-US" sz="2400" b="1" dirty="0">
                <a:latin typeface="Times New Roman" pitchFamily="18" charset="0"/>
                <a:cs typeface="Times New Roman" pitchFamily="18" charset="0"/>
              </a:rPr>
              <a:t>：</a:t>
            </a:r>
            <a:r>
              <a:rPr lang="en-US" altLang="zh-CN" sz="2400" b="1" dirty="0">
                <a:latin typeface="Times New Roman" pitchFamily="18" charset="0"/>
                <a:cs typeface="Times New Roman" pitchFamily="18" charset="0"/>
              </a:rPr>
              <a:t>ISO</a:t>
            </a:r>
            <a:r>
              <a:rPr lang="zh-CN" altLang="en-US" sz="2400" b="1" dirty="0">
                <a:latin typeface="Times New Roman" pitchFamily="18" charset="0"/>
                <a:cs typeface="Times New Roman" pitchFamily="18" charset="0"/>
              </a:rPr>
              <a:t>等要求披露，但不干预许可；</a:t>
            </a:r>
            <a:endParaRPr lang="en-US" altLang="zh-CN" sz="2400" b="1" dirty="0">
              <a:latin typeface="Times New Roman" pitchFamily="18" charset="0"/>
              <a:cs typeface="Times New Roman" pitchFamily="18" charset="0"/>
            </a:endParaRPr>
          </a:p>
          <a:p>
            <a:r>
              <a:rPr lang="zh-CN" altLang="en-US" sz="2400" b="1" dirty="0">
                <a:latin typeface="Times New Roman" pitchFamily="18" charset="0"/>
                <a:cs typeface="Times New Roman" pitchFamily="18" charset="0"/>
              </a:rPr>
              <a:t>引起纠纷：</a:t>
            </a:r>
            <a:endParaRPr lang="en-US" altLang="zh-CN" sz="2400" b="1" dirty="0">
              <a:latin typeface="Times New Roman" pitchFamily="18" charset="0"/>
              <a:cs typeface="Times New Roman" pitchFamily="18" charset="0"/>
            </a:endParaRPr>
          </a:p>
          <a:p>
            <a:r>
              <a:rPr lang="zh-CN" altLang="en-US" sz="2400" b="1" dirty="0">
                <a:latin typeface="Times New Roman" pitchFamily="18" charset="0"/>
                <a:cs typeface="Times New Roman" pitchFamily="18" charset="0"/>
              </a:rPr>
              <a:t>侵权之诉</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许可不成，侵权地</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专利法</a:t>
            </a:r>
            <a:endParaRPr lang="en-US" altLang="zh-CN" sz="2400" b="1" dirty="0">
              <a:latin typeface="Times New Roman" pitchFamily="18" charset="0"/>
              <a:cs typeface="Times New Roman" pitchFamily="18" charset="0"/>
            </a:endParaRPr>
          </a:p>
          <a:p>
            <a:r>
              <a:rPr lang="zh-CN" altLang="en-US" sz="2400" b="1" dirty="0">
                <a:latin typeface="Times New Roman" pitchFamily="18" charset="0"/>
                <a:cs typeface="Times New Roman" pitchFamily="18" charset="0"/>
              </a:rPr>
              <a:t>合同之诉</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许可下，合同订立、履行地</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合同法</a:t>
            </a:r>
            <a:endParaRPr lang="en-US" altLang="zh-CN" sz="2400" b="1" dirty="0">
              <a:latin typeface="Times New Roman" pitchFamily="18" charset="0"/>
              <a:cs typeface="Times New Roman" pitchFamily="18" charset="0"/>
            </a:endParaRPr>
          </a:p>
          <a:p>
            <a:r>
              <a:rPr lang="zh-CN" altLang="en-US" sz="2400" b="1" dirty="0">
                <a:latin typeface="Times New Roman" pitchFamily="18" charset="0"/>
                <a:cs typeface="Times New Roman" pitchFamily="18" charset="0"/>
              </a:rPr>
              <a:t>垄断之诉</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反竞争对市场影响地</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反垄断法</a:t>
            </a:r>
            <a:endParaRPr lang="en-US" altLang="zh-CN" sz="2400" b="1" dirty="0">
              <a:latin typeface="Times New Roman" pitchFamily="18" charset="0"/>
              <a:cs typeface="Times New Roman" pitchFamily="18" charset="0"/>
            </a:endParaRPr>
          </a:p>
          <a:p>
            <a:endParaRPr lang="en-US" altLang="zh-CN" sz="2400" b="1" dirty="0">
              <a:latin typeface="Times New Roman" pitchFamily="18" charset="0"/>
              <a:cs typeface="Times New Roman" pitchFamily="18" charset="0"/>
            </a:endParaRPr>
          </a:p>
          <a:p>
            <a:endParaRPr lang="en-US" altLang="zh-CN" sz="2800" b="1" dirty="0">
              <a:latin typeface="Times New Roman" pitchFamily="18" charset="0"/>
              <a:cs typeface="Times New Roman" pitchFamily="18" charset="0"/>
            </a:endParaRPr>
          </a:p>
          <a:p>
            <a:endParaRPr lang="zh-CN" altLang="en-US" sz="2400" b="1"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1</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a:t>复旦知产中心研讨会</a:t>
            </a:r>
          </a:p>
        </p:txBody>
      </p:sp>
    </p:spTree>
    <p:extLst>
      <p:ext uri="{BB962C8B-B14F-4D97-AF65-F5344CB8AC3E}">
        <p14:creationId xmlns:p14="http://schemas.microsoft.com/office/powerpoint/2010/main" val="1997291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7638"/>
            <a:ext cx="7498080" cy="5179714"/>
          </a:xfrm>
        </p:spPr>
        <p:txBody>
          <a:bodyPr>
            <a:normAutofit/>
          </a:bodyPr>
          <a:lstStyle/>
          <a:p>
            <a:r>
              <a:rPr lang="zh-CN" altLang="en-US" sz="2400" b="1" dirty="0">
                <a:latin typeface="Times New Roman" pitchFamily="18" charset="0"/>
                <a:cs typeface="Times New Roman" pitchFamily="18" charset="0"/>
              </a:rPr>
              <a:t>涉案之一：</a:t>
            </a:r>
            <a:r>
              <a:rPr lang="en-US" altLang="zh-CN" sz="2400" b="1" dirty="0">
                <a:latin typeface="Times New Roman" pitchFamily="18" charset="0"/>
                <a:cs typeface="Times New Roman" pitchFamily="18" charset="0"/>
              </a:rPr>
              <a:t>Conversant</a:t>
            </a:r>
            <a:r>
              <a:rPr lang="zh-CN" altLang="en-US" sz="2400" b="1" dirty="0">
                <a:latin typeface="Times New Roman" pitchFamily="18" charset="0"/>
                <a:cs typeface="Times New Roman" pitchFamily="18" charset="0"/>
              </a:rPr>
              <a:t>康文森与华为的许可费纠纷</a:t>
            </a:r>
            <a:endParaRPr lang="en-US" altLang="zh-CN" sz="2400" b="1" dirty="0">
              <a:latin typeface="Times New Roman" pitchFamily="18" charset="0"/>
              <a:cs typeface="Times New Roman" pitchFamily="18" charset="0"/>
            </a:endParaRPr>
          </a:p>
          <a:p>
            <a:pPr algn="just"/>
            <a:r>
              <a:rPr lang="en-US" altLang="zh-CN" sz="1800" dirty="0">
                <a:latin typeface="Times New Roman" pitchFamily="18" charset="0"/>
                <a:cs typeface="Times New Roman" pitchFamily="18" charset="0"/>
              </a:rPr>
              <a:t>The SPC decision of </a:t>
            </a:r>
            <a:r>
              <a:rPr lang="en-US" altLang="zh-CN" sz="1800" dirty="0">
                <a:solidFill>
                  <a:srgbClr val="C00000"/>
                </a:solidFill>
                <a:latin typeface="Times New Roman" pitchFamily="18" charset="0"/>
                <a:cs typeface="Times New Roman" pitchFamily="18" charset="0"/>
              </a:rPr>
              <a:t>28 August 2020 </a:t>
            </a:r>
            <a:r>
              <a:rPr lang="en-US" altLang="zh-CN" sz="1800" dirty="0">
                <a:latin typeface="Times New Roman" pitchFamily="18" charset="0"/>
                <a:cs typeface="Times New Roman" pitchFamily="18" charset="0"/>
              </a:rPr>
              <a:t>was taken in the context of an appeal by Conversant against a decision of 16 September 2019 by the Nanjing Intermediate People‘s Court of Jiangsu Province, </a:t>
            </a:r>
            <a:r>
              <a:rPr lang="en-US" altLang="zh-CN" sz="1800" dirty="0">
                <a:solidFill>
                  <a:srgbClr val="C00000"/>
                </a:solidFill>
                <a:latin typeface="Times New Roman" pitchFamily="18" charset="0"/>
                <a:cs typeface="Times New Roman" pitchFamily="18" charset="0"/>
              </a:rPr>
              <a:t>which had determined the license rate for a 4G standard essential patent owned by Conversant and implemented by Huawei in 4G mobile terminal products. </a:t>
            </a:r>
            <a:r>
              <a:rPr lang="en-US" altLang="zh-CN" sz="1800" dirty="0">
                <a:latin typeface="Times New Roman" pitchFamily="18" charset="0"/>
                <a:cs typeface="Times New Roman" pitchFamily="18" charset="0"/>
              </a:rPr>
              <a:t>On 27 August 2020, Huawei applied for act preservation ordering Conversant not to apply for enforcement of an </a:t>
            </a:r>
            <a:r>
              <a:rPr lang="en-US" altLang="zh-CN" sz="1800" dirty="0">
                <a:solidFill>
                  <a:srgbClr val="C00000"/>
                </a:solidFill>
                <a:latin typeface="Times New Roman" pitchFamily="18" charset="0"/>
                <a:cs typeface="Times New Roman" pitchFamily="18" charset="0"/>
              </a:rPr>
              <a:t>injunction granted by the District Court of Düsseldorf, Germany on 27 August 2020</a:t>
            </a:r>
            <a:r>
              <a:rPr lang="zh-CN" altLang="en-US" sz="1800" dirty="0">
                <a:solidFill>
                  <a:srgbClr val="C00000"/>
                </a:solidFill>
                <a:latin typeface="Times New Roman" pitchFamily="18" charset="0"/>
                <a:cs typeface="Times New Roman" pitchFamily="18" charset="0"/>
              </a:rPr>
              <a:t>（德国在后案件）</a:t>
            </a:r>
            <a:r>
              <a:rPr lang="en-US" altLang="zh-CN" sz="1800" dirty="0">
                <a:latin typeface="Times New Roman" pitchFamily="18" charset="0"/>
                <a:cs typeface="Times New Roman" pitchFamily="18" charset="0"/>
              </a:rPr>
              <a:t>. On 28 August 2020, the SPC issued the anti-suit injunction order, prohibiting Conversant, under the sanction of daily penalties, from applying for the enforcement of the first-instance injunction judgment issued by the District Court of Düsseldorf before the SPC final judgment becomes effective.</a:t>
            </a:r>
          </a:p>
          <a:p>
            <a:pPr algn="just"/>
            <a:r>
              <a:rPr lang="en-US" altLang="zh-CN" sz="1800" dirty="0">
                <a:latin typeface="Times New Roman" pitchFamily="18" charset="0"/>
                <a:cs typeface="Times New Roman" pitchFamily="18" charset="0"/>
              </a:rPr>
              <a:t>2019 </a:t>
            </a:r>
            <a:r>
              <a:rPr lang="zh-CN" altLang="en-US" sz="1800" dirty="0">
                <a:latin typeface="Times New Roman" pitchFamily="18" charset="0"/>
                <a:cs typeface="Times New Roman" pitchFamily="18" charset="0"/>
              </a:rPr>
              <a:t>年 </a:t>
            </a:r>
            <a:r>
              <a:rPr lang="en-US" altLang="zh-CN" sz="1800" dirty="0">
                <a:latin typeface="Times New Roman" pitchFamily="18" charset="0"/>
                <a:cs typeface="Times New Roman" pitchFamily="18" charset="0"/>
              </a:rPr>
              <a:t>9 </a:t>
            </a:r>
            <a:r>
              <a:rPr lang="zh-CN" altLang="en-US" sz="1800" dirty="0">
                <a:latin typeface="Times New Roman" pitchFamily="18" charset="0"/>
                <a:cs typeface="Times New Roman" pitchFamily="18" charset="0"/>
              </a:rPr>
              <a:t>月 </a:t>
            </a:r>
            <a:r>
              <a:rPr lang="en-US" altLang="zh-CN" sz="1800" dirty="0">
                <a:latin typeface="Times New Roman" pitchFamily="18" charset="0"/>
                <a:cs typeface="Times New Roman" pitchFamily="18" charset="0"/>
              </a:rPr>
              <a:t>16 </a:t>
            </a:r>
            <a:r>
              <a:rPr lang="zh-CN" altLang="en-US" sz="1800" dirty="0">
                <a:latin typeface="Times New Roman" pitchFamily="18" charset="0"/>
                <a:cs typeface="Times New Roman" pitchFamily="18" charset="0"/>
              </a:rPr>
              <a:t>日南京中院做出（ </a:t>
            </a:r>
            <a:r>
              <a:rPr lang="en-US" altLang="zh-CN" sz="1800" dirty="0">
                <a:latin typeface="Times New Roman" pitchFamily="18" charset="0"/>
                <a:cs typeface="Times New Roman" pitchFamily="18" charset="0"/>
              </a:rPr>
              <a:t>2018</a:t>
            </a:r>
            <a:r>
              <a:rPr lang="zh-CN" altLang="en-US" sz="1800" dirty="0">
                <a:latin typeface="Times New Roman" pitchFamily="18" charset="0"/>
                <a:cs typeface="Times New Roman" pitchFamily="18" charset="0"/>
              </a:rPr>
              <a:t>）苏 </a:t>
            </a:r>
            <a:r>
              <a:rPr lang="en-US" altLang="zh-CN" sz="1800" dirty="0">
                <a:latin typeface="Times New Roman" pitchFamily="18" charset="0"/>
                <a:cs typeface="Times New Roman" pitchFamily="18" charset="0"/>
              </a:rPr>
              <a:t>01 </a:t>
            </a:r>
            <a:r>
              <a:rPr lang="zh-CN" altLang="en-US" sz="1800" dirty="0">
                <a:latin typeface="Times New Roman" pitchFamily="18" charset="0"/>
                <a:cs typeface="Times New Roman" pitchFamily="18" charset="0"/>
              </a:rPr>
              <a:t>民初</a:t>
            </a:r>
            <a:r>
              <a:rPr lang="en-US" altLang="zh-CN" sz="1800" dirty="0">
                <a:latin typeface="Times New Roman" pitchFamily="18" charset="0"/>
                <a:cs typeface="Times New Roman" pitchFamily="18" charset="0"/>
              </a:rPr>
              <a:t>232</a:t>
            </a:r>
            <a:r>
              <a:rPr lang="zh-CN" altLang="en-US" sz="1800" dirty="0">
                <a:latin typeface="Times New Roman" pitchFamily="18" charset="0"/>
                <a:cs typeface="Times New Roman" pitchFamily="18" charset="0"/>
              </a:rPr>
              <a:t>、</a:t>
            </a:r>
            <a:r>
              <a:rPr lang="en-US" altLang="zh-CN" sz="1800" dirty="0">
                <a:latin typeface="Times New Roman" pitchFamily="18" charset="0"/>
                <a:cs typeface="Times New Roman" pitchFamily="18" charset="0"/>
              </a:rPr>
              <a:t>233</a:t>
            </a:r>
            <a:r>
              <a:rPr lang="zh-CN" altLang="en-US" sz="1800" dirty="0">
                <a:latin typeface="Times New Roman" pitchFamily="18" charset="0"/>
                <a:cs typeface="Times New Roman" pitchFamily="18" charset="0"/>
              </a:rPr>
              <a:t>、</a:t>
            </a:r>
            <a:r>
              <a:rPr lang="en-US" altLang="zh-CN" sz="1800" dirty="0">
                <a:latin typeface="Times New Roman" pitchFamily="18" charset="0"/>
                <a:cs typeface="Times New Roman" pitchFamily="18" charset="0"/>
              </a:rPr>
              <a:t>234 </a:t>
            </a:r>
            <a:r>
              <a:rPr lang="zh-CN" altLang="en-US" sz="1800" dirty="0">
                <a:latin typeface="Times New Roman" pitchFamily="18" charset="0"/>
                <a:cs typeface="Times New Roman" pitchFamily="18" charset="0"/>
              </a:rPr>
              <a:t>号民事判决；</a:t>
            </a:r>
            <a:r>
              <a:rPr lang="en-US" altLang="zh-CN" sz="1600" kern="0" dirty="0">
                <a:solidFill>
                  <a:srgbClr val="2F2F2F"/>
                </a:solidFill>
                <a:latin typeface="Times New Roman" panose="02020603050405020304" pitchFamily="18" charset="0"/>
                <a:cs typeface="Times New Roman" panose="02020603050405020304" pitchFamily="18" charset="0"/>
              </a:rPr>
              <a:t>8</a:t>
            </a:r>
            <a:r>
              <a:rPr lang="zh-CN" altLang="en-US" sz="1600" kern="0" dirty="0">
                <a:solidFill>
                  <a:srgbClr val="2F2F2F"/>
                </a:solidFill>
                <a:latin typeface="Times New Roman" panose="02020603050405020304" pitchFamily="18" charset="0"/>
                <a:cs typeface="Times New Roman" panose="02020603050405020304" pitchFamily="18" charset="0"/>
              </a:rPr>
              <a:t>月</a:t>
            </a:r>
            <a:r>
              <a:rPr lang="en-US" altLang="zh-CN" sz="1600" kern="0" dirty="0">
                <a:solidFill>
                  <a:srgbClr val="2F2F2F"/>
                </a:solidFill>
                <a:latin typeface="Times New Roman" panose="02020603050405020304" pitchFamily="18" charset="0"/>
                <a:cs typeface="Times New Roman" panose="02020603050405020304" pitchFamily="18" charset="0"/>
              </a:rPr>
              <a:t>28</a:t>
            </a:r>
            <a:r>
              <a:rPr lang="zh-CN" altLang="en-US" sz="1600" kern="0" dirty="0">
                <a:solidFill>
                  <a:srgbClr val="2F2F2F"/>
                </a:solidFill>
                <a:latin typeface="Times New Roman" panose="02020603050405020304" pitchFamily="18" charset="0"/>
                <a:cs typeface="Times New Roman" panose="02020603050405020304" pitchFamily="18" charset="0"/>
              </a:rPr>
              <a:t>日裁定管辖权</a:t>
            </a:r>
            <a:r>
              <a:rPr lang="zh-CN" altLang="zh-CN" sz="1600" dirty="0">
                <a:solidFill>
                  <a:srgbClr val="2F2F2F"/>
                </a:solidFill>
                <a:effectLst/>
                <a:latin typeface="Times New Roman" panose="02020603050405020304" pitchFamily="18" charset="0"/>
                <a:cs typeface="Times New Roman" panose="02020603050405020304" pitchFamily="18" charset="0"/>
              </a:rPr>
              <a:t>（</a:t>
            </a:r>
            <a:r>
              <a:rPr lang="en-US" altLang="zh-CN" sz="1600" dirty="0">
                <a:solidFill>
                  <a:srgbClr val="2F2F2F"/>
                </a:solidFill>
                <a:effectLst/>
                <a:latin typeface="Times New Roman" panose="02020603050405020304" pitchFamily="18" charset="0"/>
                <a:cs typeface="Times New Roman" panose="02020603050405020304" pitchFamily="18" charset="0"/>
              </a:rPr>
              <a:t>2019</a:t>
            </a:r>
            <a:r>
              <a:rPr lang="zh-CN" altLang="zh-CN" sz="1600" dirty="0">
                <a:solidFill>
                  <a:srgbClr val="2F2F2F"/>
                </a:solidFill>
                <a:effectLst/>
                <a:latin typeface="Times New Roman" panose="02020603050405020304" pitchFamily="18" charset="0"/>
                <a:cs typeface="Times New Roman" panose="02020603050405020304" pitchFamily="18" charset="0"/>
              </a:rPr>
              <a:t>）最高法知民终</a:t>
            </a:r>
            <a:r>
              <a:rPr lang="en-US" altLang="zh-CN" sz="1600" dirty="0">
                <a:solidFill>
                  <a:srgbClr val="2F2F2F"/>
                </a:solidFill>
                <a:effectLst/>
                <a:latin typeface="Times New Roman" panose="02020603050405020304" pitchFamily="18" charset="0"/>
                <a:cs typeface="Times New Roman" panose="02020603050405020304" pitchFamily="18" charset="0"/>
              </a:rPr>
              <a:t>732</a:t>
            </a:r>
            <a:r>
              <a:rPr lang="zh-CN" altLang="zh-CN" sz="1600" dirty="0">
                <a:solidFill>
                  <a:srgbClr val="2F2F2F"/>
                </a:solidFill>
                <a:effectLst/>
                <a:latin typeface="Times New Roman" panose="02020603050405020304" pitchFamily="18" charset="0"/>
                <a:cs typeface="Times New Roman" panose="02020603050405020304" pitchFamily="18" charset="0"/>
              </a:rPr>
              <a:t>、</a:t>
            </a:r>
            <a:r>
              <a:rPr lang="en-US" altLang="zh-CN" sz="1600" dirty="0">
                <a:solidFill>
                  <a:srgbClr val="2F2F2F"/>
                </a:solidFill>
                <a:effectLst/>
                <a:latin typeface="Times New Roman" panose="02020603050405020304" pitchFamily="18" charset="0"/>
                <a:cs typeface="Times New Roman" panose="02020603050405020304" pitchFamily="18" charset="0"/>
              </a:rPr>
              <a:t>733</a:t>
            </a:r>
            <a:r>
              <a:rPr lang="zh-CN" altLang="zh-CN" sz="1600" dirty="0">
                <a:solidFill>
                  <a:srgbClr val="2F2F2F"/>
                </a:solidFill>
                <a:effectLst/>
                <a:latin typeface="Times New Roman" panose="02020603050405020304" pitchFamily="18" charset="0"/>
                <a:cs typeface="Times New Roman" panose="02020603050405020304" pitchFamily="18" charset="0"/>
              </a:rPr>
              <a:t>、</a:t>
            </a:r>
            <a:r>
              <a:rPr lang="en-US" altLang="zh-CN" sz="1600" dirty="0">
                <a:solidFill>
                  <a:srgbClr val="2F2F2F"/>
                </a:solidFill>
                <a:effectLst/>
                <a:latin typeface="Times New Roman" panose="02020603050405020304" pitchFamily="18" charset="0"/>
                <a:cs typeface="Times New Roman" panose="02020603050405020304" pitchFamily="18" charset="0"/>
              </a:rPr>
              <a:t>734</a:t>
            </a:r>
            <a:r>
              <a:rPr lang="zh-CN" altLang="zh-CN" sz="1600" dirty="0">
                <a:solidFill>
                  <a:srgbClr val="2F2F2F"/>
                </a:solidFill>
                <a:effectLst/>
                <a:latin typeface="Times New Roman" panose="02020603050405020304" pitchFamily="18" charset="0"/>
                <a:cs typeface="Times New Roman" panose="02020603050405020304" pitchFamily="18" charset="0"/>
              </a:rPr>
              <a:t>号</a:t>
            </a:r>
            <a:r>
              <a:rPr lang="en-US" altLang="zh-CN" sz="1600" dirty="0">
                <a:solidFill>
                  <a:srgbClr val="FF0000"/>
                </a:solidFill>
                <a:effectLst/>
                <a:latin typeface="Times New Roman" panose="02020603050405020304" pitchFamily="18" charset="0"/>
                <a:cs typeface="Times New Roman" panose="02020603050405020304" pitchFamily="18" charset="0"/>
              </a:rPr>
              <a:t>《</a:t>
            </a:r>
            <a:r>
              <a:rPr lang="zh-CN" altLang="en-US" sz="1600" dirty="0">
                <a:solidFill>
                  <a:srgbClr val="FF0000"/>
                </a:solidFill>
                <a:effectLst/>
                <a:latin typeface="Times New Roman" panose="02020603050405020304" pitchFamily="18" charset="0"/>
                <a:cs typeface="Times New Roman" panose="02020603050405020304" pitchFamily="18" charset="0"/>
              </a:rPr>
              <a:t>最高院公报</a:t>
            </a:r>
            <a:r>
              <a:rPr lang="en-US" altLang="zh-CN" sz="1600" dirty="0">
                <a:solidFill>
                  <a:srgbClr val="FF0000"/>
                </a:solidFill>
                <a:effectLst/>
                <a:latin typeface="Times New Roman" panose="02020603050405020304" pitchFamily="18" charset="0"/>
                <a:cs typeface="Times New Roman" panose="02020603050405020304" pitchFamily="18" charset="0"/>
              </a:rPr>
              <a:t>》</a:t>
            </a:r>
            <a:r>
              <a:rPr lang="zh-CN" altLang="en-US" sz="1600" b="1" kern="0" dirty="0">
                <a:solidFill>
                  <a:srgbClr val="2F2F2F"/>
                </a:solidFill>
                <a:latin typeface="Times New Roman" panose="02020603050405020304" pitchFamily="18" charset="0"/>
                <a:cs typeface="Times New Roman" panose="02020603050405020304" pitchFamily="18" charset="0"/>
              </a:rPr>
              <a:t>），</a:t>
            </a:r>
            <a:r>
              <a:rPr lang="en-US" altLang="zh-CN" sz="1600" kern="0" dirty="0">
                <a:solidFill>
                  <a:srgbClr val="2F2F2F"/>
                </a:solidFill>
                <a:effectLst/>
                <a:latin typeface="Times New Roman" panose="02020603050405020304" pitchFamily="18" charset="0"/>
                <a:cs typeface="Times New Roman" panose="02020603050405020304" pitchFamily="18" charset="0"/>
              </a:rPr>
              <a:t>11</a:t>
            </a:r>
            <a:r>
              <a:rPr lang="zh-CN" altLang="zh-CN" sz="1600" kern="0" dirty="0">
                <a:solidFill>
                  <a:srgbClr val="2F2F2F"/>
                </a:solidFill>
                <a:effectLst/>
                <a:latin typeface="Times New Roman" panose="02020603050405020304" pitchFamily="18" charset="0"/>
                <a:cs typeface="Times New Roman" panose="02020603050405020304" pitchFamily="18" charset="0"/>
              </a:rPr>
              <a:t>月</a:t>
            </a:r>
            <a:r>
              <a:rPr lang="en-US" altLang="zh-CN" sz="1600" kern="0" dirty="0">
                <a:solidFill>
                  <a:srgbClr val="2F2F2F"/>
                </a:solidFill>
                <a:effectLst/>
                <a:latin typeface="Times New Roman" panose="02020603050405020304" pitchFamily="18" charset="0"/>
                <a:cs typeface="Times New Roman" panose="02020603050405020304" pitchFamily="18" charset="0"/>
              </a:rPr>
              <a:t>2</a:t>
            </a:r>
            <a:r>
              <a:rPr lang="zh-CN" altLang="zh-CN" sz="1600" kern="0" dirty="0">
                <a:solidFill>
                  <a:srgbClr val="2F2F2F"/>
                </a:solidFill>
                <a:effectLst/>
                <a:latin typeface="Times New Roman" panose="02020603050405020304" pitchFamily="18" charset="0"/>
                <a:cs typeface="Times New Roman" panose="02020603050405020304" pitchFamily="18" charset="0"/>
              </a:rPr>
              <a:t>日就三案</a:t>
            </a:r>
            <a:r>
              <a:rPr lang="zh-CN" altLang="zh-CN" sz="1600" kern="0" dirty="0">
                <a:solidFill>
                  <a:srgbClr val="C00000"/>
                </a:solidFill>
                <a:effectLst/>
                <a:latin typeface="Times New Roman" panose="02020603050405020304" pitchFamily="18" charset="0"/>
                <a:cs typeface="Times New Roman" panose="02020603050405020304" pitchFamily="18" charset="0"/>
              </a:rPr>
              <a:t>作出终审裁定</a:t>
            </a:r>
            <a:r>
              <a:rPr lang="zh-CN" altLang="zh-CN" sz="1600" kern="0" dirty="0">
                <a:solidFill>
                  <a:srgbClr val="2F2F2F"/>
                </a:solidFill>
                <a:effectLst/>
                <a:latin typeface="Times New Roman" panose="02020603050405020304" pitchFamily="18" charset="0"/>
                <a:cs typeface="Times New Roman" panose="02020603050405020304" pitchFamily="18" charset="0"/>
              </a:rPr>
              <a:t>，以双方</a:t>
            </a:r>
            <a:r>
              <a:rPr lang="zh-CN" altLang="zh-CN" sz="1600" kern="0" dirty="0">
                <a:solidFill>
                  <a:srgbClr val="C00000"/>
                </a:solidFill>
                <a:effectLst/>
                <a:latin typeface="Times New Roman" panose="02020603050405020304" pitchFamily="18" charset="0"/>
                <a:cs typeface="Times New Roman" panose="02020603050405020304" pitchFamily="18" charset="0"/>
              </a:rPr>
              <a:t>当事人已达成和解为由</a:t>
            </a:r>
            <a:r>
              <a:rPr lang="zh-CN" altLang="zh-CN" sz="1600" kern="0" dirty="0">
                <a:solidFill>
                  <a:srgbClr val="2F2F2F"/>
                </a:solidFill>
                <a:effectLst/>
                <a:latin typeface="Times New Roman" panose="02020603050405020304" pitchFamily="18" charset="0"/>
                <a:cs typeface="Times New Roman" panose="02020603050405020304" pitchFamily="18" charset="0"/>
              </a:rPr>
              <a:t>，准许华为公司、华为终端有限公司、华为软件技术有限公司撤回起诉。</a:t>
            </a:r>
            <a:endParaRPr lang="zh-CN" altLang="zh-CN" sz="1600" kern="100" dirty="0">
              <a:effectLst/>
              <a:latin typeface="Times New Roman" panose="02020603050405020304" pitchFamily="18" charset="0"/>
              <a:cs typeface="Times New Roman" panose="02020603050405020304" pitchFamily="18" charset="0"/>
            </a:endParaRPr>
          </a:p>
          <a:p>
            <a:pPr algn="just"/>
            <a:endParaRPr lang="zh-CN" altLang="en-US" sz="1800"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2</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a:t>复旦知产中心研讨会</a:t>
            </a:r>
          </a:p>
        </p:txBody>
      </p:sp>
    </p:spTree>
    <p:extLst>
      <p:ext uri="{BB962C8B-B14F-4D97-AF65-F5344CB8AC3E}">
        <p14:creationId xmlns:p14="http://schemas.microsoft.com/office/powerpoint/2010/main" val="3794979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7638"/>
            <a:ext cx="7498080" cy="5179714"/>
          </a:xfrm>
        </p:spPr>
        <p:txBody>
          <a:bodyPr>
            <a:normAutofit/>
          </a:bodyPr>
          <a:lstStyle/>
          <a:p>
            <a:r>
              <a:rPr lang="zh-CN" altLang="en-US" sz="2400" b="1" dirty="0">
                <a:latin typeface="Times New Roman" pitchFamily="18" charset="0"/>
                <a:cs typeface="Times New Roman" pitchFamily="18" charset="0"/>
              </a:rPr>
              <a:t>涉案之一：</a:t>
            </a:r>
            <a:r>
              <a:rPr lang="en-US" altLang="zh-CN" sz="2400" b="1" dirty="0">
                <a:latin typeface="Times New Roman" pitchFamily="18" charset="0"/>
                <a:cs typeface="Times New Roman" pitchFamily="18" charset="0"/>
              </a:rPr>
              <a:t>Conversant</a:t>
            </a:r>
            <a:r>
              <a:rPr lang="zh-CN" altLang="en-US" sz="2400" b="1" dirty="0">
                <a:latin typeface="Times New Roman" pitchFamily="18" charset="0"/>
                <a:cs typeface="Times New Roman" pitchFamily="18" charset="0"/>
              </a:rPr>
              <a:t>康文森与华为的许可费纠纷</a:t>
            </a:r>
            <a:endParaRPr lang="en-US" altLang="zh-CN" sz="2400" b="1" dirty="0">
              <a:latin typeface="Times New Roman" pitchFamily="18" charset="0"/>
              <a:cs typeface="Times New Roman" pitchFamily="18" charset="0"/>
            </a:endParaRPr>
          </a:p>
          <a:p>
            <a:pPr algn="just"/>
            <a:r>
              <a:rPr lang="en-US" altLang="zh-CN" sz="1800" b="1" dirty="0">
                <a:solidFill>
                  <a:srgbClr val="2F2F2F"/>
                </a:solidFill>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1800" b="1" dirty="0">
                <a:solidFill>
                  <a:srgbClr val="2F2F2F"/>
                </a:solidFill>
                <a:effectLst/>
                <a:latin typeface="Times New Roman" panose="02020603050405020304" pitchFamily="18" charset="0"/>
                <a:cs typeface="Times New Roman" panose="02020603050405020304" pitchFamily="18" charset="0"/>
              </a:rPr>
              <a:t>.</a:t>
            </a:r>
            <a:r>
              <a:rPr lang="zh-CN" altLang="zh-CN" sz="1800" b="1" dirty="0">
                <a:solidFill>
                  <a:srgbClr val="2F2F2F"/>
                </a:solidFill>
                <a:effectLst/>
                <a:latin typeface="Times New Roman" panose="02020603050405020304" pitchFamily="18" charset="0"/>
                <a:cs typeface="Times New Roman" panose="02020603050405020304" pitchFamily="18" charset="0"/>
              </a:rPr>
              <a:t>“禁诉令”性质的</a:t>
            </a:r>
            <a:r>
              <a:rPr lang="zh-CN" altLang="zh-CN" sz="1800" b="1" dirty="0">
                <a:solidFill>
                  <a:srgbClr val="C00000"/>
                </a:solidFill>
                <a:effectLst/>
                <a:latin typeface="Times New Roman" panose="02020603050405020304" pitchFamily="18" charset="0"/>
                <a:cs typeface="Times New Roman" panose="02020603050405020304" pitchFamily="18" charset="0"/>
              </a:rPr>
              <a:t>行为保全考量因素</a:t>
            </a:r>
            <a:endParaRPr lang="zh-CN" altLang="zh-CN" sz="1800" dirty="0">
              <a:solidFill>
                <a:srgbClr val="C00000"/>
              </a:solidFill>
              <a:effectLst/>
              <a:latin typeface="Times New Roman" panose="02020603050405020304" pitchFamily="18" charset="0"/>
              <a:cs typeface="Times New Roman" panose="02020603050405020304" pitchFamily="18" charset="0"/>
            </a:endParaRPr>
          </a:p>
          <a:p>
            <a:pPr marL="82296" indent="0" algn="just">
              <a:spcAft>
                <a:spcPts val="750"/>
              </a:spcAft>
              <a:buNone/>
            </a:pPr>
            <a:r>
              <a:rPr lang="zh-CN" altLang="zh-CN" sz="1400" dirty="0">
                <a:solidFill>
                  <a:srgbClr val="2F2F2F"/>
                </a:solidFill>
                <a:effectLst/>
                <a:latin typeface="Times New Roman" panose="02020603050405020304" pitchFamily="18" charset="0"/>
                <a:cs typeface="Times New Roman" panose="02020603050405020304" pitchFamily="18" charset="0"/>
              </a:rPr>
              <a:t>对于禁止申请执行域外法院裁决的行为保全申请，人民法院应当综合考虑以下因素作出判断：被申请人申请执行域外法院判决对中国诉讼的审理和执行是否会产生实质影响；采取行为保全措施是否确属必要；不采取行为保全措施对申请人造成的损害是否超过采取行为保全措施对被申请人造成的损害；采取行为保全措施是否损害公共利益；采取行为保全措施是否符合国际礼让原则；其他应予考虑的因素。关于被申请人申请执行域外法院判决对中国诉讼的审理和执行是否会产生实质影响，可以考虑中外诉讼的当事人是否基本相同、审理对象是否存在重叠、被申请人的域外诉讼行为效果是否对中国诉讼造成干扰等。关于采取行为保全措施是否确属必要，应着重审查不采取行为保全措施是否会使申请人的合法权益受到难以弥补的损害或者造成案件裁决难以执行等损害；该损害既包括有形的物质损害，又包括商业机会、市场利益等无形损害；既包括经济利益损害，又包括诉讼利益损害；既包括在华利益损害，又包括域外利益损害。关于国际礼让原则，可以考虑案件受理时间先后、案件管辖适当与否、对域外法院审理和裁判的影响适度与否等。</a:t>
            </a:r>
            <a:endParaRPr lang="zh-CN" altLang="zh-CN" sz="1400" dirty="0">
              <a:effectLst/>
              <a:latin typeface="Times New Roman" panose="02020603050405020304" pitchFamily="18" charset="0"/>
              <a:cs typeface="Times New Roman" panose="02020603050405020304" pitchFamily="18" charset="0"/>
            </a:endParaRPr>
          </a:p>
          <a:p>
            <a:pPr algn="just"/>
            <a:r>
              <a:rPr lang="en-US" altLang="zh-CN" sz="1800" b="1" dirty="0">
                <a:solidFill>
                  <a:srgbClr val="2F2F2F"/>
                </a:solidFill>
                <a:effectLst/>
                <a:latin typeface="Times New Roman" panose="02020603050405020304" pitchFamily="18" charset="0"/>
                <a:cs typeface="Times New Roman" panose="02020603050405020304" pitchFamily="18" charset="0"/>
              </a:rPr>
              <a:t>2.</a:t>
            </a:r>
            <a:r>
              <a:rPr lang="zh-CN" altLang="zh-CN" sz="1800" b="1" dirty="0">
                <a:solidFill>
                  <a:srgbClr val="2F2F2F"/>
                </a:solidFill>
                <a:effectLst/>
                <a:latin typeface="Times New Roman" panose="02020603050405020304" pitchFamily="18" charset="0"/>
                <a:cs typeface="Times New Roman" panose="02020603050405020304" pitchFamily="18" charset="0"/>
              </a:rPr>
              <a:t>“禁诉令”性质的行为保全中“按日计罚”措施适用</a:t>
            </a:r>
            <a:endParaRPr lang="zh-CN" altLang="zh-CN" sz="1800" dirty="0">
              <a:effectLst/>
              <a:latin typeface="Times New Roman" panose="02020603050405020304" pitchFamily="18" charset="0"/>
              <a:cs typeface="Times New Roman" panose="02020603050405020304" pitchFamily="18" charset="0"/>
            </a:endParaRPr>
          </a:p>
          <a:p>
            <a:pPr marL="82296" indent="0" algn="just">
              <a:spcAft>
                <a:spcPts val="750"/>
              </a:spcAft>
              <a:buNone/>
            </a:pPr>
            <a:r>
              <a:rPr lang="zh-CN" altLang="zh-CN" sz="1400" dirty="0">
                <a:solidFill>
                  <a:srgbClr val="2F2F2F"/>
                </a:solidFill>
                <a:effectLst/>
                <a:latin typeface="Times New Roman" panose="02020603050405020304" pitchFamily="18" charset="0"/>
                <a:cs typeface="Times New Roman" panose="02020603050405020304" pitchFamily="18" charset="0"/>
              </a:rPr>
              <a:t>禁止被申请人为一定行为的行为保全措施具有特殊性，如果被申请人拒不遵守行为保全裁定所确定的不作为义务，违法实施了改变原有状态的行为，则其故意违法行为构成对行为保全裁定的持续性违反和对原有状态的持续性改变，应视为其每日均实施了违法行为，可以视情处以每日罚款并按日累计。</a:t>
            </a:r>
            <a:endParaRPr lang="zh-CN" altLang="zh-CN" sz="1400" dirty="0">
              <a:effectLst/>
              <a:latin typeface="Times New Roman" panose="02020603050405020304" pitchFamily="18" charset="0"/>
              <a:cs typeface="Times New Roman" panose="02020603050405020304" pitchFamily="18" charset="0"/>
            </a:endParaRPr>
          </a:p>
          <a:p>
            <a:pPr algn="just"/>
            <a:endParaRPr lang="zh-CN" altLang="en-US" sz="1800"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3</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3301906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7638"/>
            <a:ext cx="7498080" cy="5179714"/>
          </a:xfrm>
        </p:spPr>
        <p:txBody>
          <a:bodyPr>
            <a:normAutofit lnSpcReduction="10000"/>
          </a:bodyPr>
          <a:lstStyle/>
          <a:p>
            <a:r>
              <a:rPr lang="zh-CN" altLang="en-US" sz="2400" b="1" dirty="0">
                <a:latin typeface="Times New Roman" pitchFamily="18" charset="0"/>
                <a:cs typeface="Times New Roman" pitchFamily="18" charset="0"/>
              </a:rPr>
              <a:t>涉案之二：</a:t>
            </a:r>
            <a:r>
              <a:rPr lang="en-US" altLang="zh-CN" sz="2400" b="1" dirty="0">
                <a:latin typeface="Times New Roman" pitchFamily="18" charset="0"/>
                <a:cs typeface="Times New Roman" pitchFamily="18" charset="0"/>
              </a:rPr>
              <a:t>Inter Digital</a:t>
            </a:r>
            <a:r>
              <a:rPr lang="zh-CN" altLang="en-US" sz="2400" b="1" dirty="0">
                <a:latin typeface="Times New Roman" pitchFamily="18" charset="0"/>
                <a:cs typeface="Times New Roman" pitchFamily="18" charset="0"/>
              </a:rPr>
              <a:t>与小米许可费纠纷案</a:t>
            </a:r>
            <a:endParaRPr lang="en-US" altLang="zh-CN" sz="2400" b="1" dirty="0">
              <a:latin typeface="Times New Roman" pitchFamily="18" charset="0"/>
              <a:cs typeface="Times New Roman" pitchFamily="18" charset="0"/>
            </a:endParaRPr>
          </a:p>
          <a:p>
            <a:r>
              <a:rPr lang="en-US" altLang="zh-CN" sz="1800" dirty="0">
                <a:latin typeface="Times New Roman" pitchFamily="18" charset="0"/>
                <a:cs typeface="Times New Roman" pitchFamily="18" charset="0"/>
              </a:rPr>
              <a:t>On 9 June 2020, Wuhan Intermediate People‘s Court accepted a case filed by a number of companies of the </a:t>
            </a:r>
            <a:r>
              <a:rPr lang="en-US" altLang="zh-CN" sz="1800" dirty="0">
                <a:solidFill>
                  <a:srgbClr val="C00000"/>
                </a:solidFill>
                <a:latin typeface="Times New Roman" pitchFamily="18" charset="0"/>
                <a:cs typeface="Times New Roman" pitchFamily="18" charset="0"/>
              </a:rPr>
              <a:t>Xiaomi group against Inter Digital, Inc. in relation to a </a:t>
            </a:r>
            <a:r>
              <a:rPr lang="en-US" altLang="zh-CN" sz="1800" dirty="0" err="1">
                <a:solidFill>
                  <a:srgbClr val="C00000"/>
                </a:solidFill>
                <a:latin typeface="Times New Roman" pitchFamily="18" charset="0"/>
                <a:cs typeface="Times New Roman" pitchFamily="18" charset="0"/>
              </a:rPr>
              <a:t>licence</a:t>
            </a:r>
            <a:r>
              <a:rPr lang="en-US" altLang="zh-CN" sz="1800" dirty="0">
                <a:solidFill>
                  <a:srgbClr val="C00000"/>
                </a:solidFill>
                <a:latin typeface="Times New Roman" pitchFamily="18" charset="0"/>
                <a:cs typeface="Times New Roman" pitchFamily="18" charset="0"/>
              </a:rPr>
              <a:t> fee rate for standard essential patents. </a:t>
            </a:r>
            <a:r>
              <a:rPr lang="en-US" altLang="zh-CN" sz="1800" dirty="0">
                <a:latin typeface="Times New Roman" pitchFamily="18" charset="0"/>
                <a:cs typeface="Times New Roman" pitchFamily="18" charset="0"/>
              </a:rPr>
              <a:t>8 On 4 August 2020, Xiaomi filed an application for act preservation in the form of an anti-suit injunction. On 23 September 2020, the Wuhan Intermediate People’s Court issued an anti-suit injunction in the above mentioned case. That injunction required </a:t>
            </a:r>
            <a:r>
              <a:rPr lang="en-US" altLang="zh-CN" sz="1800" dirty="0" err="1">
                <a:latin typeface="Times New Roman" pitchFamily="18" charset="0"/>
                <a:cs typeface="Times New Roman" pitchFamily="18" charset="0"/>
              </a:rPr>
              <a:t>InterDigital</a:t>
            </a:r>
            <a:r>
              <a:rPr lang="en-US" altLang="zh-CN" sz="1800" dirty="0">
                <a:latin typeface="Times New Roman" pitchFamily="18" charset="0"/>
                <a:cs typeface="Times New Roman" pitchFamily="18" charset="0"/>
              </a:rPr>
              <a:t> and its affiliates, under the sanction of daily penalties, </a:t>
            </a:r>
            <a:r>
              <a:rPr lang="en-US" altLang="zh-CN" sz="1800" dirty="0">
                <a:solidFill>
                  <a:srgbClr val="C00000"/>
                </a:solidFill>
                <a:latin typeface="Times New Roman" pitchFamily="18" charset="0"/>
                <a:cs typeface="Times New Roman" pitchFamily="18" charset="0"/>
              </a:rPr>
              <a:t>to withdraw or suspend an injunction </a:t>
            </a:r>
            <a:r>
              <a:rPr lang="en-US" altLang="zh-CN" sz="1800" dirty="0">
                <a:latin typeface="Times New Roman" pitchFamily="18" charset="0"/>
                <a:cs typeface="Times New Roman" pitchFamily="18" charset="0"/>
              </a:rPr>
              <a:t>it had requested against Xiaomi and its affiliates </a:t>
            </a:r>
            <a:r>
              <a:rPr lang="en-US" altLang="zh-CN" sz="1800" dirty="0">
                <a:solidFill>
                  <a:srgbClr val="C00000"/>
                </a:solidFill>
                <a:latin typeface="Times New Roman" pitchFamily="18" charset="0"/>
                <a:cs typeface="Times New Roman" pitchFamily="18" charset="0"/>
              </a:rPr>
              <a:t>before the Indian Courts</a:t>
            </a:r>
            <a:r>
              <a:rPr lang="zh-CN" altLang="en-US" sz="1800" dirty="0">
                <a:solidFill>
                  <a:srgbClr val="C00000"/>
                </a:solidFill>
                <a:latin typeface="Times New Roman" pitchFamily="18" charset="0"/>
                <a:cs typeface="Times New Roman" pitchFamily="18" charset="0"/>
              </a:rPr>
              <a:t>（印度在后案件）</a:t>
            </a:r>
            <a:r>
              <a:rPr lang="en-US" altLang="zh-CN" sz="1800" dirty="0">
                <a:latin typeface="Times New Roman" pitchFamily="18" charset="0"/>
                <a:cs typeface="Times New Roman" pitchFamily="18" charset="0"/>
              </a:rPr>
              <a:t>, and prohibited requesting any other court in the world for an injunction or a determination of a </a:t>
            </a:r>
            <a:r>
              <a:rPr lang="en-US" altLang="zh-CN" sz="1800" dirty="0">
                <a:solidFill>
                  <a:srgbClr val="C00000"/>
                </a:solidFill>
                <a:latin typeface="Times New Roman" pitchFamily="18" charset="0"/>
                <a:cs typeface="Times New Roman" pitchFamily="18" charset="0"/>
              </a:rPr>
              <a:t>royalty fee for the 3G and 4G mobile standard essential patents </a:t>
            </a:r>
            <a:r>
              <a:rPr lang="en-US" altLang="zh-CN" sz="1800" dirty="0">
                <a:latin typeface="Times New Roman" pitchFamily="18" charset="0"/>
                <a:cs typeface="Times New Roman" pitchFamily="18" charset="0"/>
              </a:rPr>
              <a:t>("SEPs") involved in the case. The Wuhan Intermediate People's Court granted the injunction relying upon the provisions of the Civil Procedure Law, and the Supreme People's Court's Provisions on Several Issues Concerning the Application of Law in Examining Act Preservation Cases in Intellectual Property Disputes as interpreted in the SPC decision of 28 August 2020.</a:t>
            </a:r>
          </a:p>
          <a:p>
            <a:r>
              <a:rPr lang="en-US" altLang="zh-CN" sz="1800" dirty="0">
                <a:latin typeface="Times New Roman" pitchFamily="18" charset="0"/>
                <a:cs typeface="Times New Roman" pitchFamily="18" charset="0"/>
              </a:rPr>
              <a:t>(2020) </a:t>
            </a:r>
            <a:r>
              <a:rPr lang="zh-CN" altLang="en-US" sz="1800" dirty="0">
                <a:latin typeface="Times New Roman" pitchFamily="18" charset="0"/>
                <a:cs typeface="Times New Roman" pitchFamily="18" charset="0"/>
              </a:rPr>
              <a:t>鄂</a:t>
            </a:r>
            <a:r>
              <a:rPr lang="en-US" altLang="zh-CN" sz="1800" dirty="0">
                <a:latin typeface="Times New Roman" pitchFamily="18" charset="0"/>
                <a:cs typeface="Times New Roman" pitchFamily="18" charset="0"/>
              </a:rPr>
              <a:t>01 </a:t>
            </a:r>
            <a:r>
              <a:rPr lang="zh-CN" altLang="en-US" sz="1800" dirty="0">
                <a:latin typeface="Times New Roman" pitchFamily="18" charset="0"/>
                <a:cs typeface="Times New Roman" pitchFamily="18" charset="0"/>
              </a:rPr>
              <a:t>知民初</a:t>
            </a:r>
            <a:r>
              <a:rPr lang="en-US" altLang="zh-CN" sz="1800" dirty="0">
                <a:latin typeface="Times New Roman" pitchFamily="18" charset="0"/>
                <a:cs typeface="Times New Roman" pitchFamily="18" charset="0"/>
              </a:rPr>
              <a:t>169 </a:t>
            </a:r>
            <a:r>
              <a:rPr lang="zh-CN" altLang="en-US" sz="1800" dirty="0">
                <a:latin typeface="Times New Roman" pitchFamily="18" charset="0"/>
                <a:cs typeface="Times New Roman" pitchFamily="18" charset="0"/>
              </a:rPr>
              <a:t>号</a:t>
            </a:r>
          </a:p>
          <a:p>
            <a:endParaRPr lang="en-US" altLang="zh-CN" sz="1800"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4</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3942862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7638"/>
            <a:ext cx="7498080" cy="5179714"/>
          </a:xfrm>
        </p:spPr>
        <p:txBody>
          <a:bodyPr>
            <a:normAutofit/>
          </a:bodyPr>
          <a:lstStyle/>
          <a:p>
            <a:r>
              <a:rPr lang="zh-CN" altLang="en-US" sz="2400" b="1" dirty="0">
                <a:latin typeface="Times New Roman" pitchFamily="18" charset="0"/>
                <a:cs typeface="Times New Roman" pitchFamily="18" charset="0"/>
              </a:rPr>
              <a:t>涉案之三：中兴与</a:t>
            </a:r>
            <a:r>
              <a:rPr lang="en-US" altLang="zh-CN" sz="2400" b="1" dirty="0">
                <a:latin typeface="Times New Roman" pitchFamily="18" charset="0"/>
                <a:cs typeface="Times New Roman" pitchFamily="18" charset="0"/>
              </a:rPr>
              <a:t>Conversant</a:t>
            </a:r>
            <a:r>
              <a:rPr lang="zh-CN" altLang="en-US" sz="2400" b="1" dirty="0">
                <a:latin typeface="Times New Roman" pitchFamily="18" charset="0"/>
                <a:cs typeface="Times New Roman" pitchFamily="18" charset="0"/>
              </a:rPr>
              <a:t>许可费纠纷</a:t>
            </a:r>
            <a:endParaRPr lang="en-US" altLang="zh-CN" sz="2400" b="1" dirty="0">
              <a:latin typeface="Times New Roman" pitchFamily="18" charset="0"/>
              <a:cs typeface="Times New Roman" pitchFamily="18" charset="0"/>
            </a:endParaRPr>
          </a:p>
          <a:p>
            <a:r>
              <a:rPr lang="en-US" altLang="zh-CN" sz="1800" dirty="0">
                <a:latin typeface="Times New Roman" pitchFamily="18" charset="0"/>
                <a:cs typeface="Times New Roman" pitchFamily="18" charset="0"/>
              </a:rPr>
              <a:t>On 17 January 2018, the Shenzhen Intermediate People‘s court accepted a case ZTE filed against Conversant Wireless Licensing Co., Ltd. (“Conversant”) requesting the Court to </a:t>
            </a:r>
            <a:r>
              <a:rPr lang="en-US" altLang="zh-CN" sz="1800" dirty="0">
                <a:solidFill>
                  <a:srgbClr val="C00000"/>
                </a:solidFill>
                <a:latin typeface="Times New Roman" pitchFamily="18" charset="0"/>
                <a:cs typeface="Times New Roman" pitchFamily="18" charset="0"/>
              </a:rPr>
              <a:t>decide the licensing conditions for the patents Conversant claimed to be essential for Chinese standards</a:t>
            </a:r>
            <a:r>
              <a:rPr lang="en-US" altLang="zh-CN" sz="1800" dirty="0">
                <a:latin typeface="Times New Roman" pitchFamily="18" charset="0"/>
                <a:cs typeface="Times New Roman" pitchFamily="18" charset="0"/>
              </a:rPr>
              <a:t>.  The day of the SPC Decision of 28 August 2020, ZTE applied to the court for act preservation prohibiting enforcement of an injunction by a foreign court. On 28 September 2020, the Shenzhen Intermediate People’s Court issued an anti-suit injunction. The injunction prohibited Conversant, under the sanction of daily penalties, </a:t>
            </a:r>
            <a:r>
              <a:rPr lang="en-US" altLang="zh-CN" sz="1800" dirty="0">
                <a:solidFill>
                  <a:srgbClr val="C00000"/>
                </a:solidFill>
                <a:latin typeface="Times New Roman" pitchFamily="18" charset="0"/>
                <a:cs typeface="Times New Roman" pitchFamily="18" charset="0"/>
              </a:rPr>
              <a:t>from enforcing an injunction issued by the Düsseldorf Court </a:t>
            </a:r>
            <a:r>
              <a:rPr lang="zh-CN" altLang="en-US" sz="1800" dirty="0">
                <a:solidFill>
                  <a:srgbClr val="C00000"/>
                </a:solidFill>
                <a:latin typeface="Times New Roman" pitchFamily="18" charset="0"/>
                <a:cs typeface="Times New Roman" pitchFamily="18" charset="0"/>
              </a:rPr>
              <a:t>（德国在后案件）</a:t>
            </a:r>
            <a:r>
              <a:rPr lang="en-US" altLang="zh-CN" sz="1800" dirty="0">
                <a:latin typeface="Times New Roman" pitchFamily="18" charset="0"/>
                <a:cs typeface="Times New Roman" pitchFamily="18" charset="0"/>
              </a:rPr>
              <a:t>. </a:t>
            </a:r>
          </a:p>
          <a:p>
            <a:r>
              <a:rPr lang="zh-CN" altLang="en-US" sz="1800" dirty="0">
                <a:latin typeface="Times New Roman" pitchFamily="18" charset="0"/>
                <a:cs typeface="Times New Roman" pitchFamily="18" charset="0"/>
              </a:rPr>
              <a:t>广东省深圳市中级人民法院（</a:t>
            </a:r>
            <a:r>
              <a:rPr lang="en-US" altLang="zh-CN" sz="1800" dirty="0">
                <a:latin typeface="Times New Roman" pitchFamily="18" charset="0"/>
                <a:cs typeface="Times New Roman" pitchFamily="18" charset="0"/>
              </a:rPr>
              <a:t>2020</a:t>
            </a:r>
            <a:r>
              <a:rPr lang="zh-CN" altLang="en-US" sz="1800" dirty="0">
                <a:latin typeface="Times New Roman" pitchFamily="18" charset="0"/>
                <a:cs typeface="Times New Roman" pitchFamily="18" charset="0"/>
              </a:rPr>
              <a:t>）粤</a:t>
            </a:r>
            <a:r>
              <a:rPr lang="en-US" altLang="zh-CN" sz="1800" dirty="0">
                <a:latin typeface="Times New Roman" pitchFamily="18" charset="0"/>
                <a:cs typeface="Times New Roman" pitchFamily="18" charset="0"/>
              </a:rPr>
              <a:t>03</a:t>
            </a:r>
            <a:r>
              <a:rPr lang="zh-CN" altLang="en-US" sz="1800" dirty="0">
                <a:latin typeface="Times New Roman" pitchFamily="18" charset="0"/>
                <a:cs typeface="Times New Roman" pitchFamily="18" charset="0"/>
              </a:rPr>
              <a:t>民初</a:t>
            </a:r>
            <a:r>
              <a:rPr lang="en-US" altLang="zh-CN" sz="1800" dirty="0">
                <a:latin typeface="Times New Roman" pitchFamily="18" charset="0"/>
                <a:cs typeface="Times New Roman" pitchFamily="18" charset="0"/>
              </a:rPr>
              <a:t>689</a:t>
            </a:r>
            <a:r>
              <a:rPr lang="zh-CN" altLang="en-US" sz="1800" dirty="0">
                <a:latin typeface="Times New Roman" pitchFamily="18" charset="0"/>
                <a:cs typeface="Times New Roman" pitchFamily="18" charset="0"/>
              </a:rPr>
              <a:t>号之一民事裁定书</a:t>
            </a:r>
            <a:endParaRPr lang="en-US" altLang="zh-CN" sz="1800" dirty="0">
              <a:latin typeface="Times New Roman" pitchFamily="18" charset="0"/>
              <a:cs typeface="Times New Roman" pitchFamily="18" charset="0"/>
            </a:endParaRPr>
          </a:p>
          <a:p>
            <a:r>
              <a:rPr lang="zh-CN" altLang="zh-CN" sz="1800" kern="0" dirty="0">
                <a:solidFill>
                  <a:srgbClr val="C00000"/>
                </a:solidFill>
                <a:effectLst/>
                <a:latin typeface="Times New Roman" panose="02020603050405020304" pitchFamily="18" charset="0"/>
                <a:cs typeface="Times New Roman" panose="02020603050405020304" pitchFamily="18" charset="0"/>
              </a:rPr>
              <a:t>（</a:t>
            </a:r>
            <a:r>
              <a:rPr lang="en-US" altLang="zh-CN" sz="1800" kern="0" dirty="0">
                <a:solidFill>
                  <a:srgbClr val="C00000"/>
                </a:solidFill>
                <a:effectLst/>
                <a:latin typeface="Times New Roman" panose="02020603050405020304" pitchFamily="18" charset="0"/>
                <a:cs typeface="Times New Roman" panose="02020603050405020304" pitchFamily="18" charset="0"/>
              </a:rPr>
              <a:t>2019</a:t>
            </a:r>
            <a:r>
              <a:rPr lang="zh-CN" altLang="zh-CN" sz="1800" kern="0" dirty="0">
                <a:solidFill>
                  <a:srgbClr val="C00000"/>
                </a:solidFill>
                <a:effectLst/>
                <a:latin typeface="Times New Roman" panose="02020603050405020304" pitchFamily="18" charset="0"/>
                <a:cs typeface="Times New Roman" panose="02020603050405020304" pitchFamily="18" charset="0"/>
              </a:rPr>
              <a:t>）最高法知民辖终</a:t>
            </a:r>
            <a:r>
              <a:rPr lang="en-US" altLang="zh-CN" sz="1800" kern="0" dirty="0">
                <a:solidFill>
                  <a:srgbClr val="C00000"/>
                </a:solidFill>
                <a:effectLst/>
                <a:latin typeface="Times New Roman" panose="02020603050405020304" pitchFamily="18" charset="0"/>
                <a:cs typeface="Times New Roman" panose="02020603050405020304" pitchFamily="18" charset="0"/>
              </a:rPr>
              <a:t>157</a:t>
            </a:r>
            <a:r>
              <a:rPr lang="zh-CN" altLang="zh-CN" sz="1800" kern="0" dirty="0">
                <a:solidFill>
                  <a:srgbClr val="C00000"/>
                </a:solidFill>
                <a:effectLst/>
                <a:latin typeface="Times New Roman" panose="02020603050405020304" pitchFamily="18" charset="0"/>
                <a:cs typeface="Times New Roman" panose="02020603050405020304" pitchFamily="18" charset="0"/>
              </a:rPr>
              <a:t>号</a:t>
            </a:r>
            <a:r>
              <a:rPr lang="zh-CN" altLang="en-US" sz="1800" kern="0" dirty="0">
                <a:solidFill>
                  <a:srgbClr val="C00000"/>
                </a:solidFill>
                <a:effectLst/>
                <a:latin typeface="Times New Roman" panose="02020603050405020304" pitchFamily="18" charset="0"/>
                <a:cs typeface="Times New Roman" panose="02020603050405020304" pitchFamily="18" charset="0"/>
              </a:rPr>
              <a:t>，</a:t>
            </a:r>
            <a:r>
              <a:rPr lang="en-US" altLang="zh-CN" sz="1800" kern="0" dirty="0">
                <a:solidFill>
                  <a:srgbClr val="000000"/>
                </a:solidFill>
                <a:effectLst/>
                <a:latin typeface="Times New Roman" panose="02020603050405020304" pitchFamily="18" charset="0"/>
                <a:cs typeface="Times New Roman" panose="02020603050405020304" pitchFamily="18" charset="0"/>
              </a:rPr>
              <a:t>2020</a:t>
            </a:r>
            <a:r>
              <a:rPr lang="zh-CN" altLang="en-US" sz="1800" kern="0" dirty="0">
                <a:solidFill>
                  <a:srgbClr val="000000"/>
                </a:solidFill>
                <a:latin typeface="Times New Roman" panose="02020603050405020304" pitchFamily="18" charset="0"/>
                <a:cs typeface="Times New Roman" panose="02020603050405020304" pitchFamily="18" charset="0"/>
              </a:rPr>
              <a:t>年</a:t>
            </a:r>
            <a:r>
              <a:rPr lang="en-US" altLang="zh-CN" sz="1800" kern="0" dirty="0">
                <a:solidFill>
                  <a:srgbClr val="000000"/>
                </a:solidFill>
                <a:latin typeface="Times New Roman" panose="02020603050405020304" pitchFamily="18" charset="0"/>
                <a:cs typeface="Times New Roman" panose="02020603050405020304" pitchFamily="18" charset="0"/>
              </a:rPr>
              <a:t>8</a:t>
            </a:r>
            <a:r>
              <a:rPr lang="zh-CN" altLang="en-US" sz="1800" kern="0" dirty="0">
                <a:solidFill>
                  <a:srgbClr val="000000"/>
                </a:solidFill>
                <a:latin typeface="Times New Roman" panose="02020603050405020304" pitchFamily="18" charset="0"/>
                <a:cs typeface="Times New Roman" panose="02020603050405020304" pitchFamily="18" charset="0"/>
              </a:rPr>
              <a:t>月</a:t>
            </a:r>
            <a:r>
              <a:rPr lang="en-US" altLang="zh-CN" sz="1800" kern="0" dirty="0">
                <a:solidFill>
                  <a:srgbClr val="000000"/>
                </a:solidFill>
                <a:latin typeface="Times New Roman" panose="02020603050405020304" pitchFamily="18" charset="0"/>
                <a:cs typeface="Times New Roman" panose="02020603050405020304" pitchFamily="18" charset="0"/>
              </a:rPr>
              <a:t>21</a:t>
            </a:r>
            <a:r>
              <a:rPr lang="zh-CN" altLang="en-US" sz="1800" kern="0" dirty="0">
                <a:solidFill>
                  <a:srgbClr val="000000"/>
                </a:solidFill>
                <a:latin typeface="Times New Roman" panose="02020603050405020304" pitchFamily="18" charset="0"/>
                <a:cs typeface="Times New Roman" panose="02020603050405020304" pitchFamily="18" charset="0"/>
              </a:rPr>
              <a:t>日</a:t>
            </a:r>
            <a:r>
              <a:rPr lang="en-US" altLang="zh-CN" sz="1800" kern="0" dirty="0">
                <a:solidFill>
                  <a:srgbClr val="000000"/>
                </a:solidFill>
                <a:latin typeface="Times New Roman" panose="02020603050405020304" pitchFamily="18" charset="0"/>
                <a:cs typeface="Times New Roman" panose="02020603050405020304" pitchFamily="18" charset="0"/>
              </a:rPr>
              <a:t>《</a:t>
            </a:r>
            <a:r>
              <a:rPr lang="zh-CN" altLang="en-US" sz="1800" kern="0" dirty="0">
                <a:solidFill>
                  <a:srgbClr val="000000"/>
                </a:solidFill>
                <a:latin typeface="Times New Roman" panose="02020603050405020304" pitchFamily="18" charset="0"/>
                <a:cs typeface="Times New Roman" panose="02020603050405020304" pitchFamily="18" charset="0"/>
              </a:rPr>
              <a:t>最高院知产院网站</a:t>
            </a:r>
            <a:r>
              <a:rPr lang="en-US" altLang="zh-CN" sz="1800" kern="0" dirty="0">
                <a:solidFill>
                  <a:srgbClr val="000000"/>
                </a:solidFill>
                <a:latin typeface="Times New Roman" panose="02020603050405020304" pitchFamily="18" charset="0"/>
                <a:cs typeface="Times New Roman" panose="02020603050405020304" pitchFamily="18" charset="0"/>
              </a:rPr>
              <a:t>》</a:t>
            </a:r>
            <a:r>
              <a:rPr lang="zh-CN" altLang="en-US" sz="1800" kern="0" dirty="0">
                <a:solidFill>
                  <a:srgbClr val="000000"/>
                </a:solidFill>
                <a:latin typeface="Times New Roman" panose="02020603050405020304" pitchFamily="18" charset="0"/>
                <a:cs typeface="Times New Roman" panose="02020603050405020304" pitchFamily="18" charset="0"/>
              </a:rPr>
              <a:t>。</a:t>
            </a:r>
            <a:endParaRPr lang="zh-CN" altLang="zh-CN" sz="1800" kern="100" dirty="0">
              <a:effectLst/>
              <a:latin typeface="Times New Roman" panose="02020603050405020304" pitchFamily="18" charset="0"/>
              <a:cs typeface="Times New Roman" panose="02020603050405020304" pitchFamily="18" charset="0"/>
            </a:endParaRPr>
          </a:p>
          <a:p>
            <a:endParaRPr lang="zh-CN" altLang="en-US" sz="1800" dirty="0">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5</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190236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7638"/>
            <a:ext cx="7498080" cy="5179714"/>
          </a:xfrm>
        </p:spPr>
        <p:txBody>
          <a:bodyPr>
            <a:normAutofit lnSpcReduction="10000"/>
          </a:bodyPr>
          <a:lstStyle/>
          <a:p>
            <a:r>
              <a:rPr lang="zh-CN" altLang="en-US" sz="2400" b="1" dirty="0">
                <a:latin typeface="Times New Roman" pitchFamily="18" charset="0"/>
                <a:cs typeface="Times New Roman" pitchFamily="18" charset="0"/>
              </a:rPr>
              <a:t>涉案之四：</a:t>
            </a:r>
            <a:r>
              <a:rPr lang="en-US" altLang="zh-CN" sz="2400" b="1" dirty="0">
                <a:latin typeface="Times New Roman" pitchFamily="18" charset="0"/>
                <a:cs typeface="Times New Roman" pitchFamily="18" charset="0"/>
              </a:rPr>
              <a:t>OPPO</a:t>
            </a:r>
            <a:r>
              <a:rPr lang="zh-CN" altLang="en-US" sz="2400" b="1" dirty="0">
                <a:latin typeface="Times New Roman" pitchFamily="18" charset="0"/>
                <a:cs typeface="Times New Roman" pitchFamily="18" charset="0"/>
              </a:rPr>
              <a:t>与夏普许可费争议案</a:t>
            </a:r>
            <a:endParaRPr lang="en-US" altLang="zh-CN" sz="2400" b="1" dirty="0">
              <a:latin typeface="Times New Roman" pitchFamily="18" charset="0"/>
              <a:cs typeface="Times New Roman" pitchFamily="18" charset="0"/>
            </a:endParaRPr>
          </a:p>
          <a:p>
            <a:r>
              <a:rPr lang="en-US" altLang="zh-CN" sz="1800" dirty="0">
                <a:latin typeface="Times New Roman" pitchFamily="18" charset="0"/>
                <a:cs typeface="Times New Roman" pitchFamily="18" charset="0"/>
              </a:rPr>
              <a:t>On 25 March 2020, the Shenzhen Intermediate People‘s Court accepted a standard essential patent licensing dispute case filed by OPPO and OPPO Shenzhen (“OPPO”) against Sharp Corporation and </a:t>
            </a:r>
            <a:r>
              <a:rPr lang="en-US" altLang="zh-CN" sz="1800" dirty="0" err="1">
                <a:latin typeface="Times New Roman" pitchFamily="18" charset="0"/>
                <a:cs typeface="Times New Roman" pitchFamily="18" charset="0"/>
              </a:rPr>
              <a:t>Scienbizip</a:t>
            </a:r>
            <a:r>
              <a:rPr lang="en-US" altLang="zh-CN" sz="1800" dirty="0">
                <a:latin typeface="Times New Roman" pitchFamily="18" charset="0"/>
                <a:cs typeface="Times New Roman" pitchFamily="18" charset="0"/>
              </a:rPr>
              <a:t> Japan Corporation . OPPO requested the court, amongst other things, to determine the </a:t>
            </a:r>
            <a:r>
              <a:rPr lang="en-US" altLang="zh-CN" sz="1800" dirty="0">
                <a:solidFill>
                  <a:srgbClr val="C00000"/>
                </a:solidFill>
                <a:latin typeface="Times New Roman" pitchFamily="18" charset="0"/>
                <a:cs typeface="Times New Roman" pitchFamily="18" charset="0"/>
              </a:rPr>
              <a:t>global licensing conditions, including but not limited to, the licensing royalty rate, for OPPO’s intelligent terminal products, regarding Wi-Fi related SEPs, 3G related SEPs, and 4G related SEPs. </a:t>
            </a:r>
            <a:r>
              <a:rPr lang="en-US" altLang="zh-CN" sz="1800" dirty="0">
                <a:latin typeface="Times New Roman" pitchFamily="18" charset="0"/>
                <a:cs typeface="Times New Roman" pitchFamily="18" charset="0"/>
              </a:rPr>
              <a:t>In or around October 2020, OPPO applied for act preservation requesting the Court, first, to prohibit Sharp and its affiliates from applying for judicial injunctions (including permanent injunction and temporary injunction) or other similar relief measures in </a:t>
            </a:r>
            <a:r>
              <a:rPr lang="en-US" altLang="zh-CN" sz="1800" u="sng" dirty="0">
                <a:latin typeface="Times New Roman" pitchFamily="18" charset="0"/>
                <a:cs typeface="Times New Roman" pitchFamily="18" charset="0"/>
              </a:rPr>
              <a:t>other countries or regions</a:t>
            </a:r>
            <a:r>
              <a:rPr lang="zh-CN" altLang="en-US" sz="1800" dirty="0">
                <a:latin typeface="Times New Roman" pitchFamily="18" charset="0"/>
                <a:cs typeface="Times New Roman" pitchFamily="18" charset="0"/>
              </a:rPr>
              <a:t>（日本、德国等）</a:t>
            </a:r>
            <a:r>
              <a:rPr lang="en-US" altLang="zh-CN" sz="1800" dirty="0">
                <a:latin typeface="Times New Roman" pitchFamily="18" charset="0"/>
                <a:cs typeface="Times New Roman" pitchFamily="18" charset="0"/>
              </a:rPr>
              <a:t>. Secondly, </a:t>
            </a:r>
            <a:r>
              <a:rPr lang="en-US" altLang="zh-CN" sz="1800" dirty="0">
                <a:solidFill>
                  <a:srgbClr val="C00000"/>
                </a:solidFill>
                <a:latin typeface="Times New Roman" pitchFamily="18" charset="0"/>
                <a:cs typeface="Times New Roman" pitchFamily="18" charset="0"/>
              </a:rPr>
              <a:t>OPPO sought to prohibit Sharp and its affiliates from initiating patent infringement lawsuits or applying for judicial injunctions (including permanent injunction and temporary injunction) or other similar relief measures against OPPO in other countries or regions.</a:t>
            </a:r>
          </a:p>
          <a:p>
            <a:r>
              <a:rPr lang="zh-CN" altLang="en-US" sz="1800" dirty="0">
                <a:latin typeface="Times New Roman" pitchFamily="18" charset="0"/>
                <a:cs typeface="Times New Roman" pitchFamily="18" charset="0"/>
              </a:rPr>
              <a:t>广东省深圳市中级人民法院（</a:t>
            </a:r>
            <a:r>
              <a:rPr lang="en-US" altLang="zh-CN" sz="1800" dirty="0">
                <a:latin typeface="Times New Roman" pitchFamily="18" charset="0"/>
                <a:cs typeface="Times New Roman" pitchFamily="18" charset="0"/>
              </a:rPr>
              <a:t>2020</a:t>
            </a:r>
            <a:r>
              <a:rPr lang="zh-CN" altLang="en-US" sz="1800" dirty="0">
                <a:latin typeface="Times New Roman" pitchFamily="18" charset="0"/>
                <a:cs typeface="Times New Roman" pitchFamily="18" charset="0"/>
              </a:rPr>
              <a:t>）粤</a:t>
            </a:r>
            <a:r>
              <a:rPr lang="en-US" altLang="zh-CN" sz="1800" dirty="0">
                <a:latin typeface="Times New Roman" pitchFamily="18" charset="0"/>
                <a:cs typeface="Times New Roman" pitchFamily="18" charset="0"/>
              </a:rPr>
              <a:t>03</a:t>
            </a:r>
            <a:r>
              <a:rPr lang="zh-CN" altLang="en-US" sz="1800" dirty="0">
                <a:latin typeface="Times New Roman" pitchFamily="18" charset="0"/>
                <a:cs typeface="Times New Roman" pitchFamily="18" charset="0"/>
              </a:rPr>
              <a:t>民初</a:t>
            </a:r>
            <a:r>
              <a:rPr lang="en-US" altLang="zh-CN" sz="1800" dirty="0">
                <a:latin typeface="Times New Roman" pitchFamily="18" charset="0"/>
                <a:cs typeface="Times New Roman" pitchFamily="18" charset="0"/>
              </a:rPr>
              <a:t>689</a:t>
            </a:r>
            <a:r>
              <a:rPr lang="zh-CN" altLang="en-US" sz="1800" dirty="0">
                <a:latin typeface="Times New Roman" pitchFamily="18" charset="0"/>
                <a:cs typeface="Times New Roman" pitchFamily="18" charset="0"/>
              </a:rPr>
              <a:t>号之一民事裁定书</a:t>
            </a:r>
            <a:r>
              <a:rPr lang="en-US" altLang="zh-CN" sz="1800" dirty="0">
                <a:solidFill>
                  <a:srgbClr val="C00000"/>
                </a:solidFill>
                <a:latin typeface="Times New Roman" pitchFamily="18" charset="0"/>
                <a:cs typeface="Times New Roman" pitchFamily="18" charset="0"/>
              </a:rPr>
              <a:t>.</a:t>
            </a:r>
          </a:p>
          <a:p>
            <a:r>
              <a:rPr lang="en-US" altLang="zh-CN" sz="1800" dirty="0">
                <a:latin typeface="Times New Roman" pitchFamily="18" charset="0"/>
                <a:cs typeface="Times New Roman" pitchFamily="18" charset="0"/>
              </a:rPr>
              <a:t>2020</a:t>
            </a:r>
            <a:r>
              <a:rPr lang="zh-CN" altLang="en-US" sz="1800" dirty="0">
                <a:latin typeface="Times New Roman" pitchFamily="18" charset="0"/>
                <a:cs typeface="Times New Roman" pitchFamily="18" charset="0"/>
              </a:rPr>
              <a:t>年</a:t>
            </a:r>
            <a:r>
              <a:rPr lang="en-US" altLang="zh-CN" sz="1800" dirty="0">
                <a:latin typeface="Times New Roman" pitchFamily="18" charset="0"/>
                <a:cs typeface="Times New Roman" pitchFamily="18" charset="0"/>
              </a:rPr>
              <a:t>8</a:t>
            </a:r>
            <a:r>
              <a:rPr lang="zh-CN" altLang="en-US" sz="1800" dirty="0">
                <a:latin typeface="Times New Roman" pitchFamily="18" charset="0"/>
                <a:cs typeface="Times New Roman" pitchFamily="18" charset="0"/>
              </a:rPr>
              <a:t>月</a:t>
            </a:r>
            <a:r>
              <a:rPr lang="en-US" altLang="zh-CN" sz="1800" dirty="0">
                <a:latin typeface="Times New Roman" pitchFamily="18" charset="0"/>
                <a:cs typeface="Times New Roman" pitchFamily="18" charset="0"/>
              </a:rPr>
              <a:t>19</a:t>
            </a:r>
            <a:r>
              <a:rPr lang="zh-CN" altLang="en-US" sz="1800" dirty="0">
                <a:latin typeface="Times New Roman" pitchFamily="18" charset="0"/>
                <a:cs typeface="Times New Roman" pitchFamily="18" charset="0"/>
              </a:rPr>
              <a:t>日（</a:t>
            </a:r>
            <a:r>
              <a:rPr lang="en-US" altLang="zh-CN" sz="1800" dirty="0">
                <a:latin typeface="Times New Roman" pitchFamily="18" charset="0"/>
                <a:cs typeface="Times New Roman" pitchFamily="18" charset="0"/>
              </a:rPr>
              <a:t>2020</a:t>
            </a:r>
            <a:r>
              <a:rPr lang="zh-CN" altLang="en-US" sz="1800" dirty="0">
                <a:latin typeface="Times New Roman" pitchFamily="18" charset="0"/>
                <a:cs typeface="Times New Roman" pitchFamily="18" charset="0"/>
              </a:rPr>
              <a:t>）</a:t>
            </a:r>
            <a:r>
              <a:rPr lang="zh-CN" altLang="en-US" sz="1800" dirty="0">
                <a:solidFill>
                  <a:srgbClr val="C00000"/>
                </a:solidFill>
                <a:latin typeface="Times New Roman" pitchFamily="18" charset="0"/>
                <a:cs typeface="Times New Roman" pitchFamily="18" charset="0"/>
              </a:rPr>
              <a:t>最高法知民辖终</a:t>
            </a:r>
            <a:r>
              <a:rPr lang="en-US" altLang="zh-CN" sz="1800" dirty="0">
                <a:solidFill>
                  <a:srgbClr val="C00000"/>
                </a:solidFill>
                <a:latin typeface="Times New Roman" pitchFamily="18" charset="0"/>
                <a:cs typeface="Times New Roman" pitchFamily="18" charset="0"/>
              </a:rPr>
              <a:t>517</a:t>
            </a:r>
            <a:r>
              <a:rPr lang="zh-CN" altLang="en-US" sz="1800" dirty="0">
                <a:solidFill>
                  <a:srgbClr val="C00000"/>
                </a:solidFill>
                <a:latin typeface="Times New Roman" pitchFamily="18" charset="0"/>
                <a:cs typeface="Times New Roman" pitchFamily="18" charset="0"/>
              </a:rPr>
              <a:t>号（最高院知产院网站）</a:t>
            </a:r>
            <a:r>
              <a:rPr lang="zh-CN" altLang="en-US" sz="1800" dirty="0">
                <a:latin typeface="Times New Roman" pitchFamily="18" charset="0"/>
                <a:cs typeface="Times New Roman" pitchFamily="18" charset="0"/>
              </a:rPr>
              <a:t>：解决管辖权</a:t>
            </a:r>
            <a:endParaRPr lang="zh-CN" altLang="en-US" sz="1800" dirty="0">
              <a:solidFill>
                <a:srgbClr val="C00000"/>
              </a:solidFill>
              <a:latin typeface="Times New Roman" pitchFamily="18" charset="0"/>
              <a:cs typeface="Times New Roman"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6</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3206550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7638"/>
            <a:ext cx="7498080" cy="5179714"/>
          </a:xfrm>
        </p:spPr>
        <p:txBody>
          <a:bodyPr>
            <a:normAutofit/>
          </a:bodyPr>
          <a:lstStyle/>
          <a:p>
            <a:r>
              <a:rPr lang="zh-CN" altLang="en-US" sz="2400" b="1" dirty="0">
                <a:latin typeface="Times New Roman" pitchFamily="18" charset="0"/>
                <a:cs typeface="Times New Roman" pitchFamily="18" charset="0"/>
              </a:rPr>
              <a:t>涉案之四：三星与爱立信许可费争议案</a:t>
            </a:r>
            <a:endParaRPr lang="en-US" altLang="zh-CN" sz="2400" b="1" dirty="0">
              <a:latin typeface="Times New Roman" pitchFamily="18" charset="0"/>
              <a:cs typeface="Times New Roman" pitchFamily="18" charset="0"/>
            </a:endParaRPr>
          </a:p>
          <a:p>
            <a:r>
              <a:rPr lang="en-US" altLang="zh-CN" sz="1800" dirty="0">
                <a:latin typeface="Times New Roman" pitchFamily="18" charset="0"/>
                <a:cs typeface="Times New Roman" pitchFamily="18" charset="0"/>
              </a:rPr>
              <a:t>On 7 December 2020, the Wuhan Intermediate People's Court accepted a case filed by several </a:t>
            </a:r>
            <a:r>
              <a:rPr lang="en-US" altLang="zh-CN" sz="1800" dirty="0">
                <a:solidFill>
                  <a:srgbClr val="C00000"/>
                </a:solidFill>
                <a:latin typeface="Times New Roman" pitchFamily="18" charset="0"/>
                <a:cs typeface="Times New Roman" pitchFamily="18" charset="0"/>
              </a:rPr>
              <a:t>Samsung entities against Ericsson in relation to the global licensing terms of 4G and 5G SEPs held or controlled by Ericsson </a:t>
            </a:r>
            <a:r>
              <a:rPr lang="en-US" altLang="zh-CN" sz="1800" dirty="0">
                <a:latin typeface="Times New Roman" pitchFamily="18" charset="0"/>
                <a:cs typeface="Times New Roman" pitchFamily="18" charset="0"/>
              </a:rPr>
              <a:t>and its subsidiaries for Samsung's communications products, including royalty rates, in accordance with FRAND principles.</a:t>
            </a:r>
          </a:p>
          <a:p>
            <a:r>
              <a:rPr lang="zh-CN" altLang="en-US" sz="1800" dirty="0">
                <a:latin typeface="Times New Roman" pitchFamily="18" charset="0"/>
                <a:cs typeface="Times New Roman" pitchFamily="18" charset="0"/>
              </a:rPr>
              <a:t> </a:t>
            </a:r>
            <a:r>
              <a:rPr lang="en-US" altLang="zh-CN" sz="1800" dirty="0">
                <a:latin typeface="Times New Roman" pitchFamily="18" charset="0"/>
                <a:cs typeface="Times New Roman" pitchFamily="18" charset="0"/>
              </a:rPr>
              <a:t>(2020) </a:t>
            </a:r>
            <a:r>
              <a:rPr lang="zh-CN" altLang="en-US" sz="1800" dirty="0">
                <a:latin typeface="Times New Roman" pitchFamily="18" charset="0"/>
                <a:cs typeface="Times New Roman" pitchFamily="18" charset="0"/>
              </a:rPr>
              <a:t>鄂</a:t>
            </a:r>
            <a:r>
              <a:rPr lang="en-US" altLang="zh-CN" sz="1800" dirty="0">
                <a:latin typeface="Times New Roman" pitchFamily="18" charset="0"/>
                <a:cs typeface="Times New Roman" pitchFamily="18" charset="0"/>
              </a:rPr>
              <a:t>01 </a:t>
            </a:r>
            <a:r>
              <a:rPr lang="zh-CN" altLang="en-US" sz="1800" dirty="0">
                <a:latin typeface="Times New Roman" pitchFamily="18" charset="0"/>
                <a:cs typeface="Times New Roman" pitchFamily="18" charset="0"/>
              </a:rPr>
              <a:t>知民初</a:t>
            </a:r>
            <a:r>
              <a:rPr lang="en-US" altLang="zh-CN" sz="1800" dirty="0">
                <a:latin typeface="Times New Roman" pitchFamily="18" charset="0"/>
                <a:cs typeface="Times New Roman" pitchFamily="18" charset="0"/>
              </a:rPr>
              <a:t>743 </a:t>
            </a:r>
            <a:r>
              <a:rPr lang="zh-CN" altLang="en-US" sz="1800" dirty="0">
                <a:latin typeface="Times New Roman" pitchFamily="18" charset="0"/>
                <a:cs typeface="Times New Roman" pitchFamily="18" charset="0"/>
              </a:rPr>
              <a:t>号民事裁定</a:t>
            </a:r>
            <a:endParaRPr lang="en-US" altLang="zh-CN" sz="1800" dirty="0">
              <a:latin typeface="Times New Roman" pitchFamily="18" charset="0"/>
              <a:cs typeface="Times New Roman" pitchFamily="18" charset="0"/>
            </a:endParaRPr>
          </a:p>
          <a:p>
            <a:r>
              <a:rPr lang="zh-CN" altLang="zh-CN" sz="1800" dirty="0">
                <a:solidFill>
                  <a:srgbClr val="191919"/>
                </a:solidFill>
                <a:effectLst/>
                <a:latin typeface="+mn-ea"/>
                <a:cs typeface="Arial" panose="020B0604020202020204" pitchFamily="34" charset="0"/>
              </a:rPr>
              <a:t>本案行为保全裁定作出后，</a:t>
            </a:r>
            <a:r>
              <a:rPr lang="zh-CN" altLang="zh-CN" sz="1800" dirty="0">
                <a:effectLst/>
                <a:latin typeface="+mn-ea"/>
                <a:cs typeface="Arial" panose="020B0604020202020204" pitchFamily="34" charset="0"/>
              </a:rPr>
              <a:t>美国</a:t>
            </a:r>
            <a:r>
              <a:rPr lang="zh-CN" altLang="zh-CN" sz="1800" dirty="0">
                <a:solidFill>
                  <a:srgbClr val="C00000"/>
                </a:solidFill>
                <a:effectLst/>
                <a:latin typeface="+mn-ea"/>
                <a:cs typeface="Arial" panose="020B0604020202020204" pitchFamily="34" charset="0"/>
              </a:rPr>
              <a:t>德州东区法院</a:t>
            </a:r>
            <a:r>
              <a:rPr lang="zh-CN" altLang="en-US" sz="1800" dirty="0">
                <a:effectLst/>
                <a:latin typeface="+mn-ea"/>
                <a:cs typeface="Arial" panose="020B0604020202020204" pitchFamily="34" charset="0"/>
              </a:rPr>
              <a:t>（后案）</a:t>
            </a:r>
            <a:r>
              <a:rPr lang="zh-CN" altLang="zh-CN" sz="1800" dirty="0">
                <a:effectLst/>
                <a:latin typeface="+mn-ea"/>
                <a:cs typeface="Arial" panose="020B0604020202020204" pitchFamily="34" charset="0"/>
              </a:rPr>
              <a:t>针对三星公司</a:t>
            </a:r>
            <a:r>
              <a:rPr lang="zh-CN" altLang="zh-CN" sz="1800" dirty="0">
                <a:solidFill>
                  <a:srgbClr val="191919"/>
                </a:solidFill>
                <a:effectLst/>
                <a:latin typeface="+mn-ea"/>
                <a:cs typeface="Arial" panose="020B0604020202020204" pitchFamily="34" charset="0"/>
              </a:rPr>
              <a:t>作出的临时限制令裁定也证明了本案行为保全裁定的合理性。</a:t>
            </a:r>
            <a:endParaRPr lang="en-US" altLang="zh-CN" sz="1800" dirty="0">
              <a:latin typeface="+mn-ea"/>
              <a:cs typeface="Times New Roman" pitchFamily="18" charset="0"/>
            </a:endParaRPr>
          </a:p>
          <a:p>
            <a:r>
              <a:rPr lang="en-US" altLang="zh-CN" sz="1800" dirty="0">
                <a:solidFill>
                  <a:srgbClr val="191919"/>
                </a:solidFill>
                <a:effectLst/>
                <a:latin typeface="Times New Roman" panose="02020603050405020304" pitchFamily="18" charset="0"/>
                <a:ea typeface="+mj-ea"/>
                <a:cs typeface="Times New Roman" panose="02020603050405020304" pitchFamily="18" charset="0"/>
              </a:rPr>
              <a:t>2021</a:t>
            </a:r>
            <a:r>
              <a:rPr lang="zh-CN" altLang="zh-CN" sz="1800" dirty="0">
                <a:solidFill>
                  <a:srgbClr val="191919"/>
                </a:solidFill>
                <a:effectLst/>
                <a:latin typeface="Times New Roman" panose="02020603050405020304" pitchFamily="18" charset="0"/>
                <a:ea typeface="+mj-ea"/>
                <a:cs typeface="Times New Roman" panose="02020603050405020304" pitchFamily="18" charset="0"/>
              </a:rPr>
              <a:t>年</a:t>
            </a:r>
            <a:r>
              <a:rPr lang="en-US" altLang="zh-CN" sz="1800" dirty="0">
                <a:solidFill>
                  <a:srgbClr val="191919"/>
                </a:solidFill>
                <a:effectLst/>
                <a:latin typeface="Times New Roman" panose="02020603050405020304" pitchFamily="18" charset="0"/>
                <a:ea typeface="+mj-ea"/>
                <a:cs typeface="Times New Roman" panose="02020603050405020304" pitchFamily="18" charset="0"/>
              </a:rPr>
              <a:t>3</a:t>
            </a:r>
            <a:r>
              <a:rPr lang="zh-CN" altLang="zh-CN" sz="1800" dirty="0">
                <a:solidFill>
                  <a:srgbClr val="191919"/>
                </a:solidFill>
                <a:effectLst/>
                <a:latin typeface="Times New Roman" panose="02020603050405020304" pitchFamily="18" charset="0"/>
                <a:ea typeface="+mj-ea"/>
                <a:cs typeface="Times New Roman" panose="02020603050405020304" pitchFamily="18" charset="0"/>
              </a:rPr>
              <a:t>月</a:t>
            </a:r>
            <a:r>
              <a:rPr lang="en-US" altLang="zh-CN" sz="1800" dirty="0">
                <a:solidFill>
                  <a:srgbClr val="191919"/>
                </a:solidFill>
                <a:effectLst/>
                <a:latin typeface="Times New Roman" panose="02020603050405020304" pitchFamily="18" charset="0"/>
                <a:ea typeface="+mj-ea"/>
                <a:cs typeface="Times New Roman" panose="02020603050405020304" pitchFamily="18" charset="0"/>
              </a:rPr>
              <a:t>10</a:t>
            </a:r>
            <a:r>
              <a:rPr lang="zh-CN" altLang="zh-CN" sz="1800" dirty="0">
                <a:solidFill>
                  <a:srgbClr val="191919"/>
                </a:solidFill>
                <a:effectLst/>
                <a:latin typeface="Times New Roman" panose="02020603050405020304" pitchFamily="18" charset="0"/>
                <a:ea typeface="+mj-ea"/>
                <a:cs typeface="Times New Roman" panose="02020603050405020304" pitchFamily="18" charset="0"/>
              </a:rPr>
              <a:t>日，武汉市中级人民法院</a:t>
            </a:r>
            <a:r>
              <a:rPr lang="zh-CN" altLang="en-US" sz="1800" dirty="0">
                <a:solidFill>
                  <a:srgbClr val="191919"/>
                </a:solidFill>
                <a:effectLst/>
                <a:latin typeface="Times New Roman" panose="02020603050405020304" pitchFamily="18" charset="0"/>
                <a:ea typeface="+mj-ea"/>
                <a:cs typeface="Times New Roman" panose="02020603050405020304" pitchFamily="18" charset="0"/>
              </a:rPr>
              <a:t>裁定维持原裁定。</a:t>
            </a:r>
            <a:endParaRPr lang="zh-CN" altLang="en-US" sz="1800" dirty="0">
              <a:latin typeface="Times New Roman" panose="02020603050405020304" pitchFamily="18" charset="0"/>
              <a:ea typeface="+mj-ea"/>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dirty="0"/>
              <a:t>2022/06/11</a:t>
            </a:r>
            <a:endParaRPr lang="zh-CN" altLang="en-US" dirty="0"/>
          </a:p>
        </p:txBody>
      </p:sp>
      <p:sp>
        <p:nvSpPr>
          <p:cNvPr id="4" name="标题 3"/>
          <p:cNvSpPr>
            <a:spLocks noGrp="1"/>
          </p:cNvSpPr>
          <p:nvPr>
            <p:ph type="title"/>
          </p:nvPr>
        </p:nvSpPr>
        <p:spPr>
          <a:xfrm>
            <a:off x="1435608" y="692696"/>
            <a:ext cx="7498080" cy="724942"/>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2.  </a:t>
            </a:r>
            <a:r>
              <a:rPr lang="zh-CN" altLang="en-US" sz="3600" b="1" dirty="0">
                <a:latin typeface="Times New Roman" pitchFamily="18" charset="0"/>
                <a:cs typeface="Times New Roman" pitchFamily="18" charset="0"/>
              </a:rPr>
              <a:t>涉案法律问题实质  （</a:t>
            </a:r>
            <a:r>
              <a:rPr lang="en-US" altLang="zh-CN" sz="3600" b="1" dirty="0">
                <a:latin typeface="Times New Roman" pitchFamily="18" charset="0"/>
                <a:cs typeface="Times New Roman" pitchFamily="18" charset="0"/>
              </a:rPr>
              <a:t>7</a:t>
            </a:r>
            <a:r>
              <a:rPr lang="zh-CN" altLang="en-US" sz="3600" b="1" dirty="0">
                <a:latin typeface="Times New Roman" pitchFamily="18" charset="0"/>
                <a:cs typeface="Times New Roman" pitchFamily="18" charset="0"/>
              </a:rPr>
              <a:t>）</a:t>
            </a:r>
            <a:br>
              <a:rPr lang="en-US" altLang="zh-CN" sz="24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4049056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476672"/>
            <a:ext cx="7498080" cy="940966"/>
          </a:xfrm>
        </p:spPr>
        <p:txBody>
          <a:bodyPr>
            <a:normAutofit fontScale="90000"/>
          </a:bodyPr>
          <a:lstStyle/>
          <a:p>
            <a:br>
              <a:rPr lang="en-US" altLang="zh-CN" dirty="0">
                <a:latin typeface="Times New Roman" pitchFamily="18" charset="0"/>
                <a:cs typeface="Times New Roman" pitchFamily="18" charset="0"/>
              </a:rPr>
            </a:br>
            <a:r>
              <a:rPr lang="en-US" altLang="zh-CN"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3.  </a:t>
            </a:r>
            <a:r>
              <a:rPr lang="zh-CN" altLang="en-US" sz="4000" b="1" dirty="0">
                <a:latin typeface="Times New Roman" pitchFamily="18" charset="0"/>
                <a:cs typeface="Times New Roman" pitchFamily="18" charset="0"/>
              </a:rPr>
              <a:t>应对建议</a:t>
            </a:r>
            <a:br>
              <a:rPr lang="zh-CN" altLang="en-US" sz="2800" b="1" dirty="0"/>
            </a:br>
            <a:endParaRPr lang="zh-CN" altLang="en-US" b="1" dirty="0">
              <a:latin typeface="Times New Roman" pitchFamily="18" charset="0"/>
              <a:cs typeface="Times New Roman" pitchFamily="18" charset="0"/>
            </a:endParaRPr>
          </a:p>
        </p:txBody>
      </p:sp>
      <p:sp>
        <p:nvSpPr>
          <p:cNvPr id="3" name="内容占位符 2"/>
          <p:cNvSpPr>
            <a:spLocks noGrp="1"/>
          </p:cNvSpPr>
          <p:nvPr>
            <p:ph idx="1"/>
          </p:nvPr>
        </p:nvSpPr>
        <p:spPr/>
        <p:txBody>
          <a:bodyPr>
            <a:normAutofit/>
          </a:bodyPr>
          <a:lstStyle/>
          <a:p>
            <a:pPr>
              <a:lnSpc>
                <a:spcPct val="150000"/>
              </a:lnSpc>
            </a:pP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b="1" dirty="0">
                <a:latin typeface="华文中宋" panose="02010600040101010101" pitchFamily="2" charset="-122"/>
                <a:ea typeface="华文中宋" panose="02010600040101010101" pitchFamily="2" charset="-122"/>
                <a:cs typeface="Times New Roman" pitchFamily="18" charset="0"/>
              </a:rPr>
              <a:t>增加透明度：公开终审判决</a:t>
            </a:r>
            <a:endParaRPr lang="en-US" altLang="zh-CN" b="1" dirty="0">
              <a:latin typeface="华文中宋" panose="02010600040101010101" pitchFamily="2" charset="-122"/>
              <a:ea typeface="华文中宋" panose="02010600040101010101" pitchFamily="2" charset="-122"/>
              <a:cs typeface="Times New Roman" pitchFamily="18" charset="0"/>
            </a:endParaRPr>
          </a:p>
          <a:p>
            <a:pPr>
              <a:lnSpc>
                <a:spcPct val="150000"/>
              </a:lnSpc>
            </a:pPr>
            <a:r>
              <a:rPr lang="zh-CN" altLang="en-US" b="1" dirty="0">
                <a:latin typeface="华文中宋" panose="02010600040101010101" pitchFamily="2" charset="-122"/>
                <a:ea typeface="华文中宋" panose="02010600040101010101" pitchFamily="2" charset="-122"/>
                <a:cs typeface="Times New Roman" pitchFamily="18" charset="0"/>
              </a:rPr>
              <a:t>改进反禁诉：建立健全规则</a:t>
            </a:r>
            <a:endParaRPr lang="en-US" altLang="zh-CN" b="1" dirty="0">
              <a:latin typeface="华文中宋" panose="02010600040101010101" pitchFamily="2" charset="-122"/>
              <a:ea typeface="华文中宋" panose="02010600040101010101" pitchFamily="2" charset="-122"/>
              <a:cs typeface="Times New Roman" pitchFamily="18" charset="0"/>
            </a:endParaRPr>
          </a:p>
          <a:p>
            <a:pPr>
              <a:lnSpc>
                <a:spcPct val="150000"/>
              </a:lnSpc>
            </a:pPr>
            <a:r>
              <a:rPr lang="en-US" altLang="zh-CN" b="1" dirty="0">
                <a:latin typeface="华文中宋" panose="02010600040101010101" pitchFamily="2" charset="-122"/>
                <a:ea typeface="华文中宋" panose="02010600040101010101" pitchFamily="2" charset="-122"/>
                <a:cs typeface="Times New Roman" pitchFamily="18" charset="0"/>
              </a:rPr>
              <a:t>SEPs</a:t>
            </a:r>
            <a:r>
              <a:rPr lang="zh-CN" altLang="en-US" b="1" dirty="0">
                <a:latin typeface="华文中宋" panose="02010600040101010101" pitchFamily="2" charset="-122"/>
                <a:ea typeface="华文中宋" panose="02010600040101010101" pitchFamily="2" charset="-122"/>
                <a:cs typeface="Times New Roman" pitchFamily="18" charset="0"/>
              </a:rPr>
              <a:t>规则：裁定许可费率</a:t>
            </a:r>
            <a:r>
              <a:rPr lang="en-US" altLang="zh-CN" b="1" dirty="0">
                <a:latin typeface="华文中宋" panose="02010600040101010101" pitchFamily="2" charset="-122"/>
                <a:ea typeface="华文中宋" panose="02010600040101010101" pitchFamily="2" charset="-122"/>
                <a:cs typeface="Times New Roman" pitchFamily="18" charset="0"/>
              </a:rPr>
              <a:t>/</a:t>
            </a:r>
            <a:r>
              <a:rPr lang="zh-CN" altLang="en-US" b="1" dirty="0">
                <a:latin typeface="华文中宋" panose="02010600040101010101" pitchFamily="2" charset="-122"/>
                <a:ea typeface="华文中宋" panose="02010600040101010101" pitchFamily="2" charset="-122"/>
                <a:cs typeface="Times New Roman" pitchFamily="18" charset="0"/>
              </a:rPr>
              <a:t>促进合解</a:t>
            </a:r>
            <a:endParaRPr lang="en-US" altLang="zh-CN" b="1" dirty="0">
              <a:latin typeface="华文中宋" panose="02010600040101010101" pitchFamily="2" charset="-122"/>
              <a:ea typeface="华文中宋" panose="02010600040101010101" pitchFamily="2" charset="-122"/>
              <a:cs typeface="Times New Roman" pitchFamily="18" charset="0"/>
            </a:endParaRPr>
          </a:p>
          <a:p>
            <a:pPr>
              <a:lnSpc>
                <a:spcPct val="150000"/>
              </a:lnSpc>
            </a:pPr>
            <a:r>
              <a:rPr lang="zh-CN" altLang="en-US" b="1" dirty="0">
                <a:latin typeface="华文中宋" panose="02010600040101010101" pitchFamily="2" charset="-122"/>
                <a:ea typeface="华文中宋" panose="02010600040101010101" pitchFamily="2" charset="-122"/>
                <a:cs typeface="Times New Roman" pitchFamily="18" charset="0"/>
              </a:rPr>
              <a:t>扩大话语权：增加相互理解</a:t>
            </a:r>
          </a:p>
        </p:txBody>
      </p:sp>
      <p:graphicFrame>
        <p:nvGraphicFramePr>
          <p:cNvPr id="614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2022/06/11</a:t>
            </a:r>
            <a:endParaRPr lang="zh-CN" altLang="en-US"/>
          </a:p>
        </p:txBody>
      </p:sp>
      <p:sp>
        <p:nvSpPr>
          <p:cNvPr id="4" name="页脚占位符 3">
            <a:extLst>
              <a:ext uri="{FF2B5EF4-FFF2-40B4-BE49-F238E27FC236}">
                <a16:creationId xmlns:a16="http://schemas.microsoft.com/office/drawing/2014/main" id="{F49C4D15-3D7A-47E2-9958-C9432CCEC486}"/>
              </a:ext>
            </a:extLst>
          </p:cNvPr>
          <p:cNvSpPr>
            <a:spLocks noGrp="1"/>
          </p:cNvSpPr>
          <p:nvPr>
            <p:ph type="ftr" sz="quarter" idx="11"/>
          </p:nvPr>
        </p:nvSpPr>
        <p:spPr/>
        <p:txBody>
          <a:bodyPr/>
          <a:lstStyle/>
          <a:p>
            <a:r>
              <a:rPr lang="zh-CN" altLang="en-US"/>
              <a:t>复旦知产中心研讨会</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谢谢，期待批评指正。</a:t>
            </a:r>
            <a:r>
              <a:rPr lang="en-US" altLang="zh-CN" sz="4000" b="1" dirty="0">
                <a:latin typeface="Times New Roman" pitchFamily="18" charset="0"/>
                <a:cs typeface="Times New Roman" pitchFamily="18" charset="0"/>
              </a:rPr>
              <a:t>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4"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en-US" altLang="zh-CN"/>
              <a:t>2022/06/11</a:t>
            </a:r>
            <a:endParaRPr lang="zh-CN" altLang="en-US"/>
          </a:p>
        </p:txBody>
      </p:sp>
      <p:sp>
        <p:nvSpPr>
          <p:cNvPr id="2" name="页脚占位符 1">
            <a:extLst>
              <a:ext uri="{FF2B5EF4-FFF2-40B4-BE49-F238E27FC236}">
                <a16:creationId xmlns:a16="http://schemas.microsoft.com/office/drawing/2014/main" id="{4EAD4A7B-CF05-4049-85E9-948BB4523E11}"/>
              </a:ext>
            </a:extLst>
          </p:cNvPr>
          <p:cNvSpPr>
            <a:spLocks noGrp="1"/>
          </p:cNvSpPr>
          <p:nvPr>
            <p:ph type="ftr" sz="quarter" idx="11"/>
          </p:nvPr>
        </p:nvSpPr>
        <p:spPr/>
        <p:txBody>
          <a:bodyPr/>
          <a:lstStyle/>
          <a:p>
            <a:r>
              <a:rPr lang="zh-CN" altLang="en-US"/>
              <a:t>复旦知产中心研讨会</a:t>
            </a:r>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2196</TotalTime>
  <Words>2497</Words>
  <Application>Microsoft Office PowerPoint</Application>
  <PresentationFormat>全屏显示(4:3)</PresentationFormat>
  <Paragraphs>103</Paragraphs>
  <Slides>14</Slides>
  <Notes>0</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14</vt:i4>
      </vt:variant>
    </vt:vector>
  </HeadingPairs>
  <TitlesOfParts>
    <vt:vector size="22" baseType="lpstr">
      <vt:lpstr>华文中宋</vt:lpstr>
      <vt:lpstr>Calibri</vt:lpstr>
      <vt:lpstr>Gill Sans MT</vt:lpstr>
      <vt:lpstr>Times New Roman</vt:lpstr>
      <vt:lpstr>Verdana</vt:lpstr>
      <vt:lpstr>Wingdings 2</vt:lpstr>
      <vt:lpstr>夏至</vt:lpstr>
      <vt:lpstr>位图图像</vt:lpstr>
      <vt:lpstr>         试析欧盟诉中国   标准必要专利相关禁诉令案</vt:lpstr>
      <vt:lpstr>                 发言要点</vt:lpstr>
      <vt:lpstr>                   1. 涉案TRIPS条款  （1）     </vt:lpstr>
      <vt:lpstr>                   1. 涉案TRIPS条款  （2）     </vt:lpstr>
      <vt:lpstr>                   1. 涉案TRIPS条款  （3）     </vt:lpstr>
      <vt:lpstr>                   2.  涉案法律问题实质 （1）  </vt:lpstr>
      <vt:lpstr>                   2.  涉案法律问题实质  （2）  </vt:lpstr>
      <vt:lpstr>                   2.  涉案法律问题实质  （3）  </vt:lpstr>
      <vt:lpstr>                   2.  涉案法律问题实质  （4）  </vt:lpstr>
      <vt:lpstr>                   2.  涉案法律问题实质  （5）  </vt:lpstr>
      <vt:lpstr>                   2.  涉案法律问题实质  （6）  </vt:lpstr>
      <vt:lpstr>                   2.  涉案法律问题实质  （7）  </vt:lpstr>
      <vt:lpstr>                     3.  应对建议 </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张 乃根</cp:lastModifiedBy>
  <cp:revision>226</cp:revision>
  <dcterms:created xsi:type="dcterms:W3CDTF">2012-03-19T13:19:05Z</dcterms:created>
  <dcterms:modified xsi:type="dcterms:W3CDTF">2022-07-14T06:27:12Z</dcterms:modified>
</cp:coreProperties>
</file>