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1"/>
  </p:notesMasterIdLst>
  <p:sldIdLst>
    <p:sldId id="256" r:id="rId2"/>
    <p:sldId id="257" r:id="rId3"/>
    <p:sldId id="258" r:id="rId4"/>
    <p:sldId id="269" r:id="rId5"/>
    <p:sldId id="261" r:id="rId6"/>
    <p:sldId id="268" r:id="rId7"/>
    <p:sldId id="270" r:id="rId8"/>
    <p:sldId id="262" r:id="rId9"/>
    <p:sldId id="263" r:id="rId10"/>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92" autoAdjust="0"/>
    <p:restoredTop sz="94591" autoAdjust="0"/>
  </p:normalViewPr>
  <p:slideViewPr>
    <p:cSldViewPr>
      <p:cViewPr>
        <p:scale>
          <a:sx n="82" d="100"/>
          <a:sy n="82" d="100"/>
        </p:scale>
        <p:origin x="1891" y="31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FA9FFD-AA65-453B-A769-0B651969E9C1}" type="datetimeFigureOut">
              <a:rPr lang="zh-CN" altLang="en-US" smtClean="0"/>
              <a:t>2019/1/8</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0FDD70-4FB6-4EE0-A15E-7C9F52A8773C}" type="slidenum">
              <a:rPr lang="zh-CN" altLang="en-US" smtClean="0"/>
              <a:t>‹#›</a:t>
            </a:fld>
            <a:endParaRPr lang="zh-CN" altLang="en-US"/>
          </a:p>
        </p:txBody>
      </p:sp>
    </p:spTree>
    <p:extLst>
      <p:ext uri="{BB962C8B-B14F-4D97-AF65-F5344CB8AC3E}">
        <p14:creationId xmlns:p14="http://schemas.microsoft.com/office/powerpoint/2010/main" val="2193600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4" name="标题 13"/>
          <p:cNvSpPr>
            <a:spLocks noGrp="1"/>
          </p:cNvSpPr>
          <p:nvPr>
            <p:ph type="ctrTitle"/>
          </p:nvPr>
        </p:nvSpPr>
        <p:spPr>
          <a:xfrm>
            <a:off x="1432560" y="359898"/>
            <a:ext cx="7406640" cy="1472184"/>
          </a:xfrm>
        </p:spPr>
        <p:txBody>
          <a:bodyPr anchor="b"/>
          <a:lstStyle>
            <a:lvl1pPr algn="l">
              <a:defRPr/>
            </a:lvl1pPr>
            <a:extLst/>
          </a:lstStyle>
          <a:p>
            <a:r>
              <a:rPr kumimoji="0" lang="zh-CN" altLang="en-US"/>
              <a:t>单击此处编辑母版标题样式</a:t>
            </a:r>
            <a:endParaRPr kumimoji="0" lang="en-US"/>
          </a:p>
        </p:txBody>
      </p:sp>
      <p:sp>
        <p:nvSpPr>
          <p:cNvPr id="22" name="副标题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CN" altLang="en-US"/>
              <a:t>单击此处编辑母版副标题样式</a:t>
            </a:r>
            <a:endParaRPr kumimoji="0" lang="en-US"/>
          </a:p>
        </p:txBody>
      </p:sp>
      <p:sp>
        <p:nvSpPr>
          <p:cNvPr id="7" name="日期占位符 6"/>
          <p:cNvSpPr>
            <a:spLocks noGrp="1"/>
          </p:cNvSpPr>
          <p:nvPr>
            <p:ph type="dt" sz="half" idx="10"/>
          </p:nvPr>
        </p:nvSpPr>
        <p:spPr/>
        <p:txBody>
          <a:bodyPr/>
          <a:lstStyle/>
          <a:p>
            <a:r>
              <a:rPr lang="en-US" altLang="zh-CN"/>
              <a:t>2019/01/10</a:t>
            </a:r>
            <a:endParaRPr lang="zh-CN" altLang="en-US"/>
          </a:p>
        </p:txBody>
      </p:sp>
      <p:sp>
        <p:nvSpPr>
          <p:cNvPr id="20" name="页脚占位符 19"/>
          <p:cNvSpPr>
            <a:spLocks noGrp="1"/>
          </p:cNvSpPr>
          <p:nvPr>
            <p:ph type="ftr" sz="quarter" idx="11"/>
          </p:nvPr>
        </p:nvSpPr>
        <p:spPr/>
        <p:txBody>
          <a:bodyPr/>
          <a:lstStyle/>
          <a:p>
            <a:r>
              <a:rPr lang="zh-CN" altLang="en-US"/>
              <a:t>专利法修改研讨会</a:t>
            </a:r>
          </a:p>
        </p:txBody>
      </p:sp>
      <p:sp>
        <p:nvSpPr>
          <p:cNvPr id="10" name="灯片编号占位符 9"/>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8" name="椭圆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椭圆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en-US" altLang="zh-CN"/>
              <a:t>2019/01/10</a:t>
            </a:r>
            <a:endParaRPr lang="zh-CN" altLang="en-US"/>
          </a:p>
        </p:txBody>
      </p:sp>
      <p:sp>
        <p:nvSpPr>
          <p:cNvPr id="5" name="页脚占位符 4"/>
          <p:cNvSpPr>
            <a:spLocks noGrp="1"/>
          </p:cNvSpPr>
          <p:nvPr>
            <p:ph type="ftr" sz="quarter" idx="11"/>
          </p:nvPr>
        </p:nvSpPr>
        <p:spPr/>
        <p:txBody>
          <a:bodyPr/>
          <a:lstStyle/>
          <a:p>
            <a:r>
              <a:rPr lang="zh-CN" altLang="en-US"/>
              <a:t>专利法修改研讨会</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7" name="矩形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zh-CN" altLang="en-US"/>
              <a:t>单击此处编辑母版标题样式</a:t>
            </a:r>
            <a:endParaRPr kumimoji="0" lang="en-US"/>
          </a:p>
        </p:txBody>
      </p:sp>
      <p:sp>
        <p:nvSpPr>
          <p:cNvPr id="3" name="文本占位符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CN" altLang="en-US"/>
              <a:t>单击此处编辑母版文本样式</a:t>
            </a:r>
          </a:p>
        </p:txBody>
      </p:sp>
      <p:sp>
        <p:nvSpPr>
          <p:cNvPr id="4" name="日期占位符 3"/>
          <p:cNvSpPr>
            <a:spLocks noGrp="1"/>
          </p:cNvSpPr>
          <p:nvPr>
            <p:ph type="dt" sz="half" idx="10"/>
          </p:nvPr>
        </p:nvSpPr>
        <p:spPr/>
        <p:txBody>
          <a:bodyPr/>
          <a:lstStyle/>
          <a:p>
            <a:r>
              <a:rPr lang="en-US" altLang="zh-CN"/>
              <a:t>2019/01/10</a:t>
            </a:r>
            <a:endParaRPr lang="zh-CN" altLang="en-US"/>
          </a:p>
        </p:txBody>
      </p:sp>
      <p:sp>
        <p:nvSpPr>
          <p:cNvPr id="5" name="页脚占位符 4"/>
          <p:cNvSpPr>
            <a:spLocks noGrp="1"/>
          </p:cNvSpPr>
          <p:nvPr>
            <p:ph type="ftr" sz="quarter" idx="11"/>
          </p:nvPr>
        </p:nvSpPr>
        <p:spPr/>
        <p:txBody>
          <a:bodyPr/>
          <a:lstStyle/>
          <a:p>
            <a:r>
              <a:rPr lang="zh-CN" altLang="en-US"/>
              <a:t>专利法修改研讨会</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10" name="矩形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椭圆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椭圆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435608" y="274320"/>
            <a:ext cx="7498080" cy="1143000"/>
          </a:xfrm>
        </p:spPr>
        <p:txBody>
          <a:bodyPr/>
          <a:lstStyle/>
          <a:p>
            <a:r>
              <a:rPr kumimoji="0" lang="zh-CN" altLang="en-US"/>
              <a:t>单击此处编辑母版标题样式</a:t>
            </a:r>
            <a:endParaRPr kumimoji="0" lang="en-US"/>
          </a:p>
        </p:txBody>
      </p:sp>
      <p:sp>
        <p:nvSpPr>
          <p:cNvPr id="3" name="内容占位符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内容占位符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r>
              <a:rPr lang="en-US" altLang="zh-CN"/>
              <a:t>2019/01/10</a:t>
            </a:r>
            <a:endParaRPr lang="zh-CN" altLang="en-US"/>
          </a:p>
        </p:txBody>
      </p:sp>
      <p:sp>
        <p:nvSpPr>
          <p:cNvPr id="6" name="页脚占位符 5"/>
          <p:cNvSpPr>
            <a:spLocks noGrp="1"/>
          </p:cNvSpPr>
          <p:nvPr>
            <p:ph type="ftr" sz="quarter" idx="11"/>
          </p:nvPr>
        </p:nvSpPr>
        <p:spPr/>
        <p:txBody>
          <a:bodyPr/>
          <a:lstStyle/>
          <a:p>
            <a:r>
              <a:rPr lang="zh-CN" altLang="en-US"/>
              <a:t>专利法修改研讨会</a:t>
            </a:r>
          </a:p>
        </p:txBody>
      </p:sp>
      <p:sp>
        <p:nvSpPr>
          <p:cNvPr id="7" name="灯片编号占位符 6"/>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a:t>单击此处编辑母版文本样式</a:t>
            </a:r>
          </a:p>
        </p:txBody>
      </p:sp>
      <p:sp>
        <p:nvSpPr>
          <p:cNvPr id="4" name="文本占位符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a:t>单击此处编辑母版文本样式</a:t>
            </a:r>
          </a:p>
        </p:txBody>
      </p:sp>
      <p:sp>
        <p:nvSpPr>
          <p:cNvPr id="5" name="内容占位符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r>
              <a:rPr lang="en-US" altLang="zh-CN"/>
              <a:t>2019/01/10</a:t>
            </a:r>
            <a:endParaRPr lang="zh-CN" altLang="en-US"/>
          </a:p>
        </p:txBody>
      </p:sp>
      <p:sp>
        <p:nvSpPr>
          <p:cNvPr id="8" name="页脚占位符 7"/>
          <p:cNvSpPr>
            <a:spLocks noGrp="1"/>
          </p:cNvSpPr>
          <p:nvPr>
            <p:ph type="ftr" sz="quarter" idx="11"/>
          </p:nvPr>
        </p:nvSpPr>
        <p:spPr/>
        <p:txBody>
          <a:bodyPr/>
          <a:lstStyle/>
          <a:p>
            <a:r>
              <a:rPr lang="zh-CN" altLang="en-US"/>
              <a:t>专利法修改研讨会</a:t>
            </a:r>
          </a:p>
        </p:txBody>
      </p:sp>
      <p:sp>
        <p:nvSpPr>
          <p:cNvPr id="9" name="灯片编号占位符 8"/>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435608" y="274320"/>
            <a:ext cx="7498080" cy="1143000"/>
          </a:xfrm>
        </p:spPr>
        <p:txBody>
          <a:bodyPr anchor="ctr"/>
          <a:lstStyle/>
          <a:p>
            <a:r>
              <a:rPr kumimoji="0" lang="zh-CN" altLang="en-US"/>
              <a:t>单击此处编辑母版标题样式</a:t>
            </a:r>
            <a:endParaRPr kumimoji="0" lang="en-US"/>
          </a:p>
        </p:txBody>
      </p:sp>
      <p:sp>
        <p:nvSpPr>
          <p:cNvPr id="3" name="日期占位符 2"/>
          <p:cNvSpPr>
            <a:spLocks noGrp="1"/>
          </p:cNvSpPr>
          <p:nvPr>
            <p:ph type="dt" sz="half" idx="10"/>
          </p:nvPr>
        </p:nvSpPr>
        <p:spPr/>
        <p:txBody>
          <a:bodyPr/>
          <a:lstStyle/>
          <a:p>
            <a:r>
              <a:rPr lang="en-US" altLang="zh-CN"/>
              <a:t>2019/01/10</a:t>
            </a:r>
            <a:endParaRPr lang="zh-CN" altLang="en-US"/>
          </a:p>
        </p:txBody>
      </p:sp>
      <p:sp>
        <p:nvSpPr>
          <p:cNvPr id="4" name="页脚占位符 3"/>
          <p:cNvSpPr>
            <a:spLocks noGrp="1"/>
          </p:cNvSpPr>
          <p:nvPr>
            <p:ph type="ftr" sz="quarter" idx="11"/>
          </p:nvPr>
        </p:nvSpPr>
        <p:spPr/>
        <p:txBody>
          <a:bodyPr/>
          <a:lstStyle/>
          <a:p>
            <a:r>
              <a:rPr lang="zh-CN" altLang="en-US"/>
              <a:t>专利法修改研讨会</a:t>
            </a:r>
          </a:p>
        </p:txBody>
      </p:sp>
      <p:sp>
        <p:nvSpPr>
          <p:cNvPr id="5" name="灯片编号占位符 4"/>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矩形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日期占位符 1"/>
          <p:cNvSpPr>
            <a:spLocks noGrp="1"/>
          </p:cNvSpPr>
          <p:nvPr>
            <p:ph type="dt" sz="half" idx="10"/>
          </p:nvPr>
        </p:nvSpPr>
        <p:spPr/>
        <p:txBody>
          <a:bodyPr/>
          <a:lstStyle/>
          <a:p>
            <a:r>
              <a:rPr lang="en-US" altLang="zh-CN"/>
              <a:t>2019/01/10</a:t>
            </a:r>
            <a:endParaRPr lang="zh-CN" altLang="en-US"/>
          </a:p>
        </p:txBody>
      </p:sp>
      <p:sp>
        <p:nvSpPr>
          <p:cNvPr id="3" name="页脚占位符 2"/>
          <p:cNvSpPr>
            <a:spLocks noGrp="1"/>
          </p:cNvSpPr>
          <p:nvPr>
            <p:ph type="ftr" sz="quarter" idx="11"/>
          </p:nvPr>
        </p:nvSpPr>
        <p:spPr/>
        <p:txBody>
          <a:bodyPr/>
          <a:lstStyle/>
          <a:p>
            <a:r>
              <a:rPr lang="zh-CN" altLang="en-US"/>
              <a:t>专利法修改研讨会</a:t>
            </a:r>
          </a:p>
        </p:txBody>
      </p:sp>
      <p:sp>
        <p:nvSpPr>
          <p:cNvPr id="4" name="灯片编号占位符 3"/>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6" name="矩形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zh-CN" altLang="en-US"/>
              <a:t>单击此处编辑母版标题样式</a:t>
            </a:r>
            <a:endParaRPr kumimoji="0" lang="en-US"/>
          </a:p>
        </p:txBody>
      </p:sp>
      <p:sp>
        <p:nvSpPr>
          <p:cNvPr id="3" name="文本占位符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zh-CN" altLang="en-US"/>
              <a:t>单击此处编辑母版文本样式</a:t>
            </a:r>
          </a:p>
        </p:txBody>
      </p:sp>
      <p:sp>
        <p:nvSpPr>
          <p:cNvPr id="4" name="内容占位符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r>
              <a:rPr lang="en-US" altLang="zh-CN"/>
              <a:t>2019/01/10</a:t>
            </a:r>
            <a:endParaRPr lang="zh-CN" altLang="en-US"/>
          </a:p>
        </p:txBody>
      </p:sp>
      <p:sp>
        <p:nvSpPr>
          <p:cNvPr id="6" name="页脚占位符 5"/>
          <p:cNvSpPr>
            <a:spLocks noGrp="1"/>
          </p:cNvSpPr>
          <p:nvPr>
            <p:ph type="ftr" sz="quarter" idx="11"/>
          </p:nvPr>
        </p:nvSpPr>
        <p:spPr/>
        <p:txBody>
          <a:bodyPr/>
          <a:lstStyle/>
          <a:p>
            <a:r>
              <a:rPr lang="zh-CN" altLang="en-US"/>
              <a:t>专利法修改研讨会</a:t>
            </a:r>
          </a:p>
        </p:txBody>
      </p:sp>
      <p:sp>
        <p:nvSpPr>
          <p:cNvPr id="7" name="灯片编号占位符 6"/>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zh-CN" altLang="en-US"/>
              <a:t>单击此处编辑母版标题样式</a:t>
            </a:r>
            <a:endParaRPr kumimoji="0" lang="en-US"/>
          </a:p>
        </p:txBody>
      </p:sp>
      <p:sp>
        <p:nvSpPr>
          <p:cNvPr id="5" name="日期占位符 4"/>
          <p:cNvSpPr>
            <a:spLocks noGrp="1"/>
          </p:cNvSpPr>
          <p:nvPr>
            <p:ph type="dt" sz="half" idx="10"/>
          </p:nvPr>
        </p:nvSpPr>
        <p:spPr/>
        <p:txBody>
          <a:bodyPr/>
          <a:lstStyle/>
          <a:p>
            <a:r>
              <a:rPr lang="en-US" altLang="zh-CN"/>
              <a:t>2019/01/10</a:t>
            </a:r>
            <a:endParaRPr lang="zh-CN" altLang="en-US"/>
          </a:p>
        </p:txBody>
      </p:sp>
      <p:sp>
        <p:nvSpPr>
          <p:cNvPr id="6" name="页脚占位符 5"/>
          <p:cNvSpPr>
            <a:spLocks noGrp="1"/>
          </p:cNvSpPr>
          <p:nvPr>
            <p:ph type="ftr" sz="quarter" idx="11"/>
          </p:nvPr>
        </p:nvSpPr>
        <p:spPr/>
        <p:txBody>
          <a:bodyPr/>
          <a:lstStyle/>
          <a:p>
            <a:r>
              <a:rPr lang="zh-CN" altLang="en-US"/>
              <a:t>专利法修改研讨会</a:t>
            </a:r>
          </a:p>
        </p:txBody>
      </p:sp>
      <p:sp>
        <p:nvSpPr>
          <p:cNvPr id="7" name="灯片编号占位符 6"/>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8" name="矩形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图片占位符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zh-CN" altLang="en-US"/>
              <a:t>单击图标添加图片</a:t>
            </a:r>
            <a:endParaRPr kumimoji="0" lang="en-US" dirty="0"/>
          </a:p>
        </p:txBody>
      </p:sp>
      <p:sp>
        <p:nvSpPr>
          <p:cNvPr id="9" name="流程图: 过程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流程图: 过程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文本占位符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zh-CN" altLang="en-US"/>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en-US" altLang="zh-CN"/>
              <a:t>2019/01/10</a:t>
            </a:r>
            <a:endParaRPr lang="zh-CN" altLang="en-US"/>
          </a:p>
        </p:txBody>
      </p:sp>
      <p:sp>
        <p:nvSpPr>
          <p:cNvPr id="5" name="页脚占位符 4"/>
          <p:cNvSpPr>
            <a:spLocks noGrp="1"/>
          </p:cNvSpPr>
          <p:nvPr>
            <p:ph type="ftr" sz="quarter" idx="11"/>
          </p:nvPr>
        </p:nvSpPr>
        <p:spPr/>
        <p:txBody>
          <a:bodyPr/>
          <a:lstStyle/>
          <a:p>
            <a:r>
              <a:rPr lang="zh-CN" altLang="en-US"/>
              <a:t>专利法修改研讨会</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58000" y="274639"/>
            <a:ext cx="1828800" cy="5851525"/>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1143000" y="274640"/>
            <a:ext cx="5562600" cy="5851525"/>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en-US" altLang="zh-CN"/>
              <a:t>2019/01/10</a:t>
            </a:r>
            <a:endParaRPr lang="zh-CN" altLang="en-US"/>
          </a:p>
        </p:txBody>
      </p:sp>
      <p:sp>
        <p:nvSpPr>
          <p:cNvPr id="5" name="页脚占位符 4"/>
          <p:cNvSpPr>
            <a:spLocks noGrp="1"/>
          </p:cNvSpPr>
          <p:nvPr>
            <p:ph type="ftr" sz="quarter" idx="11"/>
          </p:nvPr>
        </p:nvSpPr>
        <p:spPr/>
        <p:txBody>
          <a:bodyPr/>
          <a:lstStyle/>
          <a:p>
            <a:r>
              <a:rPr lang="zh-CN" altLang="en-US"/>
              <a:t>专利法修改研讨会</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饼形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椭圆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同心圆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标题占位符 4"/>
          <p:cNvSpPr>
            <a:spLocks noGrp="1"/>
          </p:cNvSpPr>
          <p:nvPr>
            <p:ph type="title"/>
          </p:nvPr>
        </p:nvSpPr>
        <p:spPr>
          <a:xfrm>
            <a:off x="1435608" y="274638"/>
            <a:ext cx="7498080" cy="1143000"/>
          </a:xfrm>
          <a:prstGeom prst="rect">
            <a:avLst/>
          </a:prstGeom>
        </p:spPr>
        <p:txBody>
          <a:bodyPr anchor="ctr">
            <a:normAutofit/>
          </a:bodyPr>
          <a:lstStyle/>
          <a:p>
            <a:r>
              <a:rPr kumimoji="0" lang="zh-CN" altLang="en-US"/>
              <a:t>单击此处编辑母版标题样式</a:t>
            </a:r>
            <a:endParaRPr kumimoji="0" lang="en-US"/>
          </a:p>
        </p:txBody>
      </p:sp>
      <p:sp>
        <p:nvSpPr>
          <p:cNvPr id="9" name="文本占位符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zh-CN" altLang="en-US"/>
              <a:t>单击此处编辑母版文本样式</a:t>
            </a:r>
          </a:p>
          <a:p>
            <a:pPr lvl="1" eaLnBrk="1" latinLnBrk="0" hangingPunct="1"/>
            <a:r>
              <a:rPr kumimoji="0" lang="zh-CN" altLang="en-US"/>
              <a:t>第二级</a:t>
            </a:r>
          </a:p>
          <a:p>
            <a:pPr lvl="2" eaLnBrk="1" latinLnBrk="0" hangingPunct="1"/>
            <a:r>
              <a:rPr kumimoji="0" lang="zh-CN" altLang="en-US"/>
              <a:t>第三级</a:t>
            </a:r>
          </a:p>
          <a:p>
            <a:pPr lvl="3" eaLnBrk="1" latinLnBrk="0" hangingPunct="1"/>
            <a:r>
              <a:rPr kumimoji="0" lang="zh-CN" altLang="en-US"/>
              <a:t>第四级</a:t>
            </a:r>
          </a:p>
          <a:p>
            <a:pPr lvl="4" eaLnBrk="1" latinLnBrk="0" hangingPunct="1"/>
            <a:r>
              <a:rPr kumimoji="0" lang="zh-CN" altLang="en-US"/>
              <a:t>第五级</a:t>
            </a:r>
            <a:endParaRPr kumimoji="0" lang="en-US"/>
          </a:p>
        </p:txBody>
      </p:sp>
      <p:sp>
        <p:nvSpPr>
          <p:cNvPr id="24" name="日期占位符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r>
              <a:rPr lang="en-US" altLang="zh-CN"/>
              <a:t>2019/01/10</a:t>
            </a:r>
            <a:endParaRPr lang="zh-CN" altLang="en-US"/>
          </a:p>
        </p:txBody>
      </p:sp>
      <p:sp>
        <p:nvSpPr>
          <p:cNvPr id="10" name="页脚占位符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r>
              <a:rPr lang="zh-CN" altLang="en-US"/>
              <a:t>专利法修改研讨会</a:t>
            </a:r>
          </a:p>
        </p:txBody>
      </p:sp>
      <p:sp>
        <p:nvSpPr>
          <p:cNvPr id="22" name="灯片编号占位符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BB314F9-CA3C-4D7F-97C2-7C174F19CC09}" type="slidenum">
              <a:rPr lang="zh-CN" altLang="en-US" smtClean="0"/>
              <a:pPr/>
              <a:t>‹#›</a:t>
            </a:fld>
            <a:endParaRPr lang="zh-CN" altLang="en-US"/>
          </a:p>
        </p:txBody>
      </p:sp>
      <p:sp>
        <p:nvSpPr>
          <p:cNvPr id="15" name="矩形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4.xml"/><Relationship Id="rId1" Type="http://schemas.openxmlformats.org/officeDocument/2006/relationships/vmlDrawing" Target="../drawings/vmlDrawing6.v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432560" y="1052736"/>
            <a:ext cx="7406640" cy="1656184"/>
          </a:xfrm>
        </p:spPr>
        <p:txBody>
          <a:bodyPr>
            <a:normAutofit/>
          </a:bodyPr>
          <a:lstStyle/>
          <a:p>
            <a:r>
              <a:rPr lang="zh-CN" altLang="en-US" sz="4000" b="1" dirty="0">
                <a:effectLst/>
                <a:latin typeface="Times New Roman" pitchFamily="18" charset="0"/>
                <a:cs typeface="Times New Roman" pitchFamily="18" charset="0"/>
              </a:rPr>
              <a:t>中国外观设计保护制度的新发展</a:t>
            </a:r>
            <a:endParaRPr lang="zh-CN" altLang="en-US" sz="5300" dirty="0"/>
          </a:p>
        </p:txBody>
      </p:sp>
      <p:sp>
        <p:nvSpPr>
          <p:cNvPr id="3" name="副标题 2"/>
          <p:cNvSpPr>
            <a:spLocks noGrp="1"/>
          </p:cNvSpPr>
          <p:nvPr>
            <p:ph type="subTitle" idx="1"/>
          </p:nvPr>
        </p:nvSpPr>
        <p:spPr>
          <a:xfrm>
            <a:off x="1432560" y="3573016"/>
            <a:ext cx="7406640" cy="1512168"/>
          </a:xfrm>
        </p:spPr>
        <p:txBody>
          <a:bodyPr>
            <a:normAutofit lnSpcReduction="10000"/>
          </a:bodyPr>
          <a:lstStyle/>
          <a:p>
            <a:r>
              <a:rPr lang="en-US" altLang="zh-CN" dirty="0"/>
              <a:t>                        </a:t>
            </a:r>
            <a:r>
              <a:rPr lang="zh-CN" altLang="en-US" sz="3600" b="1" dirty="0"/>
              <a:t>张乃根 教授</a:t>
            </a:r>
            <a:endParaRPr lang="en-US" altLang="zh-CN" sz="3600" b="1" dirty="0">
              <a:latin typeface="Times New Roman" pitchFamily="18" charset="0"/>
              <a:cs typeface="Times New Roman" pitchFamily="18" charset="0"/>
            </a:endParaRPr>
          </a:p>
          <a:p>
            <a:r>
              <a:rPr lang="en-US" altLang="zh-CN" b="1" dirty="0">
                <a:latin typeface="Times New Roman" pitchFamily="18" charset="0"/>
                <a:cs typeface="Times New Roman" pitchFamily="18" charset="0"/>
              </a:rPr>
              <a:t>                 </a:t>
            </a:r>
          </a:p>
          <a:p>
            <a:r>
              <a:rPr lang="en-US" altLang="zh-CN" b="1" dirty="0">
                <a:latin typeface="Times New Roman" pitchFamily="18" charset="0"/>
                <a:cs typeface="Times New Roman" pitchFamily="18" charset="0"/>
              </a:rPr>
              <a:t>              </a:t>
            </a:r>
            <a:r>
              <a:rPr lang="zh-CN" altLang="en-US" b="1" dirty="0">
                <a:latin typeface="Times New Roman" pitchFamily="18" charset="0"/>
                <a:cs typeface="Times New Roman" pitchFamily="18" charset="0"/>
              </a:rPr>
              <a:t>复旦大学知识产权研究中心主任</a:t>
            </a:r>
            <a:endParaRPr lang="zh-CN" altLang="zh-CN" b="1" dirty="0">
              <a:latin typeface="Times New Roman" pitchFamily="18" charset="0"/>
              <a:cs typeface="Times New Roman" pitchFamily="18" charset="0"/>
            </a:endParaRPr>
          </a:p>
          <a:p>
            <a:endParaRPr lang="zh-CN" altLang="en-US" b="1" dirty="0"/>
          </a:p>
        </p:txBody>
      </p:sp>
      <p:pic>
        <p:nvPicPr>
          <p:cNvPr id="4" name="图片 4" descr="001_02.jpg"/>
          <p:cNvPicPr>
            <a:picLocks noChangeAspect="1"/>
          </p:cNvPicPr>
          <p:nvPr/>
        </p:nvPicPr>
        <p:blipFill>
          <a:blip r:embed="rId3" cstate="print"/>
          <a:srcRect/>
          <a:stretch>
            <a:fillRect/>
          </a:stretch>
        </p:blipFill>
        <p:spPr bwMode="auto">
          <a:xfrm>
            <a:off x="1835150" y="5300663"/>
            <a:ext cx="6219825" cy="1081087"/>
          </a:xfrm>
          <a:prstGeom prst="rect">
            <a:avLst/>
          </a:prstGeom>
          <a:noFill/>
          <a:ln w="9525">
            <a:noFill/>
            <a:miter lim="800000"/>
            <a:headEnd/>
            <a:tailEnd/>
          </a:ln>
        </p:spPr>
      </p:pic>
      <p:graphicFrame>
        <p:nvGraphicFramePr>
          <p:cNvPr id="1026"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spid="_x0000_s1130" name="位图图像" r:id="rId4" imgW="980952" imgH="1038370" progId="PBrush">
                  <p:embed/>
                </p:oleObj>
              </mc:Choice>
              <mc:Fallback>
                <p:oleObj name="位图图像" r:id="rId4" imgW="980952" imgH="1038370" progId="PBrush">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                 </a:t>
            </a:r>
            <a:r>
              <a:rPr lang="zh-CN" altLang="en-US" dirty="0"/>
              <a:t>发言要点</a:t>
            </a:r>
            <a:endParaRPr lang="zh-CN" altLang="en-US" sz="4800" b="1" dirty="0">
              <a:latin typeface="Times New Roman" pitchFamily="18" charset="0"/>
              <a:cs typeface="Times New Roman" pitchFamily="18" charset="0"/>
            </a:endParaRPr>
          </a:p>
        </p:txBody>
      </p:sp>
      <p:sp>
        <p:nvSpPr>
          <p:cNvPr id="3" name="内容占位符 2"/>
          <p:cNvSpPr>
            <a:spLocks noGrp="1"/>
          </p:cNvSpPr>
          <p:nvPr>
            <p:ph idx="1"/>
          </p:nvPr>
        </p:nvSpPr>
        <p:spPr>
          <a:xfrm>
            <a:off x="1187624" y="1844824"/>
            <a:ext cx="7498080" cy="4152528"/>
          </a:xfrm>
        </p:spPr>
        <p:txBody>
          <a:bodyPr>
            <a:normAutofit/>
          </a:bodyPr>
          <a:lstStyle/>
          <a:p>
            <a:r>
              <a:rPr lang="en-US" altLang="zh-CN" b="1" dirty="0">
                <a:latin typeface="Times New Roman" pitchFamily="18" charset="0"/>
                <a:cs typeface="Times New Roman" pitchFamily="18" charset="0"/>
              </a:rPr>
              <a:t>1.  2019</a:t>
            </a:r>
            <a:r>
              <a:rPr lang="zh-CN" altLang="en-US" b="1" dirty="0">
                <a:latin typeface="Times New Roman" pitchFamily="18" charset="0"/>
                <a:cs typeface="Times New Roman" pitchFamily="18" charset="0"/>
              </a:rPr>
              <a:t>专利法关于外观设计的修改</a:t>
            </a:r>
            <a:r>
              <a:rPr lang="en-US" altLang="zh-CN" b="1" dirty="0"/>
              <a:t>       </a:t>
            </a:r>
          </a:p>
          <a:p>
            <a:pPr marL="82296" indent="0">
              <a:buNone/>
            </a:pPr>
            <a:endParaRPr lang="en-US" altLang="zh-CN" b="1" dirty="0"/>
          </a:p>
          <a:p>
            <a:r>
              <a:rPr lang="en-US" altLang="zh-CN" b="1" dirty="0">
                <a:latin typeface="Times New Roman" pitchFamily="18" charset="0"/>
                <a:cs typeface="Times New Roman" pitchFamily="18" charset="0"/>
              </a:rPr>
              <a:t>2.  </a:t>
            </a:r>
            <a:r>
              <a:rPr lang="zh-CN" altLang="en-US" b="1" dirty="0">
                <a:latin typeface="Times New Roman" pitchFamily="18" charset="0"/>
                <a:cs typeface="Times New Roman" pitchFamily="18" charset="0"/>
              </a:rPr>
              <a:t>海牙协定与中国外观设计制度</a:t>
            </a:r>
            <a:endParaRPr lang="en-US" altLang="zh-CN" b="1" dirty="0"/>
          </a:p>
          <a:p>
            <a:pPr marL="82296" indent="0">
              <a:buNone/>
            </a:pPr>
            <a:endParaRPr lang="en-US" altLang="zh-CN" b="1" dirty="0"/>
          </a:p>
          <a:p>
            <a:r>
              <a:rPr lang="en-US" altLang="zh-CN" b="1" dirty="0">
                <a:latin typeface="Times New Roman" pitchFamily="18" charset="0"/>
                <a:cs typeface="Times New Roman" pitchFamily="18" charset="0"/>
              </a:rPr>
              <a:t>3.  </a:t>
            </a:r>
            <a:r>
              <a:rPr lang="zh-CN" altLang="en-US" b="1" dirty="0">
                <a:latin typeface="Times New Roman" pitchFamily="18" charset="0"/>
                <a:cs typeface="Times New Roman" pitchFamily="18" charset="0"/>
              </a:rPr>
              <a:t>外观设计</a:t>
            </a:r>
            <a:r>
              <a:rPr lang="zh-CN" altLang="en-US" b="1" dirty="0"/>
              <a:t>的司法保护新问题</a:t>
            </a:r>
          </a:p>
        </p:txBody>
      </p:sp>
      <p:graphicFrame>
        <p:nvGraphicFramePr>
          <p:cNvPr id="2050"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spid="_x0000_s2158" name="位图图像" r:id="rId3" imgW="980952" imgH="1038370" progId="PBrush">
                  <p:embed/>
                </p:oleObj>
              </mc:Choice>
              <mc:Fallback>
                <p:oleObj name="位图图像" r:id="rId3" imgW="980952" imgH="1038370" progId="PBrush">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日期占位符 4"/>
          <p:cNvSpPr>
            <a:spLocks noGrp="1"/>
          </p:cNvSpPr>
          <p:nvPr>
            <p:ph type="dt" sz="half" idx="10"/>
          </p:nvPr>
        </p:nvSpPr>
        <p:spPr/>
        <p:txBody>
          <a:bodyPr/>
          <a:lstStyle/>
          <a:p>
            <a:r>
              <a:rPr lang="en-US" altLang="zh-CN"/>
              <a:t>2019/01/10</a:t>
            </a:r>
            <a:endParaRPr lang="zh-CN" altLang="en-US"/>
          </a:p>
        </p:txBody>
      </p:sp>
      <p:sp>
        <p:nvSpPr>
          <p:cNvPr id="4" name="页脚占位符 3">
            <a:extLst>
              <a:ext uri="{FF2B5EF4-FFF2-40B4-BE49-F238E27FC236}">
                <a16:creationId xmlns:a16="http://schemas.microsoft.com/office/drawing/2014/main" id="{7C44A30C-F1F7-4CCC-81D9-B4328FE0ADE6}"/>
              </a:ext>
            </a:extLst>
          </p:cNvPr>
          <p:cNvSpPr>
            <a:spLocks noGrp="1"/>
          </p:cNvSpPr>
          <p:nvPr>
            <p:ph type="ftr" sz="quarter" idx="11"/>
          </p:nvPr>
        </p:nvSpPr>
        <p:spPr/>
        <p:txBody>
          <a:bodyPr/>
          <a:lstStyle/>
          <a:p>
            <a:r>
              <a:rPr lang="zh-CN" altLang="en-US"/>
              <a:t>专利法修改研讨会</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35608" y="1412776"/>
            <a:ext cx="7498080" cy="5184576"/>
          </a:xfrm>
        </p:spPr>
        <p:txBody>
          <a:bodyPr>
            <a:normAutofit lnSpcReduction="10000"/>
          </a:bodyPr>
          <a:lstStyle/>
          <a:p>
            <a:pPr>
              <a:lnSpc>
                <a:spcPct val="150000"/>
              </a:lnSpc>
            </a:pPr>
            <a:r>
              <a:rPr lang="zh-CN" altLang="en-US" sz="2800" b="1" dirty="0">
                <a:latin typeface="Times New Roman" pitchFamily="18" charset="0"/>
                <a:cs typeface="Times New Roman" pitchFamily="18" charset="0"/>
              </a:rPr>
              <a:t>第</a:t>
            </a:r>
            <a:r>
              <a:rPr lang="en-US" altLang="zh-CN" sz="2800" b="1" dirty="0">
                <a:latin typeface="Times New Roman" pitchFamily="18" charset="0"/>
                <a:cs typeface="Times New Roman" pitchFamily="18" charset="0"/>
              </a:rPr>
              <a:t>42</a:t>
            </a:r>
            <a:r>
              <a:rPr lang="zh-CN" altLang="en-US" sz="2800" b="1" dirty="0">
                <a:latin typeface="Times New Roman" pitchFamily="18" charset="0"/>
                <a:cs typeface="Times New Roman" pitchFamily="18" charset="0"/>
              </a:rPr>
              <a:t>条修改：外观设计专利权的期限由“</a:t>
            </a:r>
            <a:r>
              <a:rPr lang="en-US" altLang="zh-CN" sz="2800" b="1" dirty="0">
                <a:latin typeface="Times New Roman" pitchFamily="18" charset="0"/>
                <a:cs typeface="Times New Roman" pitchFamily="18" charset="0"/>
              </a:rPr>
              <a:t>10</a:t>
            </a:r>
            <a:r>
              <a:rPr lang="zh-CN" altLang="en-US" sz="2800" b="1" dirty="0">
                <a:latin typeface="Times New Roman" pitchFamily="18" charset="0"/>
                <a:cs typeface="Times New Roman" pitchFamily="18" charset="0"/>
              </a:rPr>
              <a:t>年”改为“</a:t>
            </a:r>
            <a:r>
              <a:rPr lang="en-US" altLang="zh-CN" sz="2800" b="1" dirty="0">
                <a:latin typeface="Times New Roman" pitchFamily="18" charset="0"/>
                <a:cs typeface="Times New Roman" pitchFamily="18" charset="0"/>
              </a:rPr>
              <a:t>15</a:t>
            </a:r>
            <a:r>
              <a:rPr lang="zh-CN" altLang="en-US" sz="2800" b="1" dirty="0">
                <a:latin typeface="Times New Roman" pitchFamily="18" charset="0"/>
                <a:cs typeface="Times New Roman" pitchFamily="18" charset="0"/>
              </a:rPr>
              <a:t>年”，自申请日算起。</a:t>
            </a:r>
            <a:endParaRPr lang="en-US" altLang="zh-CN" sz="2800" b="1" dirty="0">
              <a:latin typeface="Times New Roman" pitchFamily="18" charset="0"/>
              <a:cs typeface="Times New Roman" pitchFamily="18" charset="0"/>
            </a:endParaRPr>
          </a:p>
          <a:p>
            <a:pPr>
              <a:lnSpc>
                <a:spcPct val="150000"/>
              </a:lnSpc>
            </a:pPr>
            <a:r>
              <a:rPr lang="zh-CN" altLang="en-US" sz="2800" b="1" dirty="0">
                <a:latin typeface="Times New Roman" pitchFamily="18" charset="0"/>
                <a:cs typeface="Times New Roman" pitchFamily="18" charset="0"/>
              </a:rPr>
              <a:t>第</a:t>
            </a:r>
            <a:r>
              <a:rPr lang="en-US" altLang="zh-CN" sz="2800" b="1" dirty="0">
                <a:latin typeface="Times New Roman" pitchFamily="18" charset="0"/>
                <a:cs typeface="Times New Roman" pitchFamily="18" charset="0"/>
              </a:rPr>
              <a:t>29</a:t>
            </a:r>
            <a:r>
              <a:rPr lang="zh-CN" altLang="en-US" sz="2800" b="1" dirty="0">
                <a:latin typeface="Times New Roman" pitchFamily="18" charset="0"/>
                <a:cs typeface="Times New Roman" pitchFamily="18" charset="0"/>
              </a:rPr>
              <a:t>条第</a:t>
            </a:r>
            <a:r>
              <a:rPr lang="en-US" altLang="zh-CN" sz="2800" b="1" dirty="0">
                <a:latin typeface="Times New Roman" pitchFamily="18" charset="0"/>
                <a:cs typeface="Times New Roman" pitchFamily="18" charset="0"/>
              </a:rPr>
              <a:t>2</a:t>
            </a:r>
            <a:r>
              <a:rPr lang="zh-CN" altLang="en-US" sz="2800" b="1" dirty="0">
                <a:latin typeface="Times New Roman" pitchFamily="18" charset="0"/>
                <a:cs typeface="Times New Roman" pitchFamily="18" charset="0"/>
              </a:rPr>
              <a:t>款增加：“外观设计在中国第一次提出专利申请之日起</a:t>
            </a:r>
            <a:r>
              <a:rPr lang="en-US" altLang="zh-CN" sz="2800" b="1" dirty="0">
                <a:latin typeface="Times New Roman" pitchFamily="18" charset="0"/>
                <a:cs typeface="Times New Roman" pitchFamily="18" charset="0"/>
              </a:rPr>
              <a:t>6</a:t>
            </a:r>
            <a:r>
              <a:rPr lang="zh-CN" altLang="en-US" sz="2800" b="1" dirty="0">
                <a:latin typeface="Times New Roman" pitchFamily="18" charset="0"/>
                <a:cs typeface="Times New Roman" pitchFamily="18" charset="0"/>
              </a:rPr>
              <a:t>个月内，”又向国务院专利行政部门就相同主题提出专利申请的，可以享有优先权。</a:t>
            </a:r>
            <a:endParaRPr lang="en-US" altLang="zh-CN" sz="2800" b="1" dirty="0">
              <a:latin typeface="Times New Roman" pitchFamily="18" charset="0"/>
              <a:cs typeface="Times New Roman" pitchFamily="18" charset="0"/>
            </a:endParaRPr>
          </a:p>
          <a:p>
            <a:pPr>
              <a:lnSpc>
                <a:spcPct val="150000"/>
              </a:lnSpc>
            </a:pPr>
            <a:r>
              <a:rPr lang="zh-CN" altLang="en-US" sz="2800" b="1" dirty="0">
                <a:latin typeface="Times New Roman" pitchFamily="18" charset="0"/>
                <a:cs typeface="Times New Roman" pitchFamily="18" charset="0"/>
              </a:rPr>
              <a:t>与</a:t>
            </a:r>
            <a:r>
              <a:rPr lang="en-US" altLang="zh-CN" sz="2800" b="1" dirty="0">
                <a:latin typeface="Times New Roman" pitchFamily="18" charset="0"/>
                <a:cs typeface="Times New Roman" pitchFamily="18" charset="0"/>
              </a:rPr>
              <a:t>2018</a:t>
            </a:r>
            <a:r>
              <a:rPr lang="zh-CN" altLang="en-US" sz="2800" b="1" dirty="0">
                <a:latin typeface="Times New Roman" pitchFamily="18" charset="0"/>
                <a:cs typeface="Times New Roman" pitchFamily="18" charset="0"/>
              </a:rPr>
              <a:t>年</a:t>
            </a:r>
            <a:r>
              <a:rPr lang="en-US" altLang="zh-CN" sz="2800" b="1" dirty="0">
                <a:latin typeface="Times New Roman" pitchFamily="18" charset="0"/>
                <a:cs typeface="Times New Roman" pitchFamily="18" charset="0"/>
              </a:rPr>
              <a:t>3</a:t>
            </a:r>
            <a:r>
              <a:rPr lang="zh-CN" altLang="en-US" sz="2800" b="1" dirty="0">
                <a:latin typeface="Times New Roman" pitchFamily="18" charset="0"/>
                <a:cs typeface="Times New Roman" pitchFamily="18" charset="0"/>
              </a:rPr>
              <a:t>月国知局的送审稿相比，没有任何变化。</a:t>
            </a:r>
            <a:endParaRPr lang="en-US" altLang="zh-CN" sz="2800" b="1" dirty="0">
              <a:latin typeface="Times New Roman" pitchFamily="18" charset="0"/>
              <a:cs typeface="Times New Roman" pitchFamily="18" charset="0"/>
            </a:endParaRPr>
          </a:p>
          <a:p>
            <a:endParaRPr lang="zh-CN" altLang="en-US" sz="2400" b="1" dirty="0">
              <a:latin typeface="Times New Roman" pitchFamily="18" charset="0"/>
              <a:cs typeface="Times New Roman" pitchFamily="18" charset="0"/>
            </a:endParaRPr>
          </a:p>
        </p:txBody>
      </p:sp>
      <p:graphicFrame>
        <p:nvGraphicFramePr>
          <p:cNvPr id="307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spid="_x0000_s3182" name="位图图像" r:id="rId3" imgW="980952" imgH="1038370" progId="PBrush">
                  <p:embed/>
                </p:oleObj>
              </mc:Choice>
              <mc:Fallback>
                <p:oleObj name="位图图像" r:id="rId3" imgW="980952" imgH="1038370" progId="PBrush">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日期占位符 5"/>
          <p:cNvSpPr>
            <a:spLocks noGrp="1"/>
          </p:cNvSpPr>
          <p:nvPr>
            <p:ph type="dt" sz="half" idx="10"/>
          </p:nvPr>
        </p:nvSpPr>
        <p:spPr/>
        <p:txBody>
          <a:bodyPr/>
          <a:lstStyle/>
          <a:p>
            <a:r>
              <a:rPr lang="en-US" altLang="zh-CN"/>
              <a:t>2019/01/10</a:t>
            </a:r>
            <a:endParaRPr lang="zh-CN" altLang="en-US" dirty="0"/>
          </a:p>
        </p:txBody>
      </p:sp>
      <p:sp>
        <p:nvSpPr>
          <p:cNvPr id="4" name="标题 3"/>
          <p:cNvSpPr>
            <a:spLocks noGrp="1"/>
          </p:cNvSpPr>
          <p:nvPr>
            <p:ph type="title"/>
          </p:nvPr>
        </p:nvSpPr>
        <p:spPr>
          <a:xfrm>
            <a:off x="1435608" y="692696"/>
            <a:ext cx="7498080" cy="724942"/>
          </a:xfrm>
        </p:spPr>
        <p:txBody>
          <a:bodyPr>
            <a:normAutofit fontScale="90000"/>
          </a:bodyPr>
          <a:lstStyle/>
          <a:p>
            <a:r>
              <a:rPr lang="en-US" altLang="zh-CN" sz="3600" b="1" dirty="0">
                <a:latin typeface="Times New Roman" pitchFamily="18" charset="0"/>
                <a:cs typeface="Times New Roman" pitchFamily="18" charset="0"/>
              </a:rPr>
              <a:t> </a:t>
            </a:r>
            <a:r>
              <a:rPr lang="en-US" altLang="zh-CN" sz="4000" b="1" dirty="0">
                <a:latin typeface="Times New Roman" pitchFamily="18" charset="0"/>
                <a:cs typeface="Times New Roman" pitchFamily="18" charset="0"/>
              </a:rPr>
              <a:t>1.  2019</a:t>
            </a:r>
            <a:r>
              <a:rPr lang="zh-CN" altLang="en-US" sz="4000" b="1" dirty="0">
                <a:latin typeface="Times New Roman" pitchFamily="18" charset="0"/>
                <a:cs typeface="Times New Roman" pitchFamily="18" charset="0"/>
              </a:rPr>
              <a:t>专利法关于外观设计的修改</a:t>
            </a:r>
            <a:r>
              <a:rPr lang="en-US" altLang="zh-CN" sz="4000" b="1" dirty="0"/>
              <a:t>       </a:t>
            </a:r>
            <a:br>
              <a:rPr lang="en-US" altLang="zh-CN" sz="3600" b="1" dirty="0"/>
            </a:br>
            <a:endParaRPr lang="zh-CN" altLang="en-US" dirty="0"/>
          </a:p>
        </p:txBody>
      </p:sp>
      <p:sp>
        <p:nvSpPr>
          <p:cNvPr id="2" name="页脚占位符 1">
            <a:extLst>
              <a:ext uri="{FF2B5EF4-FFF2-40B4-BE49-F238E27FC236}">
                <a16:creationId xmlns:a16="http://schemas.microsoft.com/office/drawing/2014/main" id="{A93188CC-3885-40A8-9252-BA7DEC3F7521}"/>
              </a:ext>
            </a:extLst>
          </p:cNvPr>
          <p:cNvSpPr>
            <a:spLocks noGrp="1"/>
          </p:cNvSpPr>
          <p:nvPr>
            <p:ph type="ftr" sz="quarter" idx="11"/>
          </p:nvPr>
        </p:nvSpPr>
        <p:spPr/>
        <p:txBody>
          <a:bodyPr/>
          <a:lstStyle/>
          <a:p>
            <a:r>
              <a:rPr lang="zh-CN" altLang="en-US"/>
              <a:t>专利法修改研讨会</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35608" y="1412776"/>
            <a:ext cx="7498080" cy="5184576"/>
          </a:xfrm>
        </p:spPr>
        <p:txBody>
          <a:bodyPr>
            <a:normAutofit/>
          </a:bodyPr>
          <a:lstStyle/>
          <a:p>
            <a:pPr>
              <a:lnSpc>
                <a:spcPct val="150000"/>
              </a:lnSpc>
            </a:pPr>
            <a:r>
              <a:rPr lang="zh-CN" altLang="en-US" sz="2400" b="1" dirty="0">
                <a:latin typeface="Times New Roman" pitchFamily="18" charset="0"/>
                <a:cs typeface="Times New Roman" pitchFamily="18" charset="0"/>
              </a:rPr>
              <a:t>关于专利法修正案（草案）的说明：这是中国“完善专利授权制度”的措施，包括“新设外观设计专利申请国内优先权制度”；“适应我国加入关于外观设计保护的</a:t>
            </a:r>
            <a:r>
              <a:rPr lang="en-US" altLang="zh-CN" sz="2400" b="1" dirty="0">
                <a:latin typeface="Times New Roman" pitchFamily="18" charset="0"/>
                <a:cs typeface="Times New Roman" pitchFamily="18" charset="0"/>
              </a:rPr>
              <a:t>《</a:t>
            </a:r>
            <a:r>
              <a:rPr lang="zh-CN" altLang="en-US" sz="2400" b="1" dirty="0">
                <a:latin typeface="Times New Roman" pitchFamily="18" charset="0"/>
                <a:cs typeface="Times New Roman" pitchFamily="18" charset="0"/>
              </a:rPr>
              <a:t>海牙协定</a:t>
            </a:r>
            <a:r>
              <a:rPr lang="en-US" altLang="zh-CN" sz="2400" b="1" dirty="0">
                <a:latin typeface="Times New Roman" pitchFamily="18" charset="0"/>
                <a:cs typeface="Times New Roman" pitchFamily="18" charset="0"/>
              </a:rPr>
              <a:t>》</a:t>
            </a:r>
            <a:r>
              <a:rPr lang="zh-CN" altLang="en-US" sz="2400" b="1" dirty="0">
                <a:latin typeface="Times New Roman" pitchFamily="18" charset="0"/>
                <a:cs typeface="Times New Roman" pitchFamily="18" charset="0"/>
              </a:rPr>
              <a:t>需要，将外观设计专利权的保护期由现行专利法规定的</a:t>
            </a:r>
            <a:r>
              <a:rPr lang="en-US" altLang="zh-CN" sz="2400" b="1" dirty="0">
                <a:latin typeface="Times New Roman" pitchFamily="18" charset="0"/>
                <a:cs typeface="Times New Roman" pitchFamily="18" charset="0"/>
              </a:rPr>
              <a:t>10</a:t>
            </a:r>
            <a:r>
              <a:rPr lang="zh-CN" altLang="en-US" sz="2400" b="1" dirty="0">
                <a:latin typeface="Times New Roman" pitchFamily="18" charset="0"/>
                <a:cs typeface="Times New Roman" pitchFamily="18" charset="0"/>
              </a:rPr>
              <a:t>年延长至</a:t>
            </a:r>
            <a:r>
              <a:rPr lang="en-US" altLang="zh-CN" sz="2400" b="1" dirty="0">
                <a:latin typeface="Times New Roman" pitchFamily="18" charset="0"/>
                <a:cs typeface="Times New Roman" pitchFamily="18" charset="0"/>
              </a:rPr>
              <a:t>15</a:t>
            </a:r>
            <a:r>
              <a:rPr lang="zh-CN" altLang="en-US" sz="2400" b="1" dirty="0">
                <a:latin typeface="Times New Roman" pitchFamily="18" charset="0"/>
                <a:cs typeface="Times New Roman" pitchFamily="18" charset="0"/>
              </a:rPr>
              <a:t>年。”</a:t>
            </a:r>
            <a:endParaRPr lang="en-US" altLang="zh-CN" sz="2400" b="1" dirty="0">
              <a:latin typeface="Times New Roman" pitchFamily="18" charset="0"/>
              <a:cs typeface="Times New Roman" pitchFamily="18" charset="0"/>
            </a:endParaRPr>
          </a:p>
          <a:p>
            <a:pPr>
              <a:lnSpc>
                <a:spcPct val="150000"/>
              </a:lnSpc>
            </a:pPr>
            <a:r>
              <a:rPr lang="zh-CN" altLang="en-US" sz="2400" b="1" dirty="0">
                <a:latin typeface="Times New Roman" pitchFamily="18" charset="0"/>
                <a:cs typeface="Times New Roman" pitchFamily="18" charset="0"/>
              </a:rPr>
              <a:t>这是</a:t>
            </a:r>
            <a:r>
              <a:rPr lang="en-US" altLang="zh-CN" sz="2400" b="1" dirty="0">
                <a:latin typeface="Times New Roman" pitchFamily="18" charset="0"/>
                <a:cs typeface="Times New Roman" pitchFamily="18" charset="0"/>
              </a:rPr>
              <a:t>1984</a:t>
            </a:r>
            <a:r>
              <a:rPr lang="zh-CN" altLang="en-US" sz="2400" b="1" dirty="0">
                <a:latin typeface="Times New Roman" pitchFamily="18" charset="0"/>
                <a:cs typeface="Times New Roman" pitchFamily="18" charset="0"/>
              </a:rPr>
              <a:t>年专利法实施以来，外观设计专利权制度的重大发展，从最初</a:t>
            </a:r>
            <a:r>
              <a:rPr lang="en-US" altLang="zh-CN" sz="2400" b="1" dirty="0">
                <a:latin typeface="Times New Roman" pitchFamily="18" charset="0"/>
                <a:cs typeface="Times New Roman" pitchFamily="18" charset="0"/>
              </a:rPr>
              <a:t>5+3</a:t>
            </a:r>
            <a:r>
              <a:rPr lang="zh-CN" altLang="en-US" sz="2400" b="1" dirty="0">
                <a:latin typeface="Times New Roman" pitchFamily="18" charset="0"/>
                <a:cs typeface="Times New Roman" pitchFamily="18" charset="0"/>
              </a:rPr>
              <a:t>，到</a:t>
            </a:r>
            <a:r>
              <a:rPr lang="en-US" altLang="zh-CN" sz="2400" b="1" dirty="0">
                <a:latin typeface="Times New Roman" pitchFamily="18" charset="0"/>
                <a:cs typeface="Times New Roman" pitchFamily="18" charset="0"/>
              </a:rPr>
              <a:t>10</a:t>
            </a:r>
            <a:r>
              <a:rPr lang="zh-CN" altLang="en-US" sz="2400" b="1" dirty="0">
                <a:latin typeface="Times New Roman" pitchFamily="18" charset="0"/>
                <a:cs typeface="Times New Roman" pitchFamily="18" charset="0"/>
              </a:rPr>
              <a:t>年，再到如今</a:t>
            </a:r>
            <a:r>
              <a:rPr lang="en-US" altLang="zh-CN" sz="2400" b="1" dirty="0">
                <a:latin typeface="Times New Roman" pitchFamily="18" charset="0"/>
                <a:cs typeface="Times New Roman" pitchFamily="18" charset="0"/>
              </a:rPr>
              <a:t>15</a:t>
            </a:r>
            <a:r>
              <a:rPr lang="zh-CN" altLang="en-US" sz="2400" b="1" dirty="0">
                <a:latin typeface="Times New Roman" pitchFamily="18" charset="0"/>
                <a:cs typeface="Times New Roman" pitchFamily="18" charset="0"/>
              </a:rPr>
              <a:t>年，间于发明专利</a:t>
            </a:r>
            <a:r>
              <a:rPr lang="en-US" altLang="zh-CN" sz="2400" b="1" dirty="0">
                <a:latin typeface="Times New Roman" pitchFamily="18" charset="0"/>
                <a:cs typeface="Times New Roman" pitchFamily="18" charset="0"/>
              </a:rPr>
              <a:t>20</a:t>
            </a:r>
            <a:r>
              <a:rPr lang="zh-CN" altLang="en-US" sz="2400" b="1" dirty="0">
                <a:latin typeface="Times New Roman" pitchFamily="18" charset="0"/>
                <a:cs typeface="Times New Roman" pitchFamily="18" charset="0"/>
              </a:rPr>
              <a:t>年与实用新型专利</a:t>
            </a:r>
            <a:r>
              <a:rPr lang="en-US" altLang="zh-CN" sz="2400" b="1" dirty="0">
                <a:latin typeface="Times New Roman" pitchFamily="18" charset="0"/>
                <a:cs typeface="Times New Roman" pitchFamily="18" charset="0"/>
              </a:rPr>
              <a:t>10</a:t>
            </a:r>
            <a:r>
              <a:rPr lang="zh-CN" altLang="en-US" sz="2400" b="1" dirty="0">
                <a:latin typeface="Times New Roman" pitchFamily="18" charset="0"/>
                <a:cs typeface="Times New Roman" pitchFamily="18" charset="0"/>
              </a:rPr>
              <a:t>年，且享有与其他两者相同的国内优先权。</a:t>
            </a:r>
            <a:endParaRPr lang="en-US" altLang="zh-CN" sz="2400" b="1" dirty="0">
              <a:latin typeface="Times New Roman" pitchFamily="18" charset="0"/>
              <a:cs typeface="Times New Roman" pitchFamily="18" charset="0"/>
            </a:endParaRPr>
          </a:p>
          <a:p>
            <a:pPr marL="82296" indent="0">
              <a:buNone/>
            </a:pPr>
            <a:endParaRPr lang="en-US" altLang="zh-CN" sz="2000" b="1" dirty="0">
              <a:latin typeface="Times New Roman" pitchFamily="18" charset="0"/>
              <a:cs typeface="Times New Roman" pitchFamily="18" charset="0"/>
            </a:endParaRPr>
          </a:p>
          <a:p>
            <a:endParaRPr lang="zh-CN" altLang="en-US" sz="2400" b="1" dirty="0">
              <a:latin typeface="Times New Roman" pitchFamily="18" charset="0"/>
              <a:cs typeface="Times New Roman" pitchFamily="18" charset="0"/>
            </a:endParaRPr>
          </a:p>
        </p:txBody>
      </p:sp>
      <p:graphicFrame>
        <p:nvGraphicFramePr>
          <p:cNvPr id="307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spid="_x0000_s15377" name="位图图像" r:id="rId3" imgW="980952" imgH="1038370" progId="PBrush">
                  <p:embed/>
                </p:oleObj>
              </mc:Choice>
              <mc:Fallback>
                <p:oleObj name="位图图像" r:id="rId3" imgW="980952" imgH="1038370" progId="PBrush">
                  <p:embed/>
                  <p:pic>
                    <p:nvPicPr>
                      <p:cNvPr id="307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日期占位符 5"/>
          <p:cNvSpPr>
            <a:spLocks noGrp="1"/>
          </p:cNvSpPr>
          <p:nvPr>
            <p:ph type="dt" sz="half" idx="10"/>
          </p:nvPr>
        </p:nvSpPr>
        <p:spPr/>
        <p:txBody>
          <a:bodyPr/>
          <a:lstStyle/>
          <a:p>
            <a:r>
              <a:rPr lang="en-US" altLang="zh-CN"/>
              <a:t>2019/01/10</a:t>
            </a:r>
            <a:endParaRPr lang="zh-CN" altLang="en-US" dirty="0"/>
          </a:p>
        </p:txBody>
      </p:sp>
      <p:sp>
        <p:nvSpPr>
          <p:cNvPr id="4" name="标题 3"/>
          <p:cNvSpPr>
            <a:spLocks noGrp="1"/>
          </p:cNvSpPr>
          <p:nvPr>
            <p:ph type="title"/>
          </p:nvPr>
        </p:nvSpPr>
        <p:spPr>
          <a:xfrm>
            <a:off x="1435608" y="692696"/>
            <a:ext cx="7498080" cy="724942"/>
          </a:xfrm>
        </p:spPr>
        <p:txBody>
          <a:bodyPr>
            <a:normAutofit fontScale="90000"/>
          </a:bodyPr>
          <a:lstStyle/>
          <a:p>
            <a:r>
              <a:rPr lang="en-US" altLang="zh-CN" sz="3600" b="1" dirty="0">
                <a:latin typeface="Times New Roman" pitchFamily="18" charset="0"/>
                <a:cs typeface="Times New Roman" pitchFamily="18" charset="0"/>
              </a:rPr>
              <a:t> </a:t>
            </a:r>
            <a:r>
              <a:rPr lang="en-US" altLang="zh-CN" sz="4000" b="1" dirty="0">
                <a:latin typeface="Times New Roman" pitchFamily="18" charset="0"/>
                <a:cs typeface="Times New Roman" pitchFamily="18" charset="0"/>
              </a:rPr>
              <a:t>1.  2019</a:t>
            </a:r>
            <a:r>
              <a:rPr lang="zh-CN" altLang="en-US" sz="4000" b="1" dirty="0">
                <a:latin typeface="Times New Roman" pitchFamily="18" charset="0"/>
                <a:cs typeface="Times New Roman" pitchFamily="18" charset="0"/>
              </a:rPr>
              <a:t>专利法关于外观设计的修改</a:t>
            </a:r>
            <a:r>
              <a:rPr lang="en-US" altLang="zh-CN" sz="4000" b="1" dirty="0"/>
              <a:t>       </a:t>
            </a:r>
            <a:br>
              <a:rPr lang="en-US" altLang="zh-CN" sz="3600" b="1" dirty="0"/>
            </a:br>
            <a:endParaRPr lang="zh-CN" altLang="en-US" dirty="0"/>
          </a:p>
        </p:txBody>
      </p:sp>
      <p:sp>
        <p:nvSpPr>
          <p:cNvPr id="2" name="页脚占位符 1">
            <a:extLst>
              <a:ext uri="{FF2B5EF4-FFF2-40B4-BE49-F238E27FC236}">
                <a16:creationId xmlns:a16="http://schemas.microsoft.com/office/drawing/2014/main" id="{A93188CC-3885-40A8-9252-BA7DEC3F7521}"/>
              </a:ext>
            </a:extLst>
          </p:cNvPr>
          <p:cNvSpPr>
            <a:spLocks noGrp="1"/>
          </p:cNvSpPr>
          <p:nvPr>
            <p:ph type="ftr" sz="quarter" idx="11"/>
          </p:nvPr>
        </p:nvSpPr>
        <p:spPr/>
        <p:txBody>
          <a:bodyPr/>
          <a:lstStyle/>
          <a:p>
            <a:r>
              <a:rPr lang="zh-CN" altLang="en-US"/>
              <a:t>专利法修改研讨会</a:t>
            </a:r>
          </a:p>
        </p:txBody>
      </p:sp>
    </p:spTree>
    <p:extLst>
      <p:ext uri="{BB962C8B-B14F-4D97-AF65-F5344CB8AC3E}">
        <p14:creationId xmlns:p14="http://schemas.microsoft.com/office/powerpoint/2010/main" val="1997291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35608" y="476672"/>
            <a:ext cx="7498080" cy="940966"/>
          </a:xfrm>
        </p:spPr>
        <p:txBody>
          <a:bodyPr>
            <a:normAutofit fontScale="90000"/>
          </a:bodyPr>
          <a:lstStyle/>
          <a:p>
            <a:r>
              <a:rPr lang="en-US" altLang="zh-CN" dirty="0">
                <a:latin typeface="Times New Roman" pitchFamily="18" charset="0"/>
                <a:cs typeface="Times New Roman" pitchFamily="18" charset="0"/>
              </a:rPr>
              <a:t> </a:t>
            </a:r>
            <a:r>
              <a:rPr lang="en-US" altLang="zh-CN" sz="4000" b="1" dirty="0">
                <a:latin typeface="Times New Roman" pitchFamily="18" charset="0"/>
                <a:cs typeface="Times New Roman" pitchFamily="18" charset="0"/>
              </a:rPr>
              <a:t>2.  </a:t>
            </a:r>
            <a:r>
              <a:rPr lang="zh-CN" altLang="en-US" sz="4000" b="1" dirty="0">
                <a:latin typeface="Times New Roman" pitchFamily="18" charset="0"/>
                <a:cs typeface="Times New Roman" pitchFamily="18" charset="0"/>
              </a:rPr>
              <a:t>海牙协定与中国外观设计制度</a:t>
            </a:r>
            <a:endParaRPr lang="zh-CN" altLang="en-US" b="1" dirty="0">
              <a:latin typeface="Times New Roman" pitchFamily="18" charset="0"/>
              <a:cs typeface="Times New Roman" pitchFamily="18" charset="0"/>
            </a:endParaRPr>
          </a:p>
        </p:txBody>
      </p:sp>
      <p:sp>
        <p:nvSpPr>
          <p:cNvPr id="3" name="内容占位符 2"/>
          <p:cNvSpPr>
            <a:spLocks noGrp="1"/>
          </p:cNvSpPr>
          <p:nvPr>
            <p:ph idx="1"/>
          </p:nvPr>
        </p:nvSpPr>
        <p:spPr/>
        <p:txBody>
          <a:bodyPr>
            <a:normAutofit/>
          </a:bodyPr>
          <a:lstStyle/>
          <a:p>
            <a:pPr>
              <a:lnSpc>
                <a:spcPct val="150000"/>
              </a:lnSpc>
            </a:pPr>
            <a:r>
              <a:rPr lang="en-US" altLang="zh-CN" sz="2000" b="1" dirty="0">
                <a:latin typeface="宋体" panose="02010600030101010101" pitchFamily="2" charset="-122"/>
                <a:ea typeface="宋体" panose="02010600030101010101" pitchFamily="2" charset="-122"/>
                <a:cs typeface="Times New Roman" pitchFamily="18" charset="0"/>
              </a:rPr>
              <a:t>《</a:t>
            </a:r>
            <a:r>
              <a:rPr lang="zh-CN" altLang="en-US" sz="2000" b="1" dirty="0">
                <a:latin typeface="宋体" panose="02010600030101010101" pitchFamily="2" charset="-122"/>
                <a:ea typeface="宋体" panose="02010600030101010101" pitchFamily="2" charset="-122"/>
                <a:cs typeface="Times New Roman" pitchFamily="18" charset="0"/>
              </a:rPr>
              <a:t>工业品外观设计国际注册海牙协定</a:t>
            </a:r>
            <a:r>
              <a:rPr lang="en-US" altLang="zh-CN" sz="2000" b="1" dirty="0">
                <a:latin typeface="宋体" panose="02010600030101010101" pitchFamily="2" charset="-122"/>
                <a:ea typeface="宋体" panose="02010600030101010101" pitchFamily="2" charset="-122"/>
                <a:cs typeface="Times New Roman" pitchFamily="18" charset="0"/>
              </a:rPr>
              <a:t>》</a:t>
            </a:r>
            <a:r>
              <a:rPr lang="zh-CN" altLang="en-US" sz="2000" b="1" dirty="0">
                <a:latin typeface="宋体" panose="02010600030101010101" pitchFamily="2" charset="-122"/>
                <a:ea typeface="宋体" panose="02010600030101010101" pitchFamily="2" charset="-122"/>
                <a:cs typeface="Times New Roman" pitchFamily="18" charset="0"/>
              </a:rPr>
              <a:t>是中国尚未加入的少数知识产权国际条约之一（未加入包括</a:t>
            </a:r>
            <a:r>
              <a:rPr lang="en-US" altLang="zh-CN" sz="2000" b="1" dirty="0">
                <a:latin typeface="宋体" panose="02010600030101010101" pitchFamily="2" charset="-122"/>
                <a:ea typeface="宋体" panose="02010600030101010101" pitchFamily="2" charset="-122"/>
                <a:cs typeface="Times New Roman" pitchFamily="18" charset="0"/>
              </a:rPr>
              <a:t>《</a:t>
            </a:r>
            <a:r>
              <a:rPr lang="zh-CN" altLang="en-US" sz="2000" b="1" dirty="0">
                <a:latin typeface="宋体" panose="02010600030101010101" pitchFamily="2" charset="-122"/>
                <a:ea typeface="宋体" panose="02010600030101010101" pitchFamily="2" charset="-122"/>
                <a:cs typeface="Times New Roman" pitchFamily="18" charset="0"/>
              </a:rPr>
              <a:t>原产地名称国际注册里斯本协定</a:t>
            </a:r>
            <a:r>
              <a:rPr lang="en-US" altLang="zh-CN" sz="2000" b="1" dirty="0">
                <a:latin typeface="宋体" panose="02010600030101010101" pitchFamily="2" charset="-122"/>
                <a:ea typeface="宋体" panose="02010600030101010101" pitchFamily="2" charset="-122"/>
                <a:cs typeface="Times New Roman" pitchFamily="18" charset="0"/>
              </a:rPr>
              <a:t>》</a:t>
            </a:r>
            <a:r>
              <a:rPr lang="zh-CN" altLang="en-US" sz="2000" b="1" dirty="0">
                <a:latin typeface="宋体" panose="02010600030101010101" pitchFamily="2" charset="-122"/>
                <a:ea typeface="宋体" panose="02010600030101010101" pitchFamily="2" charset="-122"/>
                <a:cs typeface="Times New Roman" pitchFamily="18" charset="0"/>
              </a:rPr>
              <a:t>）。</a:t>
            </a:r>
            <a:endParaRPr lang="en-US" altLang="zh-CN" sz="2000" b="1" dirty="0">
              <a:latin typeface="宋体" panose="02010600030101010101" pitchFamily="2" charset="-122"/>
              <a:ea typeface="宋体" panose="02010600030101010101" pitchFamily="2" charset="-122"/>
              <a:cs typeface="Times New Roman" pitchFamily="18" charset="0"/>
            </a:endParaRPr>
          </a:p>
          <a:p>
            <a:pPr>
              <a:lnSpc>
                <a:spcPct val="150000"/>
              </a:lnSpc>
            </a:pPr>
            <a:r>
              <a:rPr lang="en-US" altLang="zh-CN" sz="2000" b="1" dirty="0">
                <a:latin typeface="Times New Roman" panose="02020603050405020304" pitchFamily="18" charset="0"/>
                <a:ea typeface="宋体" panose="02010600030101010101" pitchFamily="2" charset="-122"/>
                <a:cs typeface="Times New Roman" panose="02020603050405020304" pitchFamily="18" charset="0"/>
              </a:rPr>
              <a:t>1999</a:t>
            </a: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年日内瓦文本以及与</a:t>
            </a:r>
            <a:r>
              <a:rPr lang="en-US" altLang="zh-CN" sz="2000" b="1" dirty="0">
                <a:latin typeface="Times New Roman" panose="02020603050405020304" pitchFamily="18" charset="0"/>
                <a:ea typeface="宋体" panose="02010600030101010101" pitchFamily="2" charset="-122"/>
                <a:cs typeface="Times New Roman" panose="02020603050405020304" pitchFamily="18" charset="0"/>
              </a:rPr>
              <a:t>1960</a:t>
            </a: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年文本的共同实施细则于</a:t>
            </a:r>
            <a:r>
              <a:rPr lang="en-US" altLang="zh-CN" sz="2000" b="1" dirty="0">
                <a:latin typeface="Times New Roman" panose="02020603050405020304" pitchFamily="18" charset="0"/>
                <a:ea typeface="宋体" panose="02010600030101010101" pitchFamily="2" charset="-122"/>
                <a:cs typeface="Times New Roman" panose="02020603050405020304" pitchFamily="18" charset="0"/>
              </a:rPr>
              <a:t>2017</a:t>
            </a: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年</a:t>
            </a:r>
            <a:r>
              <a:rPr lang="en-US" altLang="zh-CN" sz="2000" b="1"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月</a:t>
            </a:r>
            <a:r>
              <a:rPr lang="en-US" altLang="zh-CN" sz="2000" b="1"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日生效。</a:t>
            </a:r>
            <a:endParaRPr lang="en-US" altLang="zh-CN" sz="2000" b="1"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海牙协定成员国</a:t>
            </a:r>
            <a:r>
              <a:rPr lang="en-US" altLang="zh-CN" sz="2000" b="1" dirty="0">
                <a:latin typeface="Times New Roman" panose="02020603050405020304" pitchFamily="18" charset="0"/>
                <a:ea typeface="宋体" panose="02010600030101010101" pitchFamily="2" charset="-122"/>
                <a:cs typeface="Times New Roman" panose="02020603050405020304" pitchFamily="18" charset="0"/>
              </a:rPr>
              <a:t>70</a:t>
            </a: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个，其中日内瓦文本批准国</a:t>
            </a:r>
            <a:r>
              <a:rPr lang="en-US" altLang="zh-CN" sz="2000" b="1" dirty="0">
                <a:latin typeface="Times New Roman" panose="02020603050405020304" pitchFamily="18" charset="0"/>
                <a:ea typeface="宋体" panose="02010600030101010101" pitchFamily="2" charset="-122"/>
                <a:cs typeface="Times New Roman" panose="02020603050405020304" pitchFamily="18" charset="0"/>
              </a:rPr>
              <a:t>60</a:t>
            </a: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个，包括美国、英国、俄罗斯、法国、德国、日本、瑞士、韩国以及欧盟、非洲知产组织等主要国家或地区，中国不能缺席。</a:t>
            </a:r>
            <a:endParaRPr lang="en-US" altLang="zh-CN" sz="2000" b="1"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endParaRPr lang="en-US" altLang="zh-CN" sz="2000" b="1"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endParaRPr lang="en-US" altLang="zh-CN" sz="2800" b="1" dirty="0">
              <a:latin typeface="宋体" panose="02010600030101010101" pitchFamily="2" charset="-122"/>
              <a:ea typeface="宋体" panose="02010600030101010101" pitchFamily="2" charset="-122"/>
              <a:cs typeface="Times New Roman" pitchFamily="18" charset="0"/>
            </a:endParaRPr>
          </a:p>
          <a:p>
            <a:pPr>
              <a:lnSpc>
                <a:spcPct val="150000"/>
              </a:lnSpc>
            </a:pPr>
            <a:endParaRPr lang="zh-CN" altLang="en-US" b="1" dirty="0">
              <a:latin typeface="Times New Roman" pitchFamily="18" charset="0"/>
              <a:ea typeface="楷体" pitchFamily="49" charset="-122"/>
              <a:cs typeface="Times New Roman" pitchFamily="18" charset="0"/>
            </a:endParaRPr>
          </a:p>
        </p:txBody>
      </p:sp>
      <p:graphicFrame>
        <p:nvGraphicFramePr>
          <p:cNvPr id="6146"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spid="_x0000_s6253" name="位图图像" r:id="rId3" imgW="980952" imgH="1038370" progId="PBrush">
                  <p:embed/>
                </p:oleObj>
              </mc:Choice>
              <mc:Fallback>
                <p:oleObj name="位图图像" r:id="rId3" imgW="980952" imgH="1038370" progId="PBrush">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日期占位符 4"/>
          <p:cNvSpPr>
            <a:spLocks noGrp="1"/>
          </p:cNvSpPr>
          <p:nvPr>
            <p:ph type="dt" sz="half" idx="10"/>
          </p:nvPr>
        </p:nvSpPr>
        <p:spPr/>
        <p:txBody>
          <a:bodyPr/>
          <a:lstStyle/>
          <a:p>
            <a:r>
              <a:rPr lang="en-US" altLang="zh-CN"/>
              <a:t>2019/01/10</a:t>
            </a:r>
            <a:endParaRPr lang="zh-CN" altLang="en-US"/>
          </a:p>
        </p:txBody>
      </p:sp>
      <p:sp>
        <p:nvSpPr>
          <p:cNvPr id="4" name="页脚占位符 3">
            <a:extLst>
              <a:ext uri="{FF2B5EF4-FFF2-40B4-BE49-F238E27FC236}">
                <a16:creationId xmlns:a16="http://schemas.microsoft.com/office/drawing/2014/main" id="{F49C4D15-3D7A-47E2-9958-C9432CCEC486}"/>
              </a:ext>
            </a:extLst>
          </p:cNvPr>
          <p:cNvSpPr>
            <a:spLocks noGrp="1"/>
          </p:cNvSpPr>
          <p:nvPr>
            <p:ph type="ftr" sz="quarter" idx="11"/>
          </p:nvPr>
        </p:nvSpPr>
        <p:spPr/>
        <p:txBody>
          <a:bodyPr/>
          <a:lstStyle/>
          <a:p>
            <a:r>
              <a:rPr lang="zh-CN" altLang="en-US"/>
              <a:t>专利法修改研讨会</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latin typeface="Times New Roman" pitchFamily="18" charset="0"/>
                <a:cs typeface="Times New Roman" pitchFamily="18" charset="0"/>
              </a:rPr>
              <a:t> </a:t>
            </a:r>
            <a:r>
              <a:rPr lang="en-US" altLang="zh-CN" sz="4000" b="1" dirty="0">
                <a:latin typeface="Times New Roman" pitchFamily="18" charset="0"/>
                <a:cs typeface="Times New Roman" pitchFamily="18" charset="0"/>
              </a:rPr>
              <a:t>2.  </a:t>
            </a:r>
            <a:r>
              <a:rPr lang="zh-CN" altLang="en-US" sz="4000" b="1" dirty="0">
                <a:latin typeface="Times New Roman" pitchFamily="18" charset="0"/>
                <a:cs typeface="Times New Roman" pitchFamily="18" charset="0"/>
              </a:rPr>
              <a:t>海牙协定与中国外观设计制度</a:t>
            </a:r>
            <a:endParaRPr lang="zh-CN" altLang="en-US" b="1" dirty="0">
              <a:latin typeface="Times New Roman" pitchFamily="18" charset="0"/>
              <a:cs typeface="Times New Roman" pitchFamily="18" charset="0"/>
            </a:endParaRPr>
          </a:p>
        </p:txBody>
      </p:sp>
      <p:sp>
        <p:nvSpPr>
          <p:cNvPr id="3" name="内容占位符 2"/>
          <p:cNvSpPr>
            <a:spLocks noGrp="1"/>
          </p:cNvSpPr>
          <p:nvPr>
            <p:ph sz="half" idx="1"/>
          </p:nvPr>
        </p:nvSpPr>
        <p:spPr/>
        <p:txBody>
          <a:bodyPr>
            <a:normAutofit/>
          </a:bodyPr>
          <a:lstStyle/>
          <a:p>
            <a:pPr>
              <a:lnSpc>
                <a:spcPct val="150000"/>
              </a:lnSpc>
            </a:pP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海牙协定主要规定</a:t>
            </a:r>
            <a:endParaRPr lang="en-US" altLang="zh-CN" sz="2000" b="1"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巴黎公约体系内专门协定之一，不同于国别申请；</a:t>
            </a:r>
            <a:endParaRPr lang="en-US" altLang="zh-CN" sz="1800" b="1"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享有优先权；</a:t>
            </a:r>
            <a:endParaRPr lang="en-US" altLang="zh-CN" sz="1800" b="1"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不影响伯尔尼公约、</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TRIPS</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协定等给予外观设计的保护；</a:t>
            </a:r>
            <a:endParaRPr lang="en-US" altLang="zh-CN" sz="1800" b="1"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外观设计的单一性特别要求，但不影响一件申请多件设计；</a:t>
            </a:r>
            <a:endParaRPr lang="en-US" altLang="zh-CN" sz="1800" b="1"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自国际注册日算首期</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5</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年，可续期至少为</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15</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年。</a:t>
            </a:r>
            <a:endParaRPr lang="en-US" altLang="zh-CN" sz="1800" b="1"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endParaRPr lang="en-US" altLang="zh-CN" sz="1800" b="1"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endParaRPr lang="en-US" altLang="zh-CN" sz="2800" b="1" dirty="0">
              <a:latin typeface="宋体" panose="02010600030101010101" pitchFamily="2" charset="-122"/>
              <a:ea typeface="宋体" panose="02010600030101010101" pitchFamily="2" charset="-122"/>
              <a:cs typeface="Times New Roman" pitchFamily="18" charset="0"/>
            </a:endParaRPr>
          </a:p>
          <a:p>
            <a:pPr>
              <a:lnSpc>
                <a:spcPct val="150000"/>
              </a:lnSpc>
            </a:pPr>
            <a:endParaRPr lang="zh-CN" altLang="en-US" b="1" dirty="0">
              <a:latin typeface="Times New Roman" pitchFamily="18" charset="0"/>
              <a:ea typeface="楷体" pitchFamily="49" charset="-122"/>
              <a:cs typeface="Times New Roman" pitchFamily="18" charset="0"/>
            </a:endParaRPr>
          </a:p>
        </p:txBody>
      </p:sp>
      <p:sp>
        <p:nvSpPr>
          <p:cNvPr id="6" name="内容占位符 5">
            <a:extLst>
              <a:ext uri="{FF2B5EF4-FFF2-40B4-BE49-F238E27FC236}">
                <a16:creationId xmlns:a16="http://schemas.microsoft.com/office/drawing/2014/main" id="{CEA5E9B5-FA63-4D37-9CD9-C5ED66CFE490}"/>
              </a:ext>
            </a:extLst>
          </p:cNvPr>
          <p:cNvSpPr>
            <a:spLocks noGrp="1"/>
          </p:cNvSpPr>
          <p:nvPr>
            <p:ph sz="half" idx="2"/>
          </p:nvPr>
        </p:nvSpPr>
        <p:spPr/>
        <p:txBody>
          <a:bodyPr>
            <a:normAutofit/>
          </a:bodyPr>
          <a:lstStyle/>
          <a:p>
            <a:r>
              <a:rPr lang="zh-CN" altLang="en-US" sz="2000" b="1" dirty="0">
                <a:latin typeface="Times New Roman" panose="02020603050405020304" pitchFamily="18" charset="0"/>
                <a:cs typeface="Times New Roman" panose="02020603050405020304" pitchFamily="18" charset="0"/>
              </a:rPr>
              <a:t>修改后中国外观设计制度</a:t>
            </a:r>
            <a:endParaRPr lang="en-US" altLang="zh-CN" sz="2000" b="1" dirty="0">
              <a:latin typeface="Times New Roman" panose="02020603050405020304" pitchFamily="18" charset="0"/>
              <a:cs typeface="Times New Roman" panose="02020603050405020304" pitchFamily="18" charset="0"/>
            </a:endParaRPr>
          </a:p>
          <a:p>
            <a:r>
              <a:rPr lang="zh-CN" altLang="en-US" sz="1800" b="1" dirty="0">
                <a:latin typeface="Times New Roman" panose="02020603050405020304" pitchFamily="18" charset="0"/>
                <a:cs typeface="Times New Roman" panose="02020603050405020304" pitchFamily="18" charset="0"/>
              </a:rPr>
              <a:t>仍为专利权之一，适用专利法一般规定；</a:t>
            </a:r>
            <a:endParaRPr lang="en-US" altLang="zh-CN" sz="1800" b="1" dirty="0">
              <a:latin typeface="Times New Roman" panose="02020603050405020304" pitchFamily="18" charset="0"/>
              <a:cs typeface="Times New Roman" panose="02020603050405020304" pitchFamily="18" charset="0"/>
            </a:endParaRPr>
          </a:p>
          <a:p>
            <a:r>
              <a:rPr lang="zh-CN" altLang="en-US" sz="1800" b="1" dirty="0">
                <a:latin typeface="Times New Roman" panose="02020603050405020304" pitchFamily="18" charset="0"/>
                <a:cs typeface="Times New Roman" panose="02020603050405020304" pitchFamily="18" charset="0"/>
              </a:rPr>
              <a:t>享有完全的优先权；</a:t>
            </a:r>
            <a:endParaRPr lang="en-US" altLang="zh-CN" sz="1800" b="1" dirty="0">
              <a:latin typeface="Times New Roman" panose="02020603050405020304" pitchFamily="18" charset="0"/>
              <a:cs typeface="Times New Roman" panose="02020603050405020304" pitchFamily="18" charset="0"/>
            </a:endParaRPr>
          </a:p>
          <a:p>
            <a:r>
              <a:rPr lang="zh-CN" altLang="en-US" sz="1800" b="1" dirty="0">
                <a:latin typeface="Times New Roman" panose="02020603050405020304" pitchFamily="18" charset="0"/>
                <a:cs typeface="Times New Roman" panose="02020603050405020304" pitchFamily="18" charset="0"/>
              </a:rPr>
              <a:t>保护期为</a:t>
            </a:r>
            <a:r>
              <a:rPr lang="en-US" altLang="zh-CN" sz="1800" b="1" dirty="0">
                <a:latin typeface="Times New Roman" panose="02020603050405020304" pitchFamily="18" charset="0"/>
                <a:cs typeface="Times New Roman" panose="02020603050405020304" pitchFamily="18" charset="0"/>
              </a:rPr>
              <a:t>15</a:t>
            </a:r>
            <a:r>
              <a:rPr lang="zh-CN" altLang="en-US" sz="1800" b="1" dirty="0">
                <a:latin typeface="Times New Roman" panose="02020603050405020304" pitchFamily="18" charset="0"/>
                <a:cs typeface="Times New Roman" panose="02020603050405020304" pitchFamily="18" charset="0"/>
              </a:rPr>
              <a:t>年</a:t>
            </a:r>
            <a:endParaRPr lang="en-US" altLang="zh-CN" sz="1600" b="1" dirty="0">
              <a:latin typeface="Times New Roman" panose="02020603050405020304" pitchFamily="18" charset="0"/>
              <a:cs typeface="Times New Roman" panose="02020603050405020304" pitchFamily="18" charset="0"/>
            </a:endParaRPr>
          </a:p>
          <a:p>
            <a:r>
              <a:rPr lang="zh-CN" altLang="en-US" sz="1800" b="1" dirty="0"/>
              <a:t>以产品为载体、产品外观的设计要素组合、工业应用性，并富有美感（排除单纯的功能性外观设计）；</a:t>
            </a:r>
            <a:endParaRPr lang="en-US" altLang="zh-CN" sz="1800" b="1" dirty="0"/>
          </a:p>
          <a:p>
            <a:r>
              <a:rPr lang="en-US" altLang="zh-CN" sz="1800" b="1" dirty="0">
                <a:latin typeface="Times New Roman" panose="02020603050405020304" pitchFamily="18" charset="0"/>
                <a:cs typeface="Times New Roman" panose="02020603050405020304" pitchFamily="18" charset="0"/>
              </a:rPr>
              <a:t>2014</a:t>
            </a:r>
            <a:r>
              <a:rPr lang="zh-CN" altLang="en-US" sz="1800" b="1" dirty="0">
                <a:latin typeface="Times New Roman" panose="02020603050405020304" pitchFamily="18" charset="0"/>
                <a:cs typeface="Times New Roman" panose="02020603050405020304" pitchFamily="18" charset="0"/>
              </a:rPr>
              <a:t>年审查指南新增“图形用户界面”（</a:t>
            </a:r>
            <a:r>
              <a:rPr lang="en-US" altLang="zh-CN" sz="1800" b="1" dirty="0">
                <a:latin typeface="Times New Roman" panose="02020603050405020304" pitchFamily="18" charset="0"/>
                <a:cs typeface="Times New Roman" panose="02020603050405020304" pitchFamily="18" charset="0"/>
              </a:rPr>
              <a:t>GUI</a:t>
            </a:r>
            <a:r>
              <a:rPr lang="zh-CN" altLang="en-US" sz="1800" b="1" dirty="0">
                <a:latin typeface="Times New Roman" panose="02020603050405020304" pitchFamily="18" charset="0"/>
                <a:cs typeface="Times New Roman" panose="02020603050405020304" pitchFamily="18" charset="0"/>
              </a:rPr>
              <a:t>）</a:t>
            </a:r>
            <a:r>
              <a:rPr lang="zh-CN" altLang="en-US" sz="1800" b="1" dirty="0"/>
              <a:t>产品外观设计产品；</a:t>
            </a:r>
            <a:endParaRPr lang="en-US" altLang="zh-CN" sz="1800" b="1" dirty="0"/>
          </a:p>
          <a:p>
            <a:r>
              <a:rPr lang="zh-CN" altLang="en-US" sz="1800" b="1" dirty="0"/>
              <a:t>外观设计的单一性要求（是否应参照德国“复杂产品”？）。</a:t>
            </a:r>
            <a:endParaRPr lang="en-US" altLang="zh-CN" sz="1800" b="1" dirty="0"/>
          </a:p>
        </p:txBody>
      </p:sp>
      <p:sp>
        <p:nvSpPr>
          <p:cNvPr id="5" name="日期占位符 4"/>
          <p:cNvSpPr>
            <a:spLocks noGrp="1"/>
          </p:cNvSpPr>
          <p:nvPr>
            <p:ph type="dt" sz="half" idx="10"/>
          </p:nvPr>
        </p:nvSpPr>
        <p:spPr/>
        <p:txBody>
          <a:bodyPr/>
          <a:lstStyle/>
          <a:p>
            <a:r>
              <a:rPr lang="en-US" altLang="zh-CN"/>
              <a:t>2019/01/10</a:t>
            </a:r>
            <a:endParaRPr lang="zh-CN" altLang="en-US"/>
          </a:p>
        </p:txBody>
      </p:sp>
      <p:sp>
        <p:nvSpPr>
          <p:cNvPr id="4" name="页脚占位符 3">
            <a:extLst>
              <a:ext uri="{FF2B5EF4-FFF2-40B4-BE49-F238E27FC236}">
                <a16:creationId xmlns:a16="http://schemas.microsoft.com/office/drawing/2014/main" id="{F49C4D15-3D7A-47E2-9958-C9432CCEC486}"/>
              </a:ext>
            </a:extLst>
          </p:cNvPr>
          <p:cNvSpPr>
            <a:spLocks noGrp="1"/>
          </p:cNvSpPr>
          <p:nvPr>
            <p:ph type="ftr" sz="quarter" idx="11"/>
          </p:nvPr>
        </p:nvSpPr>
        <p:spPr/>
        <p:txBody>
          <a:bodyPr/>
          <a:lstStyle/>
          <a:p>
            <a:r>
              <a:rPr lang="zh-CN" altLang="en-US"/>
              <a:t>专利法修改研讨会</a:t>
            </a:r>
          </a:p>
        </p:txBody>
      </p:sp>
      <p:graphicFrame>
        <p:nvGraphicFramePr>
          <p:cNvPr id="6146"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spid="_x0000_s14365" name="位图图像" r:id="rId3" imgW="980952" imgH="1038370" progId="PBrush">
                  <p:embed/>
                </p:oleObj>
              </mc:Choice>
              <mc:Fallback>
                <p:oleObj name="位图图像" r:id="rId3" imgW="980952" imgH="1038370" progId="PBrush">
                  <p:embed/>
                  <p:pic>
                    <p:nvPicPr>
                      <p:cNvPr id="614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03039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35608" y="404664"/>
            <a:ext cx="7498080" cy="1012974"/>
          </a:xfrm>
        </p:spPr>
        <p:txBody>
          <a:bodyPr>
            <a:normAutofit fontScale="90000"/>
          </a:bodyPr>
          <a:lstStyle/>
          <a:p>
            <a:r>
              <a:rPr lang="zh-CN" altLang="en-US" dirty="0"/>
              <a:t>  </a:t>
            </a:r>
            <a:r>
              <a:rPr lang="en-US" altLang="zh-CN" b="1" dirty="0">
                <a:latin typeface="Times New Roman" pitchFamily="18" charset="0"/>
                <a:cs typeface="Times New Roman" pitchFamily="18" charset="0"/>
              </a:rPr>
              <a:t>3.  </a:t>
            </a:r>
            <a:r>
              <a:rPr lang="zh-CN" altLang="en-US" b="1" dirty="0">
                <a:latin typeface="Times New Roman" pitchFamily="18" charset="0"/>
                <a:cs typeface="Times New Roman" pitchFamily="18" charset="0"/>
              </a:rPr>
              <a:t>外观设计</a:t>
            </a:r>
            <a:r>
              <a:rPr lang="zh-CN" altLang="en-US" b="1" dirty="0"/>
              <a:t>的司法保护新问题</a:t>
            </a:r>
            <a:br>
              <a:rPr lang="zh-CN" altLang="en-US" b="1" dirty="0"/>
            </a:br>
            <a:endParaRPr lang="zh-CN" altLang="en-US" dirty="0"/>
          </a:p>
        </p:txBody>
      </p:sp>
      <p:sp>
        <p:nvSpPr>
          <p:cNvPr id="3" name="内容占位符 2"/>
          <p:cNvSpPr>
            <a:spLocks noGrp="1"/>
          </p:cNvSpPr>
          <p:nvPr>
            <p:ph idx="1"/>
          </p:nvPr>
        </p:nvSpPr>
        <p:spPr>
          <a:xfrm>
            <a:off x="1403648" y="1196752"/>
            <a:ext cx="7498080" cy="5088632"/>
          </a:xfrm>
        </p:spPr>
        <p:txBody>
          <a:bodyPr>
            <a:noAutofit/>
          </a:bodyPr>
          <a:lstStyle/>
          <a:p>
            <a:pPr>
              <a:lnSpc>
                <a:spcPct val="160000"/>
              </a:lnSpc>
            </a:pPr>
            <a:r>
              <a:rPr lang="en-US" altLang="zh-CN" sz="2400" b="1" dirty="0">
                <a:latin typeface="Times New Roman" pitchFamily="18" charset="0"/>
                <a:cs typeface="Times New Roman" pitchFamily="18" charset="0"/>
              </a:rPr>
              <a:t>2016</a:t>
            </a:r>
            <a:r>
              <a:rPr lang="zh-CN" altLang="en-US" sz="2400" b="1" dirty="0">
                <a:latin typeface="Times New Roman" pitchFamily="18" charset="0"/>
                <a:cs typeface="Times New Roman" pitchFamily="18" charset="0"/>
              </a:rPr>
              <a:t>年专利司法解释第</a:t>
            </a:r>
            <a:r>
              <a:rPr lang="en-US" altLang="zh-CN" sz="2400" b="1" dirty="0">
                <a:latin typeface="Times New Roman" pitchFamily="18" charset="0"/>
                <a:cs typeface="Times New Roman" pitchFamily="18" charset="0"/>
              </a:rPr>
              <a:t>14-17</a:t>
            </a:r>
            <a:r>
              <a:rPr lang="zh-CN" altLang="en-US" sz="2400" b="1" dirty="0">
                <a:latin typeface="Times New Roman" pitchFamily="18" charset="0"/>
                <a:cs typeface="Times New Roman" pitchFamily="18" charset="0"/>
              </a:rPr>
              <a:t>条有关外观设计规定</a:t>
            </a:r>
            <a:endParaRPr lang="en-US" altLang="zh-CN" sz="2400" b="1" dirty="0">
              <a:latin typeface="Times New Roman" pitchFamily="18" charset="0"/>
              <a:cs typeface="Times New Roman" pitchFamily="18" charset="0"/>
            </a:endParaRPr>
          </a:p>
          <a:p>
            <a:pPr>
              <a:lnSpc>
                <a:spcPct val="160000"/>
              </a:lnSpc>
            </a:pPr>
            <a:r>
              <a:rPr lang="zh-CN" altLang="en-US" sz="2400" b="1" dirty="0">
                <a:latin typeface="Times New Roman" pitchFamily="18" charset="0"/>
                <a:cs typeface="Times New Roman" pitchFamily="18" charset="0"/>
              </a:rPr>
              <a:t>相同或近似认定</a:t>
            </a:r>
            <a:r>
              <a:rPr lang="en-US" altLang="zh-CN" sz="2400" b="1" dirty="0">
                <a:latin typeface="Times New Roman" pitchFamily="18" charset="0"/>
                <a:cs typeface="Times New Roman" pitchFamily="18" charset="0"/>
              </a:rPr>
              <a:t>/</a:t>
            </a:r>
            <a:r>
              <a:rPr lang="zh-CN" altLang="en-US" sz="2400" b="1" dirty="0">
                <a:latin typeface="Times New Roman" pitchFamily="18" charset="0"/>
                <a:cs typeface="Times New Roman" pitchFamily="18" charset="0"/>
              </a:rPr>
              <a:t>整体观察，综合判断。</a:t>
            </a:r>
            <a:endParaRPr lang="en-US" altLang="zh-CN" sz="2400" b="1" dirty="0">
              <a:latin typeface="Times New Roman" pitchFamily="18" charset="0"/>
              <a:cs typeface="Times New Roman" pitchFamily="18" charset="0"/>
            </a:endParaRPr>
          </a:p>
          <a:p>
            <a:pPr>
              <a:lnSpc>
                <a:spcPct val="160000"/>
              </a:lnSpc>
            </a:pPr>
            <a:r>
              <a:rPr lang="en-US" altLang="zh-CN" sz="1800" b="1" dirty="0">
                <a:latin typeface="Times New Roman" pitchFamily="18" charset="0"/>
                <a:cs typeface="Times New Roman" pitchFamily="18" charset="0"/>
              </a:rPr>
              <a:t>2018</a:t>
            </a:r>
            <a:r>
              <a:rPr lang="zh-CN" altLang="en-US" sz="1800" b="1" dirty="0">
                <a:latin typeface="Times New Roman" pitchFamily="18" charset="0"/>
                <a:cs typeface="Times New Roman" pitchFamily="18" charset="0"/>
              </a:rPr>
              <a:t>最高法民再</a:t>
            </a:r>
            <a:r>
              <a:rPr lang="en-US" altLang="zh-CN" sz="1800" b="1" dirty="0">
                <a:latin typeface="Times New Roman" pitchFamily="18" charset="0"/>
                <a:cs typeface="Times New Roman" pitchFamily="18" charset="0"/>
              </a:rPr>
              <a:t>64</a:t>
            </a:r>
            <a:r>
              <a:rPr lang="zh-CN" altLang="en-US" sz="1800" b="1" dirty="0">
                <a:latin typeface="Times New Roman" pitchFamily="18" charset="0"/>
                <a:cs typeface="Times New Roman" pitchFamily="18" charset="0"/>
              </a:rPr>
              <a:t>号判决书</a:t>
            </a:r>
            <a:endParaRPr lang="en-US" altLang="zh-CN" sz="1800" b="1" dirty="0">
              <a:latin typeface="Times New Roman" pitchFamily="18" charset="0"/>
              <a:cs typeface="Times New Roman" pitchFamily="18" charset="0"/>
            </a:endParaRPr>
          </a:p>
          <a:p>
            <a:pPr>
              <a:lnSpc>
                <a:spcPct val="160000"/>
              </a:lnSpc>
            </a:pPr>
            <a:r>
              <a:rPr lang="zh-CN" altLang="en-US" sz="1800" b="1" dirty="0">
                <a:latin typeface="Times New Roman" pitchFamily="18" charset="0"/>
                <a:cs typeface="Times New Roman" pitchFamily="18" charset="0"/>
              </a:rPr>
              <a:t>一、二审均判决被告抽油烟机侵犯原告专利产品的外观设计专利，并判</a:t>
            </a:r>
            <a:r>
              <a:rPr lang="en-US" altLang="zh-CN" sz="1800" b="1" dirty="0">
                <a:latin typeface="Times New Roman" pitchFamily="18" charset="0"/>
                <a:cs typeface="Times New Roman" pitchFamily="18" charset="0"/>
              </a:rPr>
              <a:t>80</a:t>
            </a:r>
            <a:r>
              <a:rPr lang="zh-CN" altLang="en-US" sz="1800" b="1" dirty="0">
                <a:latin typeface="Times New Roman" pitchFamily="18" charset="0"/>
                <a:cs typeface="Times New Roman" pitchFamily="18" charset="0"/>
              </a:rPr>
              <a:t>万赔偿费；</a:t>
            </a:r>
            <a:endParaRPr lang="en-US" altLang="zh-CN" sz="1800" b="1" dirty="0">
              <a:latin typeface="Times New Roman" pitchFamily="18" charset="0"/>
              <a:cs typeface="Times New Roman" pitchFamily="18" charset="0"/>
            </a:endParaRPr>
          </a:p>
          <a:p>
            <a:pPr>
              <a:lnSpc>
                <a:spcPct val="160000"/>
              </a:lnSpc>
            </a:pPr>
            <a:r>
              <a:rPr lang="zh-CN" altLang="en-US" sz="1800" b="1" dirty="0">
                <a:latin typeface="Times New Roman" pitchFamily="18" charset="0"/>
                <a:cs typeface="Times New Roman" pitchFamily="18" charset="0"/>
              </a:rPr>
              <a:t>最高院再审，撤销原判，理由：是否相同或近似，应根据授权外观设计、被诉侵权设计的设计特征，以外观设计的整体视角效果进行综合盘不断，对于主要由技术功能决定的设计特征以及对整体视角效果不产生影响的产品的材料、内部结构等特征，应不予考虑。</a:t>
            </a:r>
            <a:endParaRPr lang="en-US" altLang="zh-CN" sz="1800" b="1" dirty="0">
              <a:latin typeface="Times New Roman" pitchFamily="18" charset="0"/>
              <a:cs typeface="Times New Roman" pitchFamily="18" charset="0"/>
            </a:endParaRPr>
          </a:p>
          <a:p>
            <a:pPr>
              <a:lnSpc>
                <a:spcPct val="160000"/>
              </a:lnSpc>
            </a:pPr>
            <a:r>
              <a:rPr lang="zh-CN" altLang="en-US" sz="1800" b="1" dirty="0">
                <a:latin typeface="Times New Roman" pitchFamily="18" charset="0"/>
                <a:cs typeface="Times New Roman" pitchFamily="18" charset="0"/>
              </a:rPr>
              <a:t>风机箱结构、风道形状、吸风口、风机箱与风道比例，均不同。</a:t>
            </a:r>
          </a:p>
        </p:txBody>
      </p:sp>
      <p:sp>
        <p:nvSpPr>
          <p:cNvPr id="4" name="日期占位符 3"/>
          <p:cNvSpPr>
            <a:spLocks noGrp="1"/>
          </p:cNvSpPr>
          <p:nvPr>
            <p:ph type="dt" sz="half" idx="10"/>
          </p:nvPr>
        </p:nvSpPr>
        <p:spPr/>
        <p:txBody>
          <a:bodyPr/>
          <a:lstStyle/>
          <a:p>
            <a:r>
              <a:rPr lang="en-US" altLang="zh-CN"/>
              <a:t>2019/01/10</a:t>
            </a:r>
            <a:endParaRPr lang="zh-CN" altLang="en-US"/>
          </a:p>
        </p:txBody>
      </p:sp>
      <p:graphicFrame>
        <p:nvGraphicFramePr>
          <p:cNvPr id="7" name="对象 6"/>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spid="_x0000_s16394" name="位图图像" r:id="rId3" imgW="980952" imgH="1038370" progId="PBrush">
                  <p:embed/>
                </p:oleObj>
              </mc:Choice>
              <mc:Fallback>
                <p:oleObj name="位图图像" r:id="rId3" imgW="980952" imgH="1038370" progId="PBrush">
                  <p:embed/>
                  <p:pic>
                    <p:nvPicPr>
                      <p:cNvPr id="7" name="对象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页脚占位符 7">
            <a:extLst>
              <a:ext uri="{FF2B5EF4-FFF2-40B4-BE49-F238E27FC236}">
                <a16:creationId xmlns:a16="http://schemas.microsoft.com/office/drawing/2014/main" id="{60668D89-3CE8-400C-89D8-F7CC5F8C7CA5}"/>
              </a:ext>
            </a:extLst>
          </p:cNvPr>
          <p:cNvSpPr>
            <a:spLocks noGrp="1"/>
          </p:cNvSpPr>
          <p:nvPr>
            <p:ph type="ftr" sz="quarter" idx="11"/>
          </p:nvPr>
        </p:nvSpPr>
        <p:spPr/>
        <p:txBody>
          <a:bodyPr/>
          <a:lstStyle/>
          <a:p>
            <a:r>
              <a:rPr lang="zh-CN" altLang="en-US"/>
              <a:t>专利法修改研讨会</a:t>
            </a:r>
          </a:p>
        </p:txBody>
      </p:sp>
    </p:spTree>
    <p:extLst>
      <p:ext uri="{BB962C8B-B14F-4D97-AF65-F5344CB8AC3E}">
        <p14:creationId xmlns:p14="http://schemas.microsoft.com/office/powerpoint/2010/main" val="2720913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35608" y="404664"/>
            <a:ext cx="7498080" cy="1012974"/>
          </a:xfrm>
        </p:spPr>
        <p:txBody>
          <a:bodyPr>
            <a:normAutofit fontScale="90000"/>
          </a:bodyPr>
          <a:lstStyle/>
          <a:p>
            <a:r>
              <a:rPr lang="zh-CN" altLang="en-US" dirty="0"/>
              <a:t>  </a:t>
            </a:r>
            <a:r>
              <a:rPr lang="en-US" altLang="zh-CN" b="1" dirty="0">
                <a:latin typeface="Times New Roman" pitchFamily="18" charset="0"/>
                <a:cs typeface="Times New Roman" pitchFamily="18" charset="0"/>
              </a:rPr>
              <a:t>3.  </a:t>
            </a:r>
            <a:r>
              <a:rPr lang="zh-CN" altLang="en-US" b="1" dirty="0">
                <a:latin typeface="Times New Roman" pitchFamily="18" charset="0"/>
                <a:cs typeface="Times New Roman" pitchFamily="18" charset="0"/>
              </a:rPr>
              <a:t>外观设计</a:t>
            </a:r>
            <a:r>
              <a:rPr lang="zh-CN" altLang="en-US" b="1" dirty="0"/>
              <a:t>的司法保护新问题</a:t>
            </a:r>
            <a:br>
              <a:rPr lang="zh-CN" altLang="en-US" b="1" dirty="0"/>
            </a:br>
            <a:endParaRPr lang="zh-CN" altLang="en-US" dirty="0"/>
          </a:p>
        </p:txBody>
      </p:sp>
      <p:sp>
        <p:nvSpPr>
          <p:cNvPr id="3" name="内容占位符 2"/>
          <p:cNvSpPr>
            <a:spLocks noGrp="1"/>
          </p:cNvSpPr>
          <p:nvPr>
            <p:ph idx="1"/>
          </p:nvPr>
        </p:nvSpPr>
        <p:spPr>
          <a:xfrm>
            <a:off x="1403648" y="1196752"/>
            <a:ext cx="7498080" cy="5088632"/>
          </a:xfrm>
        </p:spPr>
        <p:txBody>
          <a:bodyPr>
            <a:noAutofit/>
          </a:bodyPr>
          <a:lstStyle/>
          <a:p>
            <a:pPr>
              <a:lnSpc>
                <a:spcPct val="160000"/>
              </a:lnSpc>
            </a:pPr>
            <a:r>
              <a:rPr lang="en-US" altLang="zh-CN" sz="2400" b="1" dirty="0">
                <a:latin typeface="Times New Roman" pitchFamily="18" charset="0"/>
                <a:cs typeface="Times New Roman" pitchFamily="18" charset="0"/>
              </a:rPr>
              <a:t>2018</a:t>
            </a:r>
            <a:r>
              <a:rPr lang="zh-CN" altLang="en-US" sz="2400" b="1" dirty="0">
                <a:latin typeface="Times New Roman" pitchFamily="18" charset="0"/>
                <a:cs typeface="Times New Roman" pitchFamily="18" charset="0"/>
              </a:rPr>
              <a:t>年</a:t>
            </a:r>
            <a:r>
              <a:rPr lang="en-US" altLang="zh-CN" sz="2400" b="1" dirty="0">
                <a:latin typeface="Times New Roman" pitchFamily="18" charset="0"/>
                <a:cs typeface="Times New Roman" pitchFamily="18" charset="0"/>
              </a:rPr>
              <a:t>12</a:t>
            </a:r>
            <a:r>
              <a:rPr lang="zh-CN" altLang="en-US" sz="2400" b="1" dirty="0">
                <a:latin typeface="Times New Roman" pitchFamily="18" charset="0"/>
                <a:cs typeface="Times New Roman" pitchFamily="18" charset="0"/>
              </a:rPr>
              <a:t>月成立最高院知识产权法庭，包括外观设计在内专利等案件的二审审理权限全部集中于最高院，由最高院副院长罗东川大法官兼任庭长。</a:t>
            </a:r>
            <a:endParaRPr lang="en-US" altLang="zh-CN" sz="2400" b="1" dirty="0">
              <a:latin typeface="Times New Roman" pitchFamily="18" charset="0"/>
              <a:cs typeface="Times New Roman" pitchFamily="18" charset="0"/>
            </a:endParaRPr>
          </a:p>
          <a:p>
            <a:pPr>
              <a:lnSpc>
                <a:spcPct val="160000"/>
              </a:lnSpc>
            </a:pPr>
            <a:r>
              <a:rPr lang="zh-CN" altLang="en-US" sz="2400" b="1" dirty="0">
                <a:latin typeface="Times New Roman" pitchFamily="18" charset="0"/>
                <a:cs typeface="Times New Roman" pitchFamily="18" charset="0"/>
              </a:rPr>
              <a:t>主要作用：统一全国专利等审判标准。</a:t>
            </a:r>
            <a:endParaRPr lang="en-US" altLang="zh-CN" sz="2400" b="1" dirty="0">
              <a:latin typeface="Times New Roman" pitchFamily="18" charset="0"/>
              <a:cs typeface="Times New Roman" pitchFamily="18" charset="0"/>
            </a:endParaRPr>
          </a:p>
          <a:p>
            <a:pPr>
              <a:lnSpc>
                <a:spcPct val="160000"/>
              </a:lnSpc>
            </a:pPr>
            <a:r>
              <a:rPr lang="zh-CN" altLang="en-US" sz="2400" b="1" dirty="0">
                <a:latin typeface="Times New Roman" pitchFamily="18" charset="0"/>
                <a:cs typeface="Times New Roman" pitchFamily="18" charset="0"/>
              </a:rPr>
              <a:t>最高院与专利复审委的关系：</a:t>
            </a:r>
            <a:endParaRPr lang="en-US" altLang="zh-CN" sz="2400" b="1" dirty="0">
              <a:latin typeface="Times New Roman" pitchFamily="18" charset="0"/>
              <a:cs typeface="Times New Roman" pitchFamily="18" charset="0"/>
            </a:endParaRPr>
          </a:p>
          <a:p>
            <a:pPr marL="82296" indent="0">
              <a:lnSpc>
                <a:spcPct val="160000"/>
              </a:lnSpc>
              <a:buNone/>
            </a:pPr>
            <a:r>
              <a:rPr lang="zh-CN" altLang="en-US" sz="2400" b="1" dirty="0">
                <a:latin typeface="Times New Roman" pitchFamily="18" charset="0"/>
                <a:cs typeface="Times New Roman" pitchFamily="18" charset="0"/>
              </a:rPr>
              <a:t>    对复审委裁定不能改判，只能发回重审。</a:t>
            </a:r>
            <a:endParaRPr lang="en-US" altLang="zh-CN" sz="2400" b="1" dirty="0">
              <a:latin typeface="Times New Roman" pitchFamily="18" charset="0"/>
              <a:cs typeface="Times New Roman" pitchFamily="18" charset="0"/>
            </a:endParaRPr>
          </a:p>
          <a:p>
            <a:pPr marL="82296" indent="0">
              <a:lnSpc>
                <a:spcPct val="160000"/>
              </a:lnSpc>
              <a:buNone/>
            </a:pPr>
            <a:r>
              <a:rPr lang="en-US" altLang="zh-CN" sz="2400" b="1" dirty="0">
                <a:latin typeface="Times New Roman" pitchFamily="18" charset="0"/>
                <a:cs typeface="Times New Roman" pitchFamily="18" charset="0"/>
              </a:rPr>
              <a:t>    2008</a:t>
            </a:r>
            <a:r>
              <a:rPr lang="zh-CN" altLang="en-US" sz="2400" b="1" dirty="0">
                <a:latin typeface="Times New Roman" pitchFamily="18" charset="0"/>
                <a:cs typeface="Times New Roman" pitchFamily="18" charset="0"/>
              </a:rPr>
              <a:t>年最高院行提字第</a:t>
            </a:r>
            <a:r>
              <a:rPr lang="en-US" altLang="zh-CN" sz="2400" b="1" dirty="0">
                <a:latin typeface="Times New Roman" pitchFamily="18" charset="0"/>
                <a:cs typeface="Times New Roman" pitchFamily="18" charset="0"/>
              </a:rPr>
              <a:t>4</a:t>
            </a:r>
            <a:r>
              <a:rPr lang="zh-CN" altLang="en-US" sz="2400" b="1" dirty="0">
                <a:latin typeface="Times New Roman" pitchFamily="18" charset="0"/>
                <a:cs typeface="Times New Roman" pitchFamily="18" charset="0"/>
              </a:rPr>
              <a:t>号</a:t>
            </a:r>
            <a:endParaRPr lang="en-US" altLang="zh-CN" sz="2400" b="1" dirty="0">
              <a:latin typeface="Times New Roman" pitchFamily="18" charset="0"/>
              <a:cs typeface="Times New Roman" pitchFamily="18" charset="0"/>
            </a:endParaRPr>
          </a:p>
          <a:p>
            <a:pPr marL="82296" indent="0">
              <a:lnSpc>
                <a:spcPct val="160000"/>
              </a:lnSpc>
              <a:buNone/>
            </a:pPr>
            <a:r>
              <a:rPr lang="en-US" altLang="zh-CN" sz="2400" b="1" dirty="0">
                <a:latin typeface="Times New Roman" pitchFamily="18" charset="0"/>
                <a:cs typeface="Times New Roman" pitchFamily="18" charset="0"/>
              </a:rPr>
              <a:t>    2017</a:t>
            </a:r>
            <a:r>
              <a:rPr lang="zh-CN" altLang="en-US" sz="2400" b="1" dirty="0">
                <a:latin typeface="Times New Roman" pitchFamily="18" charset="0"/>
                <a:cs typeface="Times New Roman" pitchFamily="18" charset="0"/>
              </a:rPr>
              <a:t>年行政诉讼法 第</a:t>
            </a:r>
            <a:r>
              <a:rPr lang="en-US" altLang="zh-CN" sz="2400" b="1" dirty="0">
                <a:latin typeface="Times New Roman" pitchFamily="18" charset="0"/>
                <a:cs typeface="Times New Roman" pitchFamily="18" charset="0"/>
              </a:rPr>
              <a:t>70</a:t>
            </a:r>
            <a:r>
              <a:rPr lang="zh-CN" altLang="en-US" sz="2400" b="1" dirty="0">
                <a:latin typeface="Times New Roman" pitchFamily="18" charset="0"/>
                <a:cs typeface="Times New Roman" pitchFamily="18" charset="0"/>
              </a:rPr>
              <a:t>条：适用法律、法规错误。</a:t>
            </a:r>
            <a:endParaRPr lang="en-US" altLang="zh-CN" sz="2400" b="1" dirty="0">
              <a:latin typeface="Times New Roman" pitchFamily="18" charset="0"/>
              <a:cs typeface="Times New Roman" pitchFamily="18" charset="0"/>
            </a:endParaRPr>
          </a:p>
          <a:p>
            <a:pPr>
              <a:lnSpc>
                <a:spcPct val="160000"/>
              </a:lnSpc>
            </a:pPr>
            <a:endParaRPr lang="en-US" altLang="zh-CN" sz="1800" b="1" dirty="0">
              <a:latin typeface="Times New Roman" pitchFamily="18" charset="0"/>
              <a:cs typeface="Times New Roman" pitchFamily="18" charset="0"/>
            </a:endParaRPr>
          </a:p>
          <a:p>
            <a:pPr>
              <a:lnSpc>
                <a:spcPct val="160000"/>
              </a:lnSpc>
            </a:pPr>
            <a:endParaRPr lang="zh-CN" altLang="en-US" sz="1800" b="1" dirty="0">
              <a:latin typeface="Times New Roman" pitchFamily="18" charset="0"/>
              <a:cs typeface="Times New Roman" pitchFamily="18" charset="0"/>
            </a:endParaRPr>
          </a:p>
        </p:txBody>
      </p:sp>
      <p:sp>
        <p:nvSpPr>
          <p:cNvPr id="4" name="日期占位符 3"/>
          <p:cNvSpPr>
            <a:spLocks noGrp="1"/>
          </p:cNvSpPr>
          <p:nvPr>
            <p:ph type="dt" sz="half" idx="10"/>
          </p:nvPr>
        </p:nvSpPr>
        <p:spPr/>
        <p:txBody>
          <a:bodyPr/>
          <a:lstStyle/>
          <a:p>
            <a:r>
              <a:rPr lang="en-US" altLang="zh-CN"/>
              <a:t>2019/01/10</a:t>
            </a:r>
            <a:endParaRPr lang="zh-CN" altLang="en-US"/>
          </a:p>
        </p:txBody>
      </p:sp>
      <p:graphicFrame>
        <p:nvGraphicFramePr>
          <p:cNvPr id="7" name="对象 6"/>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spid="_x0000_s17417" name="位图图像" r:id="rId3" imgW="980952" imgH="1038370" progId="PBrush">
                  <p:embed/>
                </p:oleObj>
              </mc:Choice>
              <mc:Fallback>
                <p:oleObj name="位图图像" r:id="rId3" imgW="980952" imgH="1038370" progId="PBrush">
                  <p:embed/>
                  <p:pic>
                    <p:nvPicPr>
                      <p:cNvPr id="7" name="对象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页脚占位符 7">
            <a:extLst>
              <a:ext uri="{FF2B5EF4-FFF2-40B4-BE49-F238E27FC236}">
                <a16:creationId xmlns:a16="http://schemas.microsoft.com/office/drawing/2014/main" id="{60668D89-3CE8-400C-89D8-F7CC5F8C7CA5}"/>
              </a:ext>
            </a:extLst>
          </p:cNvPr>
          <p:cNvSpPr>
            <a:spLocks noGrp="1"/>
          </p:cNvSpPr>
          <p:nvPr>
            <p:ph type="ftr" sz="quarter" idx="11"/>
          </p:nvPr>
        </p:nvSpPr>
        <p:spPr/>
        <p:txBody>
          <a:bodyPr/>
          <a:lstStyle/>
          <a:p>
            <a:r>
              <a:rPr lang="zh-CN" altLang="en-US"/>
              <a:t>专利法修改研讨会</a:t>
            </a:r>
          </a:p>
        </p:txBody>
      </p:sp>
    </p:spTree>
    <p:extLst>
      <p:ext uri="{BB962C8B-B14F-4D97-AF65-F5344CB8AC3E}">
        <p14:creationId xmlns:p14="http://schemas.microsoft.com/office/powerpoint/2010/main" val="2569874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a:buNone/>
            </a:pPr>
            <a:endParaRPr lang="en-US" altLang="zh-CN" dirty="0"/>
          </a:p>
          <a:p>
            <a:pPr>
              <a:buNone/>
            </a:pPr>
            <a:r>
              <a:rPr lang="en-US" altLang="zh-CN" b="1" dirty="0">
                <a:latin typeface="Times New Roman" pitchFamily="18" charset="0"/>
                <a:cs typeface="Times New Roman" pitchFamily="18" charset="0"/>
              </a:rPr>
              <a:t>     </a:t>
            </a:r>
            <a:r>
              <a:rPr lang="zh-CN" altLang="en-US" sz="4000" b="1" dirty="0">
                <a:latin typeface="Times New Roman" pitchFamily="18" charset="0"/>
                <a:cs typeface="Times New Roman" pitchFamily="18" charset="0"/>
              </a:rPr>
              <a:t>谢谢，期待批评指正。</a:t>
            </a:r>
            <a:r>
              <a:rPr lang="en-US" altLang="zh-CN" sz="4000" b="1" dirty="0">
                <a:latin typeface="Times New Roman" pitchFamily="18" charset="0"/>
                <a:cs typeface="Times New Roman" pitchFamily="18" charset="0"/>
              </a:rPr>
              <a:t>                   </a:t>
            </a:r>
            <a:endParaRPr lang="zh-CN" altLang="en-US" b="1" dirty="0">
              <a:latin typeface="Times New Roman" pitchFamily="18" charset="0"/>
              <a:cs typeface="Times New Roman" pitchFamily="18" charset="0"/>
            </a:endParaRPr>
          </a:p>
        </p:txBody>
      </p:sp>
      <p:graphicFrame>
        <p:nvGraphicFramePr>
          <p:cNvPr id="3379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spid="_x0000_s8262" name="位图图像" r:id="rId3" imgW="980952" imgH="1038370" progId="PBrush">
                  <p:embed/>
                </p:oleObj>
              </mc:Choice>
              <mc:Fallback>
                <p:oleObj name="位图图像" r:id="rId3" imgW="980952" imgH="1038370"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2"/>
          <p:cNvPicPr>
            <a:picLocks noChangeAspect="1" noChangeArrowheads="1"/>
          </p:cNvPicPr>
          <p:nvPr/>
        </p:nvPicPr>
        <p:blipFill>
          <a:blip r:embed="rId5" cstate="print"/>
          <a:srcRect/>
          <a:stretch>
            <a:fillRect/>
          </a:stretch>
        </p:blipFill>
        <p:spPr bwMode="auto">
          <a:xfrm>
            <a:off x="6011863" y="3500438"/>
            <a:ext cx="2439987" cy="2439987"/>
          </a:xfrm>
          <a:prstGeom prst="rect">
            <a:avLst/>
          </a:prstGeom>
          <a:noFill/>
          <a:ln w="9525">
            <a:noFill/>
            <a:miter lim="800000"/>
            <a:headEnd/>
            <a:tailEnd/>
          </a:ln>
        </p:spPr>
      </p:pic>
      <p:sp>
        <p:nvSpPr>
          <p:cNvPr id="6" name="日期占位符 5"/>
          <p:cNvSpPr>
            <a:spLocks noGrp="1"/>
          </p:cNvSpPr>
          <p:nvPr>
            <p:ph type="dt" sz="half" idx="10"/>
          </p:nvPr>
        </p:nvSpPr>
        <p:spPr/>
        <p:txBody>
          <a:bodyPr/>
          <a:lstStyle/>
          <a:p>
            <a:r>
              <a:rPr lang="en-US" altLang="zh-CN"/>
              <a:t>2019/01/10</a:t>
            </a:r>
            <a:endParaRPr lang="zh-CN" altLang="en-US"/>
          </a:p>
        </p:txBody>
      </p:sp>
      <p:sp>
        <p:nvSpPr>
          <p:cNvPr id="2" name="页脚占位符 1">
            <a:extLst>
              <a:ext uri="{FF2B5EF4-FFF2-40B4-BE49-F238E27FC236}">
                <a16:creationId xmlns:a16="http://schemas.microsoft.com/office/drawing/2014/main" id="{4EAD4A7B-CF05-4049-85E9-948BB4523E11}"/>
              </a:ext>
            </a:extLst>
          </p:cNvPr>
          <p:cNvSpPr>
            <a:spLocks noGrp="1"/>
          </p:cNvSpPr>
          <p:nvPr>
            <p:ph type="ftr" sz="quarter" idx="11"/>
          </p:nvPr>
        </p:nvSpPr>
        <p:spPr/>
        <p:txBody>
          <a:bodyPr/>
          <a:lstStyle/>
          <a:p>
            <a:r>
              <a:rPr lang="zh-CN" altLang="en-US"/>
              <a:t>专利法修改研讨会</a:t>
            </a:r>
          </a:p>
        </p:txBody>
      </p:sp>
    </p:spTree>
    <p:extLst>
      <p:ext uri="{BB962C8B-B14F-4D97-AF65-F5344CB8AC3E}">
        <p14:creationId xmlns:p14="http://schemas.microsoft.com/office/powerpoint/2010/main" val="11970221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夏至">
  <a:themeElements>
    <a:clrScheme name="夏至">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夏至">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夏至">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1741</TotalTime>
  <Words>831</Words>
  <Application>Microsoft Office PowerPoint</Application>
  <PresentationFormat>全屏显示(4:3)</PresentationFormat>
  <Paragraphs>69</Paragraphs>
  <Slides>9</Slides>
  <Notes>0</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9</vt:i4>
      </vt:variant>
    </vt:vector>
  </HeadingPairs>
  <TitlesOfParts>
    <vt:vector size="17" baseType="lpstr">
      <vt:lpstr>宋体</vt:lpstr>
      <vt:lpstr>Calibri</vt:lpstr>
      <vt:lpstr>Gill Sans MT</vt:lpstr>
      <vt:lpstr>Times New Roman</vt:lpstr>
      <vt:lpstr>Verdana</vt:lpstr>
      <vt:lpstr>Wingdings 2</vt:lpstr>
      <vt:lpstr>夏至</vt:lpstr>
      <vt:lpstr>位图图像</vt:lpstr>
      <vt:lpstr>中国外观设计保护制度的新发展</vt:lpstr>
      <vt:lpstr>                 发言要点</vt:lpstr>
      <vt:lpstr> 1.  2019专利法关于外观设计的修改        </vt:lpstr>
      <vt:lpstr> 1.  2019专利法关于外观设计的修改        </vt:lpstr>
      <vt:lpstr> 2.  海牙协定与中国外观设计制度</vt:lpstr>
      <vt:lpstr> 2.  海牙协定与中国外观设计制度</vt:lpstr>
      <vt:lpstr>  3.  外观设计的司法保护新问题 </vt:lpstr>
      <vt:lpstr>  3.  外观设计的司法保护新问题 </vt:lpstr>
      <vt:lpstr>PowerPoint 演示文稿</vt:lpstr>
    </vt:vector>
  </TitlesOfParts>
  <Company>复旦大学</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论WTO争端解决对     中国贸易救济措施的审查</dc:title>
  <dc:creator>admin</dc:creator>
  <cp:lastModifiedBy>hp</cp:lastModifiedBy>
  <cp:revision>156</cp:revision>
  <dcterms:created xsi:type="dcterms:W3CDTF">2012-03-19T13:19:05Z</dcterms:created>
  <dcterms:modified xsi:type="dcterms:W3CDTF">2019-01-08T13:28:52Z</dcterms:modified>
</cp:coreProperties>
</file>