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69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50A8AB-A5BD-42AD-9AE0-BE14605EDEE8}" type="datetimeFigureOut">
              <a:rPr lang="zh-CN" altLang="en-US" smtClean="0"/>
              <a:t>2017/10/26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5BB729-8A5A-436F-96A6-2C87D8D61A64}" type="slidenum">
              <a:rPr lang="zh-CN" altLang="en-US" smtClean="0"/>
              <a:t>‹#›</a:t>
            </a:fld>
            <a:endParaRPr lang="zh-CN" altLang="en-US"/>
          </a:p>
        </p:txBody>
      </p:sp>
    </p:spTree>
    <p:extLst>
      <p:ext uri="{BB962C8B-B14F-4D97-AF65-F5344CB8AC3E}">
        <p14:creationId xmlns:p14="http://schemas.microsoft.com/office/powerpoint/2010/main" val="3473954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r>
              <a:rPr lang="en-US" altLang="zh-CN" smtClean="0"/>
              <a:t>2017/10/31</a:t>
            </a:r>
            <a:endParaRPr lang="zh-CN" altLang="en-US"/>
          </a:p>
        </p:txBody>
      </p:sp>
      <p:sp>
        <p:nvSpPr>
          <p:cNvPr id="5" name="Footer Placeholder 4"/>
          <p:cNvSpPr>
            <a:spLocks noGrp="1"/>
          </p:cNvSpPr>
          <p:nvPr>
            <p:ph type="ftr" sz="quarter" idx="11"/>
          </p:nvPr>
        </p:nvSpPr>
        <p:spPr/>
        <p:txBody>
          <a:bodyPr/>
          <a:lstStyle/>
          <a:p>
            <a:r>
              <a:rPr lang="zh-CN" altLang="en-US" smtClean="0"/>
              <a:t>同济讲座</a:t>
            </a:r>
            <a:endParaRPr lang="zh-CN" altLang="en-US"/>
          </a:p>
        </p:txBody>
      </p:sp>
      <p:sp>
        <p:nvSpPr>
          <p:cNvPr id="6" name="Slide Number Placeholder 5"/>
          <p:cNvSpPr>
            <a:spLocks noGrp="1"/>
          </p:cNvSpPr>
          <p:nvPr>
            <p:ph type="sldNum" sz="quarter" idx="12"/>
          </p:nvPr>
        </p:nvSpPr>
        <p:spPr/>
        <p:txBody>
          <a:bodyPr/>
          <a:lstStyle/>
          <a:p>
            <a:fld id="{89E51E88-4B72-4D7D-9734-4866DF7D456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r>
              <a:rPr lang="en-US" altLang="zh-CN" smtClean="0"/>
              <a:t>2017/10/31</a:t>
            </a:r>
            <a:endParaRPr lang="zh-CN" altLang="en-US"/>
          </a:p>
        </p:txBody>
      </p:sp>
      <p:sp>
        <p:nvSpPr>
          <p:cNvPr id="5" name="Footer Placeholder 4"/>
          <p:cNvSpPr>
            <a:spLocks noGrp="1"/>
          </p:cNvSpPr>
          <p:nvPr>
            <p:ph type="ftr" sz="quarter" idx="11"/>
          </p:nvPr>
        </p:nvSpPr>
        <p:spPr/>
        <p:txBody>
          <a:bodyPr/>
          <a:lstStyle/>
          <a:p>
            <a:r>
              <a:rPr lang="zh-CN" altLang="en-US" smtClean="0"/>
              <a:t>同济讲座</a:t>
            </a:r>
            <a:endParaRPr lang="zh-CN" altLang="en-US"/>
          </a:p>
        </p:txBody>
      </p:sp>
      <p:sp>
        <p:nvSpPr>
          <p:cNvPr id="6" name="Slide Number Placeholder 5"/>
          <p:cNvSpPr>
            <a:spLocks noGrp="1"/>
          </p:cNvSpPr>
          <p:nvPr>
            <p:ph type="sldNum" sz="quarter" idx="12"/>
          </p:nvPr>
        </p:nvSpPr>
        <p:spPr/>
        <p:txBody>
          <a:bodyPr/>
          <a:lstStyle/>
          <a:p>
            <a:fld id="{89E51E88-4B72-4D7D-9734-4866DF7D4566}" type="slidenum">
              <a:rPr lang="zh-CN" altLang="en-US" smtClean="0"/>
              <a:t>‹#›</a:t>
            </a:fld>
            <a:endParaRPr lang="zh-CN" altLang="en-US"/>
          </a:p>
        </p:txBody>
      </p:sp>
      <p:sp>
        <p:nvSpPr>
          <p:cNvPr id="7" name="Title 6"/>
          <p:cNvSpPr>
            <a:spLocks noGrp="1"/>
          </p:cNvSpPr>
          <p:nvPr>
            <p:ph type="title"/>
          </p:nvPr>
        </p:nvSpPr>
        <p:spPr/>
        <p:txBody>
          <a:bodyPr/>
          <a:lstStyle/>
          <a:p>
            <a:r>
              <a:rPr lang="zh-CN" altLang="en-US" smtClean="0"/>
              <a:t>单击此处编辑母版标题样式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r>
              <a:rPr lang="en-US" altLang="zh-CN" smtClean="0"/>
              <a:t>2017/10/31</a:t>
            </a:r>
            <a:endParaRPr lang="zh-CN" altLang="en-US"/>
          </a:p>
        </p:txBody>
      </p:sp>
      <p:sp>
        <p:nvSpPr>
          <p:cNvPr id="5" name="Footer Placeholder 4"/>
          <p:cNvSpPr>
            <a:spLocks noGrp="1"/>
          </p:cNvSpPr>
          <p:nvPr>
            <p:ph type="ftr" sz="quarter" idx="11"/>
          </p:nvPr>
        </p:nvSpPr>
        <p:spPr/>
        <p:txBody>
          <a:bodyPr/>
          <a:lstStyle/>
          <a:p>
            <a:r>
              <a:rPr lang="zh-CN" altLang="en-US" smtClean="0"/>
              <a:t>同济讲座</a:t>
            </a:r>
            <a:endParaRPr lang="zh-CN" altLang="en-US"/>
          </a:p>
        </p:txBody>
      </p:sp>
      <p:sp>
        <p:nvSpPr>
          <p:cNvPr id="6" name="Slide Number Placeholder 5"/>
          <p:cNvSpPr>
            <a:spLocks noGrp="1"/>
          </p:cNvSpPr>
          <p:nvPr>
            <p:ph type="sldNum" sz="quarter" idx="12"/>
          </p:nvPr>
        </p:nvSpPr>
        <p:spPr/>
        <p:txBody>
          <a:bodyPr/>
          <a:lstStyle/>
          <a:p>
            <a:fld id="{89E51E88-4B72-4D7D-9734-4866DF7D456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5" name="Date Placeholder 4"/>
          <p:cNvSpPr>
            <a:spLocks noGrp="1"/>
          </p:cNvSpPr>
          <p:nvPr>
            <p:ph type="dt" sz="half" idx="10"/>
          </p:nvPr>
        </p:nvSpPr>
        <p:spPr/>
        <p:txBody>
          <a:bodyPr/>
          <a:lstStyle/>
          <a:p>
            <a:r>
              <a:rPr lang="en-US" altLang="zh-CN" smtClean="0"/>
              <a:t>2017/10/31</a:t>
            </a:r>
            <a:endParaRPr lang="zh-CN" altLang="en-US"/>
          </a:p>
        </p:txBody>
      </p:sp>
      <p:sp>
        <p:nvSpPr>
          <p:cNvPr id="6" name="Footer Placeholder 5"/>
          <p:cNvSpPr>
            <a:spLocks noGrp="1"/>
          </p:cNvSpPr>
          <p:nvPr>
            <p:ph type="ftr" sz="quarter" idx="11"/>
          </p:nvPr>
        </p:nvSpPr>
        <p:spPr/>
        <p:txBody>
          <a:bodyPr/>
          <a:lstStyle/>
          <a:p>
            <a:r>
              <a:rPr lang="zh-CN" altLang="en-US" smtClean="0"/>
              <a:t>同济讲座</a:t>
            </a:r>
            <a:endParaRPr lang="zh-CN" altLang="en-US"/>
          </a:p>
        </p:txBody>
      </p:sp>
      <p:sp>
        <p:nvSpPr>
          <p:cNvPr id="7" name="Slide Number Placeholder 6"/>
          <p:cNvSpPr>
            <a:spLocks noGrp="1"/>
          </p:cNvSpPr>
          <p:nvPr>
            <p:ph type="sldNum" sz="quarter" idx="12"/>
          </p:nvPr>
        </p:nvSpPr>
        <p:spPr/>
        <p:txBody>
          <a:bodyPr/>
          <a:lstStyle/>
          <a:p>
            <a:fld id="{89E51E88-4B72-4D7D-9734-4866DF7D4566}" type="slidenum">
              <a:rPr lang="zh-CN" altLang="en-US" smtClean="0"/>
              <a:t>‹#›</a:t>
            </a:fld>
            <a:endParaRPr lang="zh-CN" altLang="en-US"/>
          </a:p>
        </p:txBody>
      </p:sp>
      <p:sp>
        <p:nvSpPr>
          <p:cNvPr id="9" name="Content Placeholder 8"/>
          <p:cNvSpPr>
            <a:spLocks noGrp="1"/>
          </p:cNvSpPr>
          <p:nvPr>
            <p:ph sz="quarter" idx="13"/>
          </p:nvPr>
        </p:nvSpPr>
        <p:spPr>
          <a:xfrm>
            <a:off x="676655" y="2679192"/>
            <a:ext cx="3822192" cy="34472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r>
              <a:rPr lang="en-US" altLang="zh-CN" smtClean="0"/>
              <a:t>2017/10/31</a:t>
            </a:r>
            <a:endParaRPr lang="zh-CN" altLang="en-US"/>
          </a:p>
        </p:txBody>
      </p:sp>
      <p:sp>
        <p:nvSpPr>
          <p:cNvPr id="8" name="Footer Placeholder 7"/>
          <p:cNvSpPr>
            <a:spLocks noGrp="1"/>
          </p:cNvSpPr>
          <p:nvPr>
            <p:ph type="ftr" sz="quarter" idx="11"/>
          </p:nvPr>
        </p:nvSpPr>
        <p:spPr/>
        <p:txBody>
          <a:bodyPr/>
          <a:lstStyle/>
          <a:p>
            <a:r>
              <a:rPr lang="zh-CN" altLang="en-US" smtClean="0"/>
              <a:t>同济讲座</a:t>
            </a:r>
            <a:endParaRPr lang="zh-CN" altLang="en-US"/>
          </a:p>
        </p:txBody>
      </p:sp>
      <p:sp>
        <p:nvSpPr>
          <p:cNvPr id="9" name="Slide Number Placeholder 8"/>
          <p:cNvSpPr>
            <a:spLocks noGrp="1"/>
          </p:cNvSpPr>
          <p:nvPr>
            <p:ph type="sldNum" sz="quarter" idx="12"/>
          </p:nvPr>
        </p:nvSpPr>
        <p:spPr/>
        <p:txBody>
          <a:bodyPr/>
          <a:lstStyle/>
          <a:p>
            <a:fld id="{89E51E88-4B72-4D7D-9734-4866DF7D456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r>
              <a:rPr lang="en-US" altLang="zh-CN" smtClean="0"/>
              <a:t>2017/10/31</a:t>
            </a:r>
            <a:endParaRPr lang="zh-CN" altLang="en-US"/>
          </a:p>
        </p:txBody>
      </p:sp>
      <p:sp>
        <p:nvSpPr>
          <p:cNvPr id="4" name="Footer Placeholder 3"/>
          <p:cNvSpPr>
            <a:spLocks noGrp="1"/>
          </p:cNvSpPr>
          <p:nvPr>
            <p:ph type="ftr" sz="quarter" idx="11"/>
          </p:nvPr>
        </p:nvSpPr>
        <p:spPr/>
        <p:txBody>
          <a:bodyPr/>
          <a:lstStyle/>
          <a:p>
            <a:r>
              <a:rPr lang="zh-CN" altLang="en-US" smtClean="0"/>
              <a:t>同济讲座</a:t>
            </a:r>
            <a:endParaRPr lang="zh-CN" altLang="en-US"/>
          </a:p>
        </p:txBody>
      </p:sp>
      <p:sp>
        <p:nvSpPr>
          <p:cNvPr id="5" name="Slide Number Placeholder 4"/>
          <p:cNvSpPr>
            <a:spLocks noGrp="1"/>
          </p:cNvSpPr>
          <p:nvPr>
            <p:ph type="sldNum" sz="quarter" idx="12"/>
          </p:nvPr>
        </p:nvSpPr>
        <p:spPr/>
        <p:txBody>
          <a:bodyPr/>
          <a:lstStyle/>
          <a:p>
            <a:fld id="{89E51E88-4B72-4D7D-9734-4866DF7D456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r>
              <a:rPr lang="en-US" altLang="zh-CN" smtClean="0"/>
              <a:t>2017/10/31</a:t>
            </a:r>
            <a:endParaRPr lang="zh-CN" altLang="en-US"/>
          </a:p>
        </p:txBody>
      </p:sp>
      <p:sp>
        <p:nvSpPr>
          <p:cNvPr id="3" name="Footer Placeholder 2"/>
          <p:cNvSpPr>
            <a:spLocks noGrp="1"/>
          </p:cNvSpPr>
          <p:nvPr>
            <p:ph type="ftr" sz="quarter" idx="11"/>
          </p:nvPr>
        </p:nvSpPr>
        <p:spPr/>
        <p:txBody>
          <a:bodyPr/>
          <a:lstStyle/>
          <a:p>
            <a:r>
              <a:rPr lang="zh-CN" altLang="en-US" smtClean="0"/>
              <a:t>同济讲座</a:t>
            </a:r>
            <a:endParaRPr lang="zh-CN" altLang="en-US"/>
          </a:p>
        </p:txBody>
      </p:sp>
      <p:sp>
        <p:nvSpPr>
          <p:cNvPr id="4" name="Slide Number Placeholder 3"/>
          <p:cNvSpPr>
            <a:spLocks noGrp="1"/>
          </p:cNvSpPr>
          <p:nvPr>
            <p:ph type="sldNum" sz="quarter" idx="12"/>
          </p:nvPr>
        </p:nvSpPr>
        <p:spPr/>
        <p:txBody>
          <a:bodyPr/>
          <a:lstStyle/>
          <a:p>
            <a:fld id="{89E51E88-4B72-4D7D-9734-4866DF7D456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r>
              <a:rPr lang="en-US" altLang="zh-CN" smtClean="0"/>
              <a:t>2017/10/31</a:t>
            </a:r>
            <a:endParaRPr lang="zh-CN" altLang="en-US"/>
          </a:p>
        </p:txBody>
      </p:sp>
      <p:sp>
        <p:nvSpPr>
          <p:cNvPr id="6" name="Footer Placeholder 5"/>
          <p:cNvSpPr>
            <a:spLocks noGrp="1"/>
          </p:cNvSpPr>
          <p:nvPr>
            <p:ph type="ftr" sz="quarter" idx="11"/>
          </p:nvPr>
        </p:nvSpPr>
        <p:spPr/>
        <p:txBody>
          <a:bodyPr/>
          <a:lstStyle/>
          <a:p>
            <a:r>
              <a:rPr lang="zh-CN" altLang="en-US" smtClean="0"/>
              <a:t>同济讲座</a:t>
            </a:r>
            <a:endParaRPr lang="zh-CN" altLang="en-US"/>
          </a:p>
        </p:txBody>
      </p:sp>
      <p:sp>
        <p:nvSpPr>
          <p:cNvPr id="7" name="Slide Number Placeholder 6"/>
          <p:cNvSpPr>
            <a:spLocks noGrp="1"/>
          </p:cNvSpPr>
          <p:nvPr>
            <p:ph type="sldNum" sz="quarter" idx="12"/>
          </p:nvPr>
        </p:nvSpPr>
        <p:spPr/>
        <p:txBody>
          <a:bodyPr/>
          <a:lstStyle/>
          <a:p>
            <a:fld id="{89E51E88-4B72-4D7D-9734-4866DF7D4566}" type="slidenum">
              <a:rPr lang="zh-CN" altLang="en-US" smtClean="0"/>
              <a:t>‹#›</a:t>
            </a:fld>
            <a:endParaRPr lang="zh-CN" alt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r>
              <a:rPr lang="en-US" altLang="zh-CN" smtClean="0"/>
              <a:t>2017/10/31</a:t>
            </a:r>
            <a:endParaRPr lang="zh-CN" altLang="en-US"/>
          </a:p>
        </p:txBody>
      </p:sp>
      <p:sp>
        <p:nvSpPr>
          <p:cNvPr id="6" name="Footer Placeholder 5"/>
          <p:cNvSpPr>
            <a:spLocks noGrp="1"/>
          </p:cNvSpPr>
          <p:nvPr>
            <p:ph type="ftr" sz="quarter" idx="11"/>
          </p:nvPr>
        </p:nvSpPr>
        <p:spPr/>
        <p:txBody>
          <a:bodyPr/>
          <a:lstStyle/>
          <a:p>
            <a:r>
              <a:rPr lang="zh-CN" altLang="en-US" smtClean="0"/>
              <a:t>同济讲座</a:t>
            </a:r>
            <a:endParaRPr lang="zh-CN" altLang="en-US"/>
          </a:p>
        </p:txBody>
      </p:sp>
      <p:sp>
        <p:nvSpPr>
          <p:cNvPr id="7" name="Slide Number Placeholder 6"/>
          <p:cNvSpPr>
            <a:spLocks noGrp="1"/>
          </p:cNvSpPr>
          <p:nvPr>
            <p:ph type="sldNum" sz="quarter" idx="12"/>
          </p:nvPr>
        </p:nvSpPr>
        <p:spPr/>
        <p:txBody>
          <a:bodyPr/>
          <a:lstStyle/>
          <a:p>
            <a:fld id="{89E51E88-4B72-4D7D-9734-4866DF7D4566}" type="slidenum">
              <a:rPr lang="zh-CN" altLang="en-US" smtClean="0"/>
              <a:t>‹#›</a:t>
            </a:fld>
            <a:endParaRPr lang="zh-CN" alt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r>
              <a:rPr lang="en-US" altLang="zh-CN" smtClean="0"/>
              <a:t>2017/10/31</a:t>
            </a:r>
            <a:endParaRPr lang="zh-CN" altLang="en-US"/>
          </a:p>
        </p:txBody>
      </p:sp>
      <p:sp>
        <p:nvSpPr>
          <p:cNvPr id="5" name="Footer Placeholder 4"/>
          <p:cNvSpPr>
            <a:spLocks noGrp="1"/>
          </p:cNvSpPr>
          <p:nvPr>
            <p:ph type="ftr" sz="quarter" idx="11"/>
          </p:nvPr>
        </p:nvSpPr>
        <p:spPr/>
        <p:txBody>
          <a:bodyPr/>
          <a:lstStyle/>
          <a:p>
            <a:r>
              <a:rPr lang="zh-CN" altLang="en-US" smtClean="0"/>
              <a:t>同济讲座</a:t>
            </a:r>
            <a:endParaRPr lang="zh-CN" altLang="en-US"/>
          </a:p>
        </p:txBody>
      </p:sp>
      <p:sp>
        <p:nvSpPr>
          <p:cNvPr id="6" name="Slide Number Placeholder 5"/>
          <p:cNvSpPr>
            <a:spLocks noGrp="1"/>
          </p:cNvSpPr>
          <p:nvPr>
            <p:ph type="sldNum" sz="quarter" idx="12"/>
          </p:nvPr>
        </p:nvSpPr>
        <p:spPr/>
        <p:txBody>
          <a:bodyPr/>
          <a:lstStyle/>
          <a:p>
            <a:fld id="{89E51E88-4B72-4D7D-9734-4866DF7D456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r>
              <a:rPr lang="en-US" altLang="zh-CN" smtClean="0"/>
              <a:t>2017/10/31</a:t>
            </a:r>
            <a:endParaRPr lang="zh-CN" altLang="en-US"/>
          </a:p>
        </p:txBody>
      </p:sp>
      <p:sp>
        <p:nvSpPr>
          <p:cNvPr id="5" name="Footer Placeholder 4"/>
          <p:cNvSpPr>
            <a:spLocks noGrp="1"/>
          </p:cNvSpPr>
          <p:nvPr>
            <p:ph type="ftr" sz="quarter" idx="11"/>
          </p:nvPr>
        </p:nvSpPr>
        <p:spPr/>
        <p:txBody>
          <a:bodyPr/>
          <a:lstStyle/>
          <a:p>
            <a:r>
              <a:rPr lang="zh-CN" altLang="en-US" smtClean="0"/>
              <a:t>同济讲座</a:t>
            </a:r>
            <a:endParaRPr lang="zh-CN" altLang="en-US"/>
          </a:p>
        </p:txBody>
      </p:sp>
      <p:sp>
        <p:nvSpPr>
          <p:cNvPr id="6" name="Slide Number Placeholder 5"/>
          <p:cNvSpPr>
            <a:spLocks noGrp="1"/>
          </p:cNvSpPr>
          <p:nvPr>
            <p:ph type="sldNum" sz="quarter" idx="12"/>
          </p:nvPr>
        </p:nvSpPr>
        <p:spPr/>
        <p:txBody>
          <a:bodyPr/>
          <a:lstStyle/>
          <a:p>
            <a:fld id="{89E51E88-4B72-4D7D-9734-4866DF7D4566}" type="slidenum">
              <a:rPr lang="zh-CN" altLang="en-US" smtClean="0"/>
              <a:t>‹#›</a:t>
            </a:fld>
            <a:endParaRPr lang="zh-CN" alt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r>
              <a:rPr lang="en-US" altLang="zh-CN" smtClean="0"/>
              <a:t>2017/10/31</a:t>
            </a:r>
            <a:endParaRPr lang="zh-CN" alt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r>
              <a:rPr lang="zh-CN" altLang="en-US" smtClean="0"/>
              <a:t>同济讲座</a:t>
            </a:r>
            <a:endParaRPr lang="zh-CN" alt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9E51E88-4B72-4D7D-9734-4866DF7D4566}" type="slidenum">
              <a:rPr lang="zh-CN" altLang="en-US" smtClean="0"/>
              <a:t>‹#›</a:t>
            </a:fld>
            <a:endParaRPr lang="zh-CN" alt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Autofit/>
          </a:bodyPr>
          <a:lstStyle/>
          <a:p>
            <a:r>
              <a:rPr lang="en-US" altLang="zh-CN" sz="5400" dirty="0"/>
              <a:t>TRIPS</a:t>
            </a:r>
            <a:r>
              <a:rPr lang="zh-CN" altLang="en-US" sz="5400" dirty="0"/>
              <a:t>协定有关争端解决</a:t>
            </a:r>
            <a:r>
              <a:rPr lang="zh-CN" altLang="en-US" sz="5400" dirty="0" smtClean="0"/>
              <a:t>及其最新</a:t>
            </a:r>
            <a:r>
              <a:rPr lang="zh-CN" altLang="en-US" sz="5400" dirty="0"/>
              <a:t>发展</a:t>
            </a:r>
            <a:endParaRPr lang="zh-CN" altLang="en-US" sz="5400" b="1" dirty="0"/>
          </a:p>
        </p:txBody>
      </p:sp>
      <p:sp>
        <p:nvSpPr>
          <p:cNvPr id="3" name="副标题 2"/>
          <p:cNvSpPr>
            <a:spLocks noGrp="1"/>
          </p:cNvSpPr>
          <p:nvPr>
            <p:ph type="subTitle" idx="1"/>
          </p:nvPr>
        </p:nvSpPr>
        <p:spPr/>
        <p:txBody>
          <a:bodyPr>
            <a:normAutofit lnSpcReduction="10000"/>
          </a:bodyPr>
          <a:lstStyle/>
          <a:p>
            <a:r>
              <a:rPr lang="zh-CN" altLang="en-US" sz="2800" b="1" dirty="0" smtClean="0"/>
              <a:t>张乃根</a:t>
            </a:r>
            <a:endParaRPr lang="en-US" altLang="zh-CN" sz="2800" b="1" dirty="0" smtClean="0"/>
          </a:p>
          <a:p>
            <a:r>
              <a:rPr lang="zh-CN" altLang="en-US" sz="2800" b="1" dirty="0" smtClean="0"/>
              <a:t>复旦大学特聘教授</a:t>
            </a:r>
            <a:endParaRPr lang="en-US" altLang="zh-CN" sz="2800" b="1" dirty="0" smtClean="0"/>
          </a:p>
          <a:p>
            <a:r>
              <a:rPr lang="zh-CN" altLang="en-US" sz="2800" b="1" dirty="0" smtClean="0"/>
              <a:t>校知识产权研究中心主任</a:t>
            </a:r>
            <a:endParaRPr lang="en-US" altLang="zh-CN" sz="2800" b="1" dirty="0" smtClean="0"/>
          </a:p>
          <a:p>
            <a:endParaRPr lang="zh-CN" altLang="en-US" dirty="0"/>
          </a:p>
        </p:txBody>
      </p:sp>
      <p:sp>
        <p:nvSpPr>
          <p:cNvPr id="4" name="日期占位符 3"/>
          <p:cNvSpPr>
            <a:spLocks noGrp="1"/>
          </p:cNvSpPr>
          <p:nvPr>
            <p:ph type="dt" sz="half" idx="10"/>
          </p:nvPr>
        </p:nvSpPr>
        <p:spPr/>
        <p:txBody>
          <a:bodyPr/>
          <a:lstStyle/>
          <a:p>
            <a:r>
              <a:rPr lang="en-US" altLang="zh-CN" smtClean="0"/>
              <a:t>2017/10/31</a:t>
            </a:r>
            <a:endParaRPr lang="zh-CN" altLang="en-US"/>
          </a:p>
        </p:txBody>
      </p:sp>
      <p:sp>
        <p:nvSpPr>
          <p:cNvPr id="5" name="页脚占位符 4"/>
          <p:cNvSpPr>
            <a:spLocks noGrp="1"/>
          </p:cNvSpPr>
          <p:nvPr>
            <p:ph type="ftr" sz="quarter" idx="11"/>
          </p:nvPr>
        </p:nvSpPr>
        <p:spPr/>
        <p:txBody>
          <a:bodyPr/>
          <a:lstStyle/>
          <a:p>
            <a:r>
              <a:rPr lang="zh-CN" altLang="en-US" smtClean="0"/>
              <a:t>同济讲座</a:t>
            </a:r>
            <a:endParaRPr lang="zh-CN" altLang="en-US"/>
          </a:p>
        </p:txBody>
      </p:sp>
      <p:sp>
        <p:nvSpPr>
          <p:cNvPr id="6" name="灯片编号占位符 5"/>
          <p:cNvSpPr>
            <a:spLocks noGrp="1"/>
          </p:cNvSpPr>
          <p:nvPr>
            <p:ph type="sldNum" sz="quarter" idx="12"/>
          </p:nvPr>
        </p:nvSpPr>
        <p:spPr/>
        <p:txBody>
          <a:bodyPr/>
          <a:lstStyle/>
          <a:p>
            <a:fld id="{89E51E88-4B72-4D7D-9734-4866DF7D4566}" type="slidenum">
              <a:rPr lang="zh-CN" altLang="en-US" smtClean="0"/>
              <a:t>1</a:t>
            </a:fld>
            <a:endParaRPr lang="zh-CN" altLang="en-US"/>
          </a:p>
        </p:txBody>
      </p:sp>
    </p:spTree>
    <p:extLst>
      <p:ext uri="{BB962C8B-B14F-4D97-AF65-F5344CB8AC3E}">
        <p14:creationId xmlns:p14="http://schemas.microsoft.com/office/powerpoint/2010/main" val="3767710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2132856"/>
            <a:ext cx="7660373" cy="3993307"/>
          </a:xfrm>
        </p:spPr>
        <p:txBody>
          <a:bodyPr>
            <a:normAutofit lnSpcReduction="10000"/>
          </a:bodyPr>
          <a:lstStyle/>
          <a:p>
            <a:pPr>
              <a:lnSpc>
                <a:spcPct val="150000"/>
              </a:lnSpc>
            </a:pPr>
            <a:r>
              <a:rPr lang="zh-CN" altLang="en-US" sz="3200" b="1" dirty="0" smtClean="0"/>
              <a:t>一、知识产权争端解决的理论与制度</a:t>
            </a:r>
            <a:endParaRPr lang="en-US" altLang="zh-CN" sz="3200" b="1" dirty="0" smtClean="0"/>
          </a:p>
          <a:p>
            <a:pPr>
              <a:lnSpc>
                <a:spcPct val="150000"/>
              </a:lnSpc>
            </a:pPr>
            <a:r>
              <a:rPr lang="zh-CN" altLang="en-US" sz="3200" b="1" dirty="0" smtClean="0"/>
              <a:t>二、</a:t>
            </a:r>
            <a:r>
              <a:rPr lang="en-US" altLang="zh-CN" sz="3200" b="1" dirty="0" smtClean="0"/>
              <a:t>TRIPS</a:t>
            </a:r>
            <a:r>
              <a:rPr lang="zh-CN" altLang="en-US" sz="3200" b="1" dirty="0" smtClean="0"/>
              <a:t>协定有关争端解决概况</a:t>
            </a:r>
            <a:endParaRPr lang="en-US" altLang="zh-CN" sz="3200" b="1" dirty="0" smtClean="0"/>
          </a:p>
          <a:p>
            <a:pPr>
              <a:lnSpc>
                <a:spcPct val="150000"/>
              </a:lnSpc>
            </a:pPr>
            <a:r>
              <a:rPr lang="zh-CN" altLang="en-US" sz="3200" b="1" dirty="0" smtClean="0"/>
              <a:t>三、</a:t>
            </a:r>
            <a:r>
              <a:rPr lang="en-US" altLang="zh-CN" sz="3200" b="1" dirty="0" smtClean="0"/>
              <a:t>TRIPS</a:t>
            </a:r>
            <a:r>
              <a:rPr lang="zh-CN" altLang="en-US" sz="3200" b="1" dirty="0" smtClean="0"/>
              <a:t>协定有关争端解决案例</a:t>
            </a:r>
            <a:endParaRPr lang="en-US" altLang="zh-CN" sz="3200" b="1" dirty="0" smtClean="0"/>
          </a:p>
          <a:p>
            <a:pPr>
              <a:lnSpc>
                <a:spcPct val="150000"/>
              </a:lnSpc>
            </a:pPr>
            <a:r>
              <a:rPr lang="zh-CN" altLang="en-US" sz="3200" b="1" dirty="0"/>
              <a:t>四</a:t>
            </a:r>
            <a:r>
              <a:rPr lang="zh-CN" altLang="en-US" sz="3200" b="1" dirty="0" smtClean="0"/>
              <a:t>、</a:t>
            </a:r>
            <a:r>
              <a:rPr lang="en-US" altLang="zh-CN" sz="3200" b="1" dirty="0" smtClean="0"/>
              <a:t>TRIPS</a:t>
            </a:r>
            <a:r>
              <a:rPr lang="zh-CN" altLang="en-US" sz="3200" b="1" dirty="0" smtClean="0"/>
              <a:t>协定争端解决最新发展</a:t>
            </a:r>
            <a:endParaRPr lang="en-US" altLang="zh-CN" sz="3200" b="1" dirty="0" smtClean="0"/>
          </a:p>
          <a:p>
            <a:pPr>
              <a:lnSpc>
                <a:spcPct val="150000"/>
              </a:lnSpc>
            </a:pPr>
            <a:r>
              <a:rPr lang="zh-CN" altLang="en-US" sz="3200" b="1" dirty="0"/>
              <a:t>五</a:t>
            </a:r>
            <a:r>
              <a:rPr lang="zh-CN" altLang="en-US" sz="3200" b="1" dirty="0" smtClean="0"/>
              <a:t>、反思与展望</a:t>
            </a:r>
            <a:endParaRPr lang="zh-CN" altLang="en-US" sz="3200" b="1"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2</a:t>
            </a:fld>
            <a:endParaRPr lang="zh-CN" altLang="en-US"/>
          </a:p>
        </p:txBody>
      </p:sp>
      <p:sp>
        <p:nvSpPr>
          <p:cNvPr id="6" name="标题 5"/>
          <p:cNvSpPr>
            <a:spLocks noGrp="1"/>
          </p:cNvSpPr>
          <p:nvPr>
            <p:ph type="title"/>
          </p:nvPr>
        </p:nvSpPr>
        <p:spPr/>
        <p:txBody>
          <a:bodyPr>
            <a:normAutofit/>
          </a:bodyPr>
          <a:lstStyle/>
          <a:p>
            <a:r>
              <a:rPr lang="zh-CN" altLang="en-US" sz="6000" dirty="0"/>
              <a:t>要点</a:t>
            </a:r>
          </a:p>
        </p:txBody>
      </p:sp>
    </p:spTree>
    <p:extLst>
      <p:ext uri="{BB962C8B-B14F-4D97-AF65-F5344CB8AC3E}">
        <p14:creationId xmlns:p14="http://schemas.microsoft.com/office/powerpoint/2010/main" val="939915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1844824"/>
            <a:ext cx="7408333" cy="4281339"/>
          </a:xfrm>
        </p:spPr>
        <p:txBody>
          <a:bodyPr>
            <a:normAutofit lnSpcReduction="10000"/>
          </a:bodyPr>
          <a:lstStyle/>
          <a:p>
            <a:r>
              <a:rPr lang="en-US" altLang="zh-CN" sz="2800" b="1" dirty="0" smtClean="0"/>
              <a:t>1.  </a:t>
            </a:r>
            <a:r>
              <a:rPr lang="zh-CN" altLang="en-US" sz="2800" b="1" dirty="0" smtClean="0"/>
              <a:t>理论</a:t>
            </a:r>
            <a:endParaRPr lang="en-US" altLang="zh-CN" sz="2800" b="1" dirty="0" smtClean="0"/>
          </a:p>
          <a:p>
            <a:r>
              <a:rPr lang="en-US" altLang="zh-CN" sz="2800" b="1" dirty="0"/>
              <a:t> </a:t>
            </a:r>
            <a:r>
              <a:rPr lang="en-US" altLang="zh-CN" sz="2800" b="1" dirty="0" smtClean="0"/>
              <a:t>    </a:t>
            </a:r>
            <a:r>
              <a:rPr lang="zh-CN" altLang="en-US" sz="2800" b="1" dirty="0" smtClean="0"/>
              <a:t>知识产权的权属双重性：私权与公权</a:t>
            </a:r>
            <a:endParaRPr lang="en-US" altLang="zh-CN" sz="2800" b="1" dirty="0" smtClean="0"/>
          </a:p>
          <a:p>
            <a:r>
              <a:rPr lang="en-US" altLang="zh-CN" sz="2800" b="1" dirty="0"/>
              <a:t> </a:t>
            </a:r>
            <a:r>
              <a:rPr lang="en-US" altLang="zh-CN" sz="2800" b="1" dirty="0" smtClean="0"/>
              <a:t>    </a:t>
            </a:r>
            <a:r>
              <a:rPr lang="zh-CN" altLang="en-US" sz="2800" b="1" dirty="0" smtClean="0"/>
              <a:t>相关争端解决的双途径：民事与行政</a:t>
            </a:r>
            <a:endParaRPr lang="en-US" altLang="zh-CN" sz="2800" b="1" dirty="0" smtClean="0"/>
          </a:p>
          <a:p>
            <a:r>
              <a:rPr lang="en-US" altLang="zh-CN" sz="2800" b="1" dirty="0"/>
              <a:t> </a:t>
            </a:r>
            <a:r>
              <a:rPr lang="en-US" altLang="zh-CN" sz="2800" b="1" dirty="0" smtClean="0"/>
              <a:t>    </a:t>
            </a:r>
            <a:r>
              <a:rPr lang="zh-CN" altLang="en-US" sz="2800" b="1" dirty="0" smtClean="0"/>
              <a:t>国际争端解决的特殊性： </a:t>
            </a:r>
            <a:r>
              <a:rPr lang="en-US" altLang="zh-CN" sz="2800" b="1" dirty="0" smtClean="0"/>
              <a:t>ICJ </a:t>
            </a:r>
            <a:r>
              <a:rPr lang="zh-CN" altLang="en-US" sz="2800" b="1" dirty="0" smtClean="0"/>
              <a:t>与 </a:t>
            </a:r>
            <a:r>
              <a:rPr lang="en-US" altLang="zh-CN" sz="2800" b="1" dirty="0" smtClean="0"/>
              <a:t>WTO</a:t>
            </a:r>
          </a:p>
          <a:p>
            <a:r>
              <a:rPr lang="en-US" altLang="zh-CN" sz="2800" b="1" dirty="0" smtClean="0"/>
              <a:t>2. </a:t>
            </a:r>
            <a:r>
              <a:rPr lang="zh-CN" altLang="en-US" sz="2800" b="1" dirty="0" smtClean="0"/>
              <a:t>制度</a:t>
            </a:r>
            <a:endParaRPr lang="en-US" altLang="zh-CN" sz="2800" b="1" dirty="0" smtClean="0"/>
          </a:p>
          <a:p>
            <a:r>
              <a:rPr lang="en-US" altLang="zh-CN" sz="2800" b="1" dirty="0"/>
              <a:t> </a:t>
            </a:r>
            <a:r>
              <a:rPr lang="en-US" altLang="zh-CN" sz="2800" b="1" dirty="0" smtClean="0"/>
              <a:t>    </a:t>
            </a:r>
            <a:r>
              <a:rPr lang="zh-CN" altLang="en-US" sz="2800" b="1" dirty="0" smtClean="0"/>
              <a:t>巴黎公约第</a:t>
            </a:r>
            <a:r>
              <a:rPr lang="en-US" altLang="zh-CN" sz="2800" b="1" dirty="0" smtClean="0"/>
              <a:t>28</a:t>
            </a:r>
            <a:r>
              <a:rPr lang="zh-CN" altLang="en-US" sz="2800" b="1" dirty="0" smtClean="0"/>
              <a:t>条和伯尔尼公约第</a:t>
            </a:r>
            <a:r>
              <a:rPr lang="en-US" altLang="zh-CN" sz="2800" b="1" dirty="0" smtClean="0"/>
              <a:t>33</a:t>
            </a:r>
            <a:r>
              <a:rPr lang="zh-CN" altLang="en-US" sz="2800" b="1" dirty="0" smtClean="0"/>
              <a:t>条：任</a:t>
            </a:r>
            <a:endParaRPr lang="en-US" altLang="zh-CN" sz="2800" b="1" dirty="0" smtClean="0"/>
          </a:p>
          <a:p>
            <a:pPr marL="0" indent="0">
              <a:buNone/>
            </a:pPr>
            <a:r>
              <a:rPr lang="en-US" altLang="zh-CN" sz="2800" b="1" dirty="0" smtClean="0"/>
              <a:t>         </a:t>
            </a:r>
            <a:r>
              <a:rPr lang="zh-CN" altLang="en-US" sz="2800" b="1" dirty="0" smtClean="0"/>
              <a:t>何缔约国之间有关该公约的解释或适用争</a:t>
            </a:r>
            <a:endParaRPr lang="en-US" altLang="zh-CN" sz="2800" b="1" dirty="0" smtClean="0"/>
          </a:p>
          <a:p>
            <a:pPr marL="0" indent="0">
              <a:buNone/>
            </a:pPr>
            <a:r>
              <a:rPr lang="en-US" altLang="zh-CN" sz="2800" b="1" dirty="0"/>
              <a:t> </a:t>
            </a:r>
            <a:r>
              <a:rPr lang="en-US" altLang="zh-CN" sz="2800" b="1" dirty="0" smtClean="0"/>
              <a:t>        </a:t>
            </a:r>
            <a:r>
              <a:rPr lang="zh-CN" altLang="en-US" sz="2800" b="1" dirty="0" smtClean="0"/>
              <a:t>端，可诉诸</a:t>
            </a:r>
            <a:r>
              <a:rPr lang="en-US" altLang="zh-CN" sz="2800" b="1" dirty="0" smtClean="0"/>
              <a:t>ICJ</a:t>
            </a:r>
            <a:r>
              <a:rPr lang="zh-CN" altLang="en-US" sz="2800" b="1" dirty="0" smtClean="0"/>
              <a:t>。</a:t>
            </a:r>
            <a:endParaRPr lang="en-US" altLang="zh-CN" sz="2800" b="1" dirty="0" smtClean="0"/>
          </a:p>
          <a:p>
            <a:r>
              <a:rPr lang="en-US" altLang="zh-CN" sz="2800" b="1" dirty="0"/>
              <a:t> </a:t>
            </a:r>
            <a:r>
              <a:rPr lang="en-US" altLang="zh-CN" sz="2800" b="1" dirty="0" smtClean="0"/>
              <a:t>     TRIPS</a:t>
            </a:r>
            <a:r>
              <a:rPr lang="zh-CN" altLang="en-US" sz="2800" b="1" dirty="0" smtClean="0"/>
              <a:t>协定第</a:t>
            </a:r>
            <a:r>
              <a:rPr lang="en-US" altLang="zh-CN" sz="2800" b="1" dirty="0" smtClean="0"/>
              <a:t>64</a:t>
            </a:r>
            <a:r>
              <a:rPr lang="zh-CN" altLang="en-US" sz="2800" b="1" dirty="0" smtClean="0"/>
              <a:t>条：适用</a:t>
            </a:r>
            <a:r>
              <a:rPr lang="en-US" altLang="zh-CN" sz="2800" b="1" dirty="0" smtClean="0"/>
              <a:t>WTO</a:t>
            </a:r>
            <a:r>
              <a:rPr lang="zh-CN" altLang="en-US" sz="2800" b="1" dirty="0" smtClean="0"/>
              <a:t>争端解决。</a:t>
            </a:r>
            <a:endParaRPr lang="zh-CN" altLang="en-US" sz="2800" b="1"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3</a:t>
            </a:fld>
            <a:endParaRPr lang="zh-CN" altLang="en-US"/>
          </a:p>
        </p:txBody>
      </p:sp>
      <p:sp>
        <p:nvSpPr>
          <p:cNvPr id="6" name="标题 5"/>
          <p:cNvSpPr>
            <a:spLocks noGrp="1"/>
          </p:cNvSpPr>
          <p:nvPr>
            <p:ph type="title"/>
          </p:nvPr>
        </p:nvSpPr>
        <p:spPr>
          <a:xfrm>
            <a:off x="457200" y="338328"/>
            <a:ext cx="8229600" cy="1866536"/>
          </a:xfrm>
        </p:spPr>
        <p:txBody>
          <a:bodyPr>
            <a:normAutofit fontScale="90000"/>
          </a:bodyPr>
          <a:lstStyle/>
          <a:p>
            <a:r>
              <a:rPr lang="zh-CN" altLang="en-US" sz="4000" b="1" dirty="0"/>
              <a:t>一、知识产权争端解决的理论与制度</a:t>
            </a:r>
            <a:r>
              <a:rPr lang="en-US" altLang="zh-CN" b="1" dirty="0"/>
              <a:t/>
            </a:r>
            <a:br>
              <a:rPr lang="en-US" altLang="zh-CN" b="1" dirty="0"/>
            </a:br>
            <a:endParaRPr lang="zh-CN" altLang="en-US" dirty="0"/>
          </a:p>
        </p:txBody>
      </p:sp>
    </p:spTree>
    <p:extLst>
      <p:ext uri="{BB962C8B-B14F-4D97-AF65-F5344CB8AC3E}">
        <p14:creationId xmlns:p14="http://schemas.microsoft.com/office/powerpoint/2010/main" val="3570514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1772816"/>
            <a:ext cx="7408333" cy="4353347"/>
          </a:xfrm>
        </p:spPr>
        <p:txBody>
          <a:bodyPr>
            <a:normAutofit lnSpcReduction="10000"/>
          </a:bodyPr>
          <a:lstStyle/>
          <a:p>
            <a:r>
              <a:rPr lang="zh-CN" altLang="en-US" b="1" dirty="0" smtClean="0"/>
              <a:t>截止</a:t>
            </a:r>
            <a:r>
              <a:rPr lang="en-US" altLang="zh-CN" b="1" dirty="0" smtClean="0"/>
              <a:t>2017</a:t>
            </a:r>
            <a:r>
              <a:rPr lang="zh-CN" altLang="en-US" b="1" dirty="0" smtClean="0"/>
              <a:t>年</a:t>
            </a:r>
            <a:r>
              <a:rPr lang="en-US" altLang="zh-CN" b="1" dirty="0" smtClean="0"/>
              <a:t>7</a:t>
            </a:r>
            <a:r>
              <a:rPr lang="zh-CN" altLang="en-US" b="1" dirty="0" smtClean="0"/>
              <a:t>月，</a:t>
            </a:r>
            <a:r>
              <a:rPr lang="en-US" altLang="zh-CN" b="1" dirty="0" smtClean="0"/>
              <a:t>37</a:t>
            </a:r>
            <a:r>
              <a:rPr lang="zh-CN" altLang="en-US" b="1" dirty="0" smtClean="0"/>
              <a:t>起案件，其中：</a:t>
            </a:r>
            <a:endParaRPr lang="en-US" altLang="zh-CN" b="1" dirty="0" smtClean="0"/>
          </a:p>
          <a:p>
            <a:r>
              <a:rPr lang="zh-CN" altLang="en-US" b="1" dirty="0" smtClean="0"/>
              <a:t>已决案：印度药品专利案（</a:t>
            </a:r>
            <a:r>
              <a:rPr lang="en-US" altLang="zh-CN" b="1" dirty="0" smtClean="0"/>
              <a:t>DS50/79, 1996/97</a:t>
            </a:r>
            <a:r>
              <a:rPr lang="zh-CN" altLang="en-US" b="1" dirty="0" smtClean="0"/>
              <a:t>）</a:t>
            </a:r>
            <a:endParaRPr lang="en-US" altLang="zh-CN" b="1" dirty="0" smtClean="0"/>
          </a:p>
          <a:p>
            <a:r>
              <a:rPr lang="en-US" altLang="zh-CN" b="1" dirty="0"/>
              <a:t> </a:t>
            </a:r>
            <a:r>
              <a:rPr lang="en-US" altLang="zh-CN" b="1" dirty="0" smtClean="0"/>
              <a:t>                 </a:t>
            </a:r>
            <a:r>
              <a:rPr lang="zh-CN" altLang="en-US" b="1" dirty="0" smtClean="0"/>
              <a:t>加拿大药品专利案（</a:t>
            </a:r>
            <a:r>
              <a:rPr lang="en-US" altLang="zh-CN" b="1" dirty="0" smtClean="0"/>
              <a:t>DS114, 2000</a:t>
            </a:r>
            <a:r>
              <a:rPr lang="zh-CN" altLang="en-US" b="1" dirty="0" smtClean="0"/>
              <a:t>）</a:t>
            </a:r>
            <a:endParaRPr lang="en-US" altLang="zh-CN" b="1" dirty="0" smtClean="0"/>
          </a:p>
          <a:p>
            <a:r>
              <a:rPr lang="en-US" altLang="zh-CN" b="1" dirty="0"/>
              <a:t> </a:t>
            </a:r>
            <a:r>
              <a:rPr lang="en-US" altLang="zh-CN" b="1" dirty="0" smtClean="0"/>
              <a:t>                 </a:t>
            </a:r>
            <a:r>
              <a:rPr lang="zh-CN" altLang="en-US" b="1" dirty="0" smtClean="0"/>
              <a:t>加拿大专利期案</a:t>
            </a:r>
            <a:r>
              <a:rPr lang="en-US" altLang="zh-CN" b="1" dirty="0" smtClean="0"/>
              <a:t>(DS170, 2000)</a:t>
            </a:r>
          </a:p>
          <a:p>
            <a:r>
              <a:rPr lang="en-US" altLang="zh-CN" b="1" dirty="0"/>
              <a:t> </a:t>
            </a:r>
            <a:r>
              <a:rPr lang="en-US" altLang="zh-CN" b="1" dirty="0" smtClean="0"/>
              <a:t>                 </a:t>
            </a:r>
            <a:r>
              <a:rPr lang="zh-CN" altLang="en-US" b="1" dirty="0" smtClean="0"/>
              <a:t>美国版权案</a:t>
            </a:r>
            <a:r>
              <a:rPr lang="en-US" altLang="zh-CN" b="1" dirty="0" smtClean="0"/>
              <a:t>(DS160, 2000)</a:t>
            </a:r>
          </a:p>
          <a:p>
            <a:r>
              <a:rPr lang="en-US" altLang="zh-CN" b="1" dirty="0"/>
              <a:t> </a:t>
            </a:r>
            <a:r>
              <a:rPr lang="en-US" altLang="zh-CN" b="1" dirty="0" smtClean="0"/>
              <a:t>                 </a:t>
            </a:r>
            <a:r>
              <a:rPr lang="zh-CN" altLang="en-US" b="1" dirty="0" smtClean="0"/>
              <a:t>美国商标案</a:t>
            </a:r>
            <a:r>
              <a:rPr lang="en-US" altLang="zh-CN" b="1" dirty="0" smtClean="0"/>
              <a:t>(DS176, 2002)</a:t>
            </a:r>
          </a:p>
          <a:p>
            <a:r>
              <a:rPr lang="en-US" altLang="zh-CN" b="1" dirty="0"/>
              <a:t> </a:t>
            </a:r>
            <a:r>
              <a:rPr lang="en-US" altLang="zh-CN" b="1" dirty="0" smtClean="0"/>
              <a:t>                 </a:t>
            </a:r>
            <a:r>
              <a:rPr lang="zh-CN" altLang="en-US" b="1" dirty="0" smtClean="0"/>
              <a:t>欧盟地理标志案</a:t>
            </a:r>
            <a:r>
              <a:rPr lang="en-US" altLang="zh-CN" b="1" dirty="0" smtClean="0"/>
              <a:t>(DS174, 2005)</a:t>
            </a:r>
          </a:p>
          <a:p>
            <a:r>
              <a:rPr lang="en-US" altLang="zh-CN" b="1" dirty="0"/>
              <a:t> </a:t>
            </a:r>
            <a:r>
              <a:rPr lang="en-US" altLang="zh-CN" b="1" dirty="0" smtClean="0"/>
              <a:t>                 </a:t>
            </a:r>
            <a:r>
              <a:rPr lang="zh-CN" altLang="en-US" b="1" dirty="0" smtClean="0"/>
              <a:t>中国知识产权实施案</a:t>
            </a:r>
            <a:r>
              <a:rPr lang="en-US" altLang="zh-CN" b="1" dirty="0" smtClean="0"/>
              <a:t>(DS362, 2009)</a:t>
            </a:r>
          </a:p>
          <a:p>
            <a:r>
              <a:rPr lang="zh-CN" altLang="en-US" b="1" dirty="0" smtClean="0"/>
              <a:t>待决案</a:t>
            </a:r>
            <a:r>
              <a:rPr lang="en-US" altLang="zh-CN" b="1" dirty="0" smtClean="0"/>
              <a:t>:   </a:t>
            </a:r>
            <a:r>
              <a:rPr lang="zh-CN" altLang="en-US" b="1" dirty="0" smtClean="0"/>
              <a:t>澳大利亚烟草平装案</a:t>
            </a:r>
            <a:r>
              <a:rPr lang="en-US" altLang="zh-CN" b="1" dirty="0" smtClean="0"/>
              <a:t>(DS434</a:t>
            </a:r>
            <a:r>
              <a:rPr lang="zh-CN" altLang="en-US" b="1" dirty="0" smtClean="0"/>
              <a:t>等</a:t>
            </a:r>
            <a:r>
              <a:rPr lang="zh-CN" altLang="en-US" b="1" dirty="0"/>
              <a:t>数</a:t>
            </a:r>
            <a:r>
              <a:rPr lang="zh-CN" altLang="en-US" b="1" dirty="0" smtClean="0"/>
              <a:t>案并审</a:t>
            </a:r>
            <a:r>
              <a:rPr lang="en-US" altLang="zh-CN" b="1" dirty="0" smtClean="0"/>
              <a:t>)</a:t>
            </a:r>
          </a:p>
          <a:p>
            <a:r>
              <a:rPr lang="zh-CN" altLang="en-US" b="1" dirty="0" smtClean="0"/>
              <a:t>磋商案</a:t>
            </a:r>
            <a:r>
              <a:rPr lang="en-US" altLang="zh-CN" b="1" dirty="0" smtClean="0"/>
              <a:t>:   </a:t>
            </a:r>
            <a:r>
              <a:rPr lang="zh-CN" altLang="en-US" b="1" dirty="0" smtClean="0"/>
              <a:t>沙特等影响</a:t>
            </a:r>
            <a:r>
              <a:rPr lang="en-US" altLang="zh-CN" b="1" dirty="0" smtClean="0"/>
              <a:t>TRIPS</a:t>
            </a:r>
            <a:r>
              <a:rPr lang="zh-CN" altLang="en-US" b="1" dirty="0" smtClean="0"/>
              <a:t>案</a:t>
            </a:r>
            <a:r>
              <a:rPr lang="en-US" altLang="zh-CN" b="1" dirty="0" smtClean="0"/>
              <a:t>(DS526-528)</a:t>
            </a:r>
          </a:p>
          <a:p>
            <a:endParaRPr lang="zh-CN" altLang="en-US"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4</a:t>
            </a:fld>
            <a:endParaRPr lang="zh-CN" altLang="en-US"/>
          </a:p>
        </p:txBody>
      </p:sp>
      <p:sp>
        <p:nvSpPr>
          <p:cNvPr id="6" name="标题 5"/>
          <p:cNvSpPr>
            <a:spLocks noGrp="1"/>
          </p:cNvSpPr>
          <p:nvPr>
            <p:ph type="title"/>
          </p:nvPr>
        </p:nvSpPr>
        <p:spPr>
          <a:xfrm>
            <a:off x="457200" y="692696"/>
            <a:ext cx="8229600" cy="936104"/>
          </a:xfrm>
        </p:spPr>
        <p:txBody>
          <a:bodyPr>
            <a:normAutofit fontScale="90000"/>
          </a:bodyPr>
          <a:lstStyle/>
          <a:p>
            <a:r>
              <a:rPr lang="zh-CN" altLang="en-US" b="1" dirty="0"/>
              <a:t>二、</a:t>
            </a:r>
            <a:r>
              <a:rPr lang="en-US" altLang="zh-CN" b="1" dirty="0"/>
              <a:t>TRIPS</a:t>
            </a:r>
            <a:r>
              <a:rPr lang="zh-CN" altLang="en-US" b="1" dirty="0"/>
              <a:t>协定有关争端解决</a:t>
            </a:r>
            <a:r>
              <a:rPr lang="zh-CN" altLang="en-US" b="1" dirty="0" smtClean="0"/>
              <a:t>的概况</a:t>
            </a:r>
            <a:r>
              <a:rPr lang="en-US" altLang="zh-CN" b="1" dirty="0"/>
              <a:t/>
            </a:r>
            <a:br>
              <a:rPr lang="en-US" altLang="zh-CN" b="1" dirty="0"/>
            </a:br>
            <a:endParaRPr lang="zh-CN" altLang="en-US" dirty="0"/>
          </a:p>
        </p:txBody>
      </p:sp>
    </p:spTree>
    <p:extLst>
      <p:ext uri="{BB962C8B-B14F-4D97-AF65-F5344CB8AC3E}">
        <p14:creationId xmlns:p14="http://schemas.microsoft.com/office/powerpoint/2010/main" val="3623703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1988840"/>
            <a:ext cx="7408333" cy="4137323"/>
          </a:xfrm>
        </p:spPr>
        <p:txBody>
          <a:bodyPr>
            <a:normAutofit/>
          </a:bodyPr>
          <a:lstStyle/>
          <a:p>
            <a:r>
              <a:rPr lang="zh-CN" altLang="en-US" sz="2800" b="1" dirty="0"/>
              <a:t>印度药品专利</a:t>
            </a:r>
            <a:r>
              <a:rPr lang="zh-CN" altLang="en-US" sz="2800" b="1" dirty="0" smtClean="0"/>
              <a:t>案</a:t>
            </a:r>
            <a:endParaRPr lang="en-US" altLang="zh-CN" sz="2800" b="1" dirty="0" smtClean="0"/>
          </a:p>
          <a:p>
            <a:r>
              <a:rPr lang="zh-CN" altLang="en-US" b="1" dirty="0" smtClean="0"/>
              <a:t>争端：美国和欧盟诉称，根据</a:t>
            </a:r>
            <a:r>
              <a:rPr lang="en-US" altLang="zh-CN" b="1" dirty="0" smtClean="0"/>
              <a:t>TRIPS</a:t>
            </a:r>
            <a:r>
              <a:rPr lang="zh-CN" altLang="en-US" b="1" dirty="0" smtClean="0"/>
              <a:t>协定第</a:t>
            </a:r>
            <a:r>
              <a:rPr lang="en-US" altLang="zh-CN" b="1" dirty="0" smtClean="0"/>
              <a:t>70.8</a:t>
            </a:r>
            <a:r>
              <a:rPr lang="zh-CN" altLang="en-US" b="1" dirty="0" smtClean="0"/>
              <a:t>和</a:t>
            </a:r>
            <a:r>
              <a:rPr lang="en-US" altLang="zh-CN" b="1" dirty="0" smtClean="0"/>
              <a:t>70.9</a:t>
            </a:r>
            <a:r>
              <a:rPr lang="zh-CN" altLang="en-US" b="1" dirty="0" smtClean="0"/>
              <a:t>条，要求印度履行义务，自</a:t>
            </a:r>
            <a:r>
              <a:rPr lang="en-US" altLang="zh-CN" b="1" dirty="0" smtClean="0"/>
              <a:t>1995</a:t>
            </a:r>
            <a:r>
              <a:rPr lang="zh-CN" altLang="en-US" b="1" dirty="0" smtClean="0"/>
              <a:t>年</a:t>
            </a:r>
            <a:r>
              <a:rPr lang="en-US" altLang="zh-CN" b="1" dirty="0" smtClean="0"/>
              <a:t>1</a:t>
            </a:r>
            <a:r>
              <a:rPr lang="zh-CN" altLang="en-US" b="1" dirty="0" smtClean="0"/>
              <a:t>月</a:t>
            </a:r>
            <a:r>
              <a:rPr lang="en-US" altLang="zh-CN" b="1" dirty="0" smtClean="0"/>
              <a:t>1</a:t>
            </a:r>
            <a:r>
              <a:rPr lang="zh-CN" altLang="en-US" b="1" dirty="0" smtClean="0"/>
              <a:t>日起，对于欧美已授予专利权和销售许可，并在印度提出“邮箱”申请的药品及农化品专利，给予市场独销权，直至过渡期结束。印度辩称，已提供行政程序。</a:t>
            </a:r>
            <a:endParaRPr lang="en-US" altLang="zh-CN" b="1" dirty="0" smtClean="0"/>
          </a:p>
          <a:p>
            <a:r>
              <a:rPr lang="zh-CN" altLang="en-US" b="1" dirty="0" smtClean="0"/>
              <a:t>解决：澄清“邮箱”申请制度；印度未公开的行政程序，缺乏法律上的保障，不符合应履行义务，应予以改正。</a:t>
            </a:r>
            <a:endParaRPr lang="en-US" altLang="zh-CN" b="1" dirty="0" smtClean="0"/>
          </a:p>
          <a:p>
            <a:r>
              <a:rPr lang="zh-CN" altLang="en-US" b="1" dirty="0" smtClean="0"/>
              <a:t>执行：</a:t>
            </a:r>
            <a:r>
              <a:rPr lang="en-US" altLang="zh-CN" b="1" dirty="0" smtClean="0"/>
              <a:t>1999</a:t>
            </a:r>
            <a:r>
              <a:rPr lang="zh-CN" altLang="en-US" b="1" dirty="0" smtClean="0"/>
              <a:t>年印度通过相关立法。</a:t>
            </a:r>
            <a:endParaRPr lang="en-US" altLang="zh-CN" b="1" dirty="0" smtClean="0"/>
          </a:p>
          <a:p>
            <a:endParaRPr lang="en-US" altLang="zh-CN" sz="2800" b="1" dirty="0" smtClean="0"/>
          </a:p>
          <a:p>
            <a:endParaRPr lang="zh-CN" altLang="en-US" sz="2800" b="1"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5</a:t>
            </a:fld>
            <a:endParaRPr lang="zh-CN" altLang="en-US"/>
          </a:p>
        </p:txBody>
      </p:sp>
      <p:sp>
        <p:nvSpPr>
          <p:cNvPr id="6" name="标题 5"/>
          <p:cNvSpPr>
            <a:spLocks noGrp="1"/>
          </p:cNvSpPr>
          <p:nvPr>
            <p:ph type="title"/>
          </p:nvPr>
        </p:nvSpPr>
        <p:spPr>
          <a:xfrm>
            <a:off x="457200" y="692696"/>
            <a:ext cx="8229600" cy="936104"/>
          </a:xfrm>
        </p:spPr>
        <p:txBody>
          <a:bodyPr>
            <a:normAutofit fontScale="90000"/>
          </a:bodyPr>
          <a:lstStyle/>
          <a:p>
            <a:r>
              <a:rPr lang="zh-CN" altLang="en-US" b="1" dirty="0" smtClean="0"/>
              <a:t>三、</a:t>
            </a:r>
            <a:r>
              <a:rPr lang="en-US" altLang="zh-CN" b="1" dirty="0"/>
              <a:t>TRIPS</a:t>
            </a:r>
            <a:r>
              <a:rPr lang="zh-CN" altLang="en-US" b="1" dirty="0"/>
              <a:t>协定有关争端解决的案例</a:t>
            </a:r>
            <a:r>
              <a:rPr lang="en-US" altLang="zh-CN" b="1" dirty="0"/>
              <a:t/>
            </a:r>
            <a:br>
              <a:rPr lang="en-US" altLang="zh-CN" b="1" dirty="0"/>
            </a:br>
            <a:r>
              <a:rPr lang="zh-CN" altLang="en-US" sz="3100" b="1" dirty="0" smtClean="0"/>
              <a:t>（一）</a:t>
            </a:r>
            <a:endParaRPr lang="zh-CN" altLang="en-US" dirty="0"/>
          </a:p>
        </p:txBody>
      </p:sp>
    </p:spTree>
    <p:extLst>
      <p:ext uri="{BB962C8B-B14F-4D97-AF65-F5344CB8AC3E}">
        <p14:creationId xmlns:p14="http://schemas.microsoft.com/office/powerpoint/2010/main" val="2851280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2060848"/>
            <a:ext cx="7408333" cy="4065315"/>
          </a:xfrm>
        </p:spPr>
        <p:txBody>
          <a:bodyPr>
            <a:normAutofit/>
          </a:bodyPr>
          <a:lstStyle/>
          <a:p>
            <a:r>
              <a:rPr lang="zh-CN" altLang="en-US" b="1" dirty="0"/>
              <a:t>加拿大药品专利</a:t>
            </a:r>
            <a:r>
              <a:rPr lang="zh-CN" altLang="en-US" b="1" dirty="0" smtClean="0"/>
              <a:t>案</a:t>
            </a:r>
            <a:endParaRPr lang="en-US" altLang="zh-CN" b="1" dirty="0" smtClean="0"/>
          </a:p>
          <a:p>
            <a:r>
              <a:rPr lang="zh-CN" altLang="en-US" sz="2000" b="1" dirty="0" smtClean="0"/>
              <a:t>争端：欧盟诉称，加拿大允许在</a:t>
            </a:r>
            <a:r>
              <a:rPr lang="en-US" altLang="zh-CN" sz="2000" b="1" dirty="0" smtClean="0"/>
              <a:t>20</a:t>
            </a:r>
            <a:r>
              <a:rPr lang="zh-CN" altLang="en-US" sz="2000" b="1" dirty="0" smtClean="0"/>
              <a:t>年专利期限前</a:t>
            </a:r>
            <a:r>
              <a:rPr lang="en-US" altLang="zh-CN" sz="2000" b="1" dirty="0" smtClean="0"/>
              <a:t>6</a:t>
            </a:r>
            <a:r>
              <a:rPr lang="zh-CN" altLang="en-US" sz="2000" b="1" dirty="0" smtClean="0"/>
              <a:t>个月未经专利权人许可而制造、储存药品（储存例外）和未经许可从事与研发及获得药品销售许可所需信息递交有关活动（管理审查例外），违反</a:t>
            </a:r>
            <a:r>
              <a:rPr lang="en-US" altLang="zh-CN" sz="2000" b="1" dirty="0" smtClean="0"/>
              <a:t>TRIPS</a:t>
            </a:r>
            <a:r>
              <a:rPr lang="zh-CN" altLang="en-US" sz="2000" b="1" dirty="0" smtClean="0"/>
              <a:t>协定第</a:t>
            </a:r>
            <a:r>
              <a:rPr lang="en-US" altLang="zh-CN" sz="2000" b="1" dirty="0" smtClean="0"/>
              <a:t>28</a:t>
            </a:r>
            <a:r>
              <a:rPr lang="zh-CN" altLang="en-US" sz="2000" b="1" dirty="0" smtClean="0"/>
              <a:t>条（专利权）和第</a:t>
            </a:r>
            <a:r>
              <a:rPr lang="en-US" altLang="zh-CN" sz="2000" b="1" dirty="0" smtClean="0"/>
              <a:t>33</a:t>
            </a:r>
            <a:r>
              <a:rPr lang="zh-CN" altLang="en-US" sz="2000" b="1" dirty="0" smtClean="0"/>
              <a:t>条（专利期）；加拿大辩称这均属于第</a:t>
            </a:r>
            <a:r>
              <a:rPr lang="en-US" altLang="zh-CN" sz="2000" b="1" dirty="0" smtClean="0"/>
              <a:t>30</a:t>
            </a:r>
            <a:r>
              <a:rPr lang="zh-CN" altLang="en-US" sz="2000" b="1" dirty="0" smtClean="0"/>
              <a:t>条的专利权例外。</a:t>
            </a:r>
            <a:endParaRPr lang="en-US" altLang="zh-CN" sz="2000" b="1" dirty="0" smtClean="0"/>
          </a:p>
          <a:p>
            <a:r>
              <a:rPr lang="zh-CN" altLang="en-US" sz="2000" b="1" dirty="0" smtClean="0"/>
              <a:t>解决：解释第</a:t>
            </a:r>
            <a:r>
              <a:rPr lang="en-US" altLang="zh-CN" sz="2000" b="1" dirty="0" smtClean="0"/>
              <a:t>30</a:t>
            </a:r>
            <a:r>
              <a:rPr lang="zh-CN" altLang="en-US" sz="2000" b="1" dirty="0" smtClean="0"/>
              <a:t>条（三步骤递加标准：“有限”、“没有不合理与专利权人正常利用冲突”、没有不合理地损害专利权利人的合法权益，并顾及第三方合法利益）；确认“管理审查例外”</a:t>
            </a:r>
            <a:r>
              <a:rPr lang="en-US" altLang="zh-CN" sz="2000" b="1" dirty="0" smtClean="0"/>
              <a:t>(</a:t>
            </a:r>
            <a:r>
              <a:rPr lang="en-US" altLang="zh-CN" sz="2000" b="1" dirty="0" err="1" smtClean="0"/>
              <a:t>Bolar</a:t>
            </a:r>
            <a:r>
              <a:rPr lang="en-US" altLang="zh-CN" sz="2000" b="1" dirty="0" smtClean="0"/>
              <a:t> exception)</a:t>
            </a:r>
            <a:r>
              <a:rPr lang="zh-CN" altLang="en-US" sz="2000" b="1" dirty="0" smtClean="0"/>
              <a:t>成立，“储存例外”不成立。</a:t>
            </a:r>
            <a:endParaRPr lang="en-US" altLang="zh-CN" sz="2000" b="1" dirty="0" smtClean="0"/>
          </a:p>
          <a:p>
            <a:r>
              <a:rPr lang="zh-CN" altLang="en-US" sz="2000" b="1" dirty="0" smtClean="0"/>
              <a:t>执行： </a:t>
            </a:r>
            <a:r>
              <a:rPr lang="en-US" altLang="zh-CN" sz="2000" b="1" dirty="0" smtClean="0"/>
              <a:t>2000</a:t>
            </a:r>
            <a:r>
              <a:rPr lang="zh-CN" altLang="en-US" sz="2000" b="1" dirty="0" smtClean="0"/>
              <a:t>年，加拿大修法改正。</a:t>
            </a:r>
            <a:endParaRPr lang="en-US" altLang="zh-CN" sz="2000" b="1" dirty="0" smtClean="0"/>
          </a:p>
          <a:p>
            <a:endParaRPr lang="zh-CN" altLang="en-US" sz="2000" b="1"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6</a:t>
            </a:fld>
            <a:endParaRPr lang="zh-CN" altLang="en-US"/>
          </a:p>
        </p:txBody>
      </p:sp>
      <p:sp>
        <p:nvSpPr>
          <p:cNvPr id="6" name="标题 5"/>
          <p:cNvSpPr>
            <a:spLocks noGrp="1"/>
          </p:cNvSpPr>
          <p:nvPr>
            <p:ph type="title"/>
          </p:nvPr>
        </p:nvSpPr>
        <p:spPr>
          <a:xfrm>
            <a:off x="457200" y="692696"/>
            <a:ext cx="8229600" cy="936104"/>
          </a:xfrm>
        </p:spPr>
        <p:txBody>
          <a:bodyPr>
            <a:normAutofit fontScale="90000"/>
          </a:bodyPr>
          <a:lstStyle/>
          <a:p>
            <a:r>
              <a:rPr lang="zh-CN" altLang="en-US" b="1" dirty="0" smtClean="0"/>
              <a:t>三、</a:t>
            </a:r>
            <a:r>
              <a:rPr lang="en-US" altLang="zh-CN" b="1" dirty="0"/>
              <a:t>TRIPS</a:t>
            </a:r>
            <a:r>
              <a:rPr lang="zh-CN" altLang="en-US" b="1" dirty="0"/>
              <a:t>协定有关争端解决的案例</a:t>
            </a:r>
            <a:r>
              <a:rPr lang="en-US" altLang="zh-CN" b="1" dirty="0"/>
              <a:t/>
            </a:r>
            <a:br>
              <a:rPr lang="en-US" altLang="zh-CN" b="1" dirty="0"/>
            </a:br>
            <a:r>
              <a:rPr lang="zh-CN" altLang="en-US" sz="3600" b="1" dirty="0" smtClean="0"/>
              <a:t>（二）</a:t>
            </a:r>
            <a:endParaRPr lang="zh-CN" altLang="en-US" dirty="0"/>
          </a:p>
        </p:txBody>
      </p:sp>
    </p:spTree>
    <p:extLst>
      <p:ext uri="{BB962C8B-B14F-4D97-AF65-F5344CB8AC3E}">
        <p14:creationId xmlns:p14="http://schemas.microsoft.com/office/powerpoint/2010/main" val="2851280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1988840"/>
            <a:ext cx="7408333" cy="4137323"/>
          </a:xfrm>
        </p:spPr>
        <p:txBody>
          <a:bodyPr>
            <a:normAutofit/>
          </a:bodyPr>
          <a:lstStyle/>
          <a:p>
            <a:r>
              <a:rPr lang="zh-CN" altLang="en-US" sz="2800" b="1" dirty="0"/>
              <a:t>加拿大专利期</a:t>
            </a:r>
            <a:r>
              <a:rPr lang="zh-CN" altLang="en-US" sz="2800" b="1" dirty="0" smtClean="0"/>
              <a:t>案</a:t>
            </a:r>
            <a:endParaRPr lang="en-US" altLang="zh-CN" sz="2800" b="1" dirty="0" smtClean="0"/>
          </a:p>
          <a:p>
            <a:r>
              <a:rPr lang="zh-CN" altLang="en-US" b="1" dirty="0" smtClean="0"/>
              <a:t>争端：美国诉称，加拿大对于</a:t>
            </a:r>
            <a:r>
              <a:rPr lang="en-US" altLang="zh-CN" b="1" dirty="0" smtClean="0"/>
              <a:t>1995</a:t>
            </a:r>
            <a:r>
              <a:rPr lang="zh-CN" altLang="en-US" b="1" dirty="0" smtClean="0"/>
              <a:t>年之前授予专利为自授权之日</a:t>
            </a:r>
            <a:r>
              <a:rPr lang="en-US" altLang="zh-CN" b="1" dirty="0" smtClean="0"/>
              <a:t>17</a:t>
            </a:r>
            <a:r>
              <a:rPr lang="zh-CN" altLang="en-US" b="1" dirty="0" smtClean="0"/>
              <a:t>年（旧法专利），之后为申请之日</a:t>
            </a:r>
            <a:r>
              <a:rPr lang="en-US" altLang="zh-CN" b="1" dirty="0" smtClean="0"/>
              <a:t>20</a:t>
            </a:r>
            <a:r>
              <a:rPr lang="zh-CN" altLang="en-US" b="1" dirty="0" smtClean="0"/>
              <a:t>年（新法专利），未自</a:t>
            </a:r>
            <a:r>
              <a:rPr lang="en-US" altLang="zh-CN" b="1" dirty="0" smtClean="0"/>
              <a:t>1995</a:t>
            </a:r>
            <a:r>
              <a:rPr lang="zh-CN" altLang="en-US" b="1" dirty="0" smtClean="0"/>
              <a:t>年起统一</a:t>
            </a:r>
            <a:r>
              <a:rPr lang="en-US" altLang="zh-CN" b="1" dirty="0" smtClean="0"/>
              <a:t>20</a:t>
            </a:r>
            <a:r>
              <a:rPr lang="zh-CN" altLang="en-US" b="1" dirty="0" smtClean="0"/>
              <a:t>年，违反</a:t>
            </a:r>
            <a:r>
              <a:rPr lang="en-US" altLang="zh-CN" b="1" dirty="0" smtClean="0"/>
              <a:t>TRIPS</a:t>
            </a:r>
            <a:r>
              <a:rPr lang="zh-CN" altLang="en-US" b="1" dirty="0" smtClean="0"/>
              <a:t>协定第</a:t>
            </a:r>
            <a:r>
              <a:rPr lang="en-US" altLang="zh-CN" b="1" dirty="0" smtClean="0"/>
              <a:t>33</a:t>
            </a:r>
            <a:r>
              <a:rPr lang="zh-CN" altLang="en-US" b="1" dirty="0" smtClean="0"/>
              <a:t>条和第</a:t>
            </a:r>
            <a:r>
              <a:rPr lang="en-US" altLang="zh-CN" b="1" dirty="0" smtClean="0"/>
              <a:t>70</a:t>
            </a:r>
            <a:r>
              <a:rPr lang="zh-CN" altLang="en-US" b="1" dirty="0" smtClean="0"/>
              <a:t>条第</a:t>
            </a:r>
            <a:r>
              <a:rPr lang="en-US" altLang="zh-CN" b="1" dirty="0" smtClean="0"/>
              <a:t>2</a:t>
            </a:r>
            <a:r>
              <a:rPr lang="zh-CN" altLang="en-US" b="1" dirty="0" smtClean="0"/>
              <a:t>款（适用之日有效权利均适用新法）。加拿大辩称，第</a:t>
            </a:r>
            <a:r>
              <a:rPr lang="en-US" altLang="zh-CN" b="1" dirty="0" smtClean="0"/>
              <a:t>70</a:t>
            </a:r>
            <a:r>
              <a:rPr lang="zh-CN" altLang="en-US" b="1" dirty="0" smtClean="0"/>
              <a:t>条第</a:t>
            </a:r>
            <a:r>
              <a:rPr lang="en-US" altLang="zh-CN" b="1" dirty="0" smtClean="0"/>
              <a:t>1</a:t>
            </a:r>
            <a:r>
              <a:rPr lang="zh-CN" altLang="en-US" b="1" dirty="0" smtClean="0"/>
              <a:t>款规定对适用之日前发生旧法行为无追溯。</a:t>
            </a:r>
            <a:endParaRPr lang="en-US" altLang="zh-CN" b="1" dirty="0" smtClean="0"/>
          </a:p>
          <a:p>
            <a:r>
              <a:rPr lang="zh-CN" altLang="en-US" b="1" dirty="0" smtClean="0"/>
              <a:t>解决：解释并澄清第</a:t>
            </a:r>
            <a:r>
              <a:rPr lang="en-US" altLang="zh-CN" b="1" dirty="0" smtClean="0"/>
              <a:t>70</a:t>
            </a:r>
            <a:r>
              <a:rPr lang="zh-CN" altLang="en-US" b="1" dirty="0" smtClean="0"/>
              <a:t>条是保护现有的主题，因此凡在适用之日有效的权利均应符合</a:t>
            </a:r>
            <a:r>
              <a:rPr lang="en-US" altLang="zh-CN" b="1" dirty="0" smtClean="0"/>
              <a:t>TRIPS</a:t>
            </a:r>
            <a:r>
              <a:rPr lang="zh-CN" altLang="en-US" b="1" dirty="0" smtClean="0"/>
              <a:t>协定。</a:t>
            </a:r>
            <a:endParaRPr lang="en-US" altLang="zh-CN" b="1" dirty="0" smtClean="0"/>
          </a:p>
          <a:p>
            <a:r>
              <a:rPr lang="zh-CN" altLang="en-US" b="1" dirty="0" smtClean="0"/>
              <a:t>执行：</a:t>
            </a:r>
            <a:r>
              <a:rPr lang="en-US" altLang="zh-CN" b="1" dirty="0" smtClean="0"/>
              <a:t>2001</a:t>
            </a:r>
            <a:r>
              <a:rPr lang="zh-CN" altLang="en-US" b="1" dirty="0" smtClean="0"/>
              <a:t>年加拿大修法改正。</a:t>
            </a:r>
            <a:endParaRPr lang="en-US" altLang="zh-CN" b="1"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7</a:t>
            </a:fld>
            <a:endParaRPr lang="zh-CN" altLang="en-US"/>
          </a:p>
        </p:txBody>
      </p:sp>
      <p:sp>
        <p:nvSpPr>
          <p:cNvPr id="6" name="标题 5"/>
          <p:cNvSpPr>
            <a:spLocks noGrp="1"/>
          </p:cNvSpPr>
          <p:nvPr>
            <p:ph type="title"/>
          </p:nvPr>
        </p:nvSpPr>
        <p:spPr>
          <a:xfrm>
            <a:off x="457200" y="692696"/>
            <a:ext cx="8229600" cy="936104"/>
          </a:xfrm>
        </p:spPr>
        <p:txBody>
          <a:bodyPr>
            <a:normAutofit fontScale="90000"/>
          </a:bodyPr>
          <a:lstStyle/>
          <a:p>
            <a:r>
              <a:rPr lang="zh-CN" altLang="en-US" b="1" dirty="0" smtClean="0"/>
              <a:t>三、</a:t>
            </a:r>
            <a:r>
              <a:rPr lang="en-US" altLang="zh-CN" b="1" dirty="0"/>
              <a:t>TRIPS</a:t>
            </a:r>
            <a:r>
              <a:rPr lang="zh-CN" altLang="en-US" b="1" dirty="0"/>
              <a:t>协定有关争端解决的案例</a:t>
            </a:r>
            <a:r>
              <a:rPr lang="en-US" altLang="zh-CN" b="1" dirty="0"/>
              <a:t/>
            </a:r>
            <a:br>
              <a:rPr lang="en-US" altLang="zh-CN" b="1" dirty="0"/>
            </a:br>
            <a:r>
              <a:rPr lang="zh-CN" altLang="en-US" sz="3600" b="1" dirty="0" smtClean="0"/>
              <a:t>（三）</a:t>
            </a:r>
            <a:endParaRPr lang="zh-CN" altLang="en-US" dirty="0"/>
          </a:p>
        </p:txBody>
      </p:sp>
    </p:spTree>
    <p:extLst>
      <p:ext uri="{BB962C8B-B14F-4D97-AF65-F5344CB8AC3E}">
        <p14:creationId xmlns:p14="http://schemas.microsoft.com/office/powerpoint/2010/main" val="2851280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1988840"/>
            <a:ext cx="7408333" cy="4137323"/>
          </a:xfrm>
        </p:spPr>
        <p:txBody>
          <a:bodyPr>
            <a:normAutofit/>
          </a:bodyPr>
          <a:lstStyle/>
          <a:p>
            <a:r>
              <a:rPr lang="zh-CN" altLang="en-US" sz="2800" b="1" dirty="0"/>
              <a:t>美国版权</a:t>
            </a:r>
            <a:r>
              <a:rPr lang="zh-CN" altLang="en-US" sz="2800" b="1" dirty="0" smtClean="0"/>
              <a:t>案</a:t>
            </a:r>
            <a:endParaRPr lang="en-US" altLang="zh-CN" sz="2800" b="1" dirty="0" smtClean="0"/>
          </a:p>
          <a:p>
            <a:r>
              <a:rPr lang="zh-CN" altLang="en-US" b="1" dirty="0" smtClean="0"/>
              <a:t>争端：欧盟诉称，美国版权法允许未经音乐作品版权人许可，在家庭式商业场所播放播送（家庭式例外）和在小型商业场所播放播送（小型商业例外），违反</a:t>
            </a:r>
            <a:r>
              <a:rPr lang="en-US" altLang="zh-CN" b="1" dirty="0" smtClean="0"/>
              <a:t>TRIPS</a:t>
            </a:r>
            <a:r>
              <a:rPr lang="zh-CN" altLang="en-US" b="1" dirty="0" smtClean="0"/>
              <a:t>协定第</a:t>
            </a:r>
            <a:r>
              <a:rPr lang="en-US" altLang="zh-CN" b="1" dirty="0" smtClean="0"/>
              <a:t>9</a:t>
            </a:r>
            <a:r>
              <a:rPr lang="zh-CN" altLang="en-US" b="1" dirty="0" smtClean="0"/>
              <a:t>条以及纳入的伯尔尼公约第</a:t>
            </a:r>
            <a:r>
              <a:rPr lang="en-US" altLang="zh-CN" b="1" dirty="0" smtClean="0"/>
              <a:t>11.(1)(i)</a:t>
            </a:r>
            <a:r>
              <a:rPr lang="zh-CN" altLang="en-US" b="1" dirty="0" smtClean="0"/>
              <a:t>条</a:t>
            </a:r>
            <a:r>
              <a:rPr lang="en-US" altLang="zh-CN" b="1" dirty="0" smtClean="0"/>
              <a:t>(</a:t>
            </a:r>
            <a:r>
              <a:rPr lang="zh-CN" altLang="en-US" b="1" dirty="0" smtClean="0"/>
              <a:t>音乐作品版权</a:t>
            </a:r>
            <a:r>
              <a:rPr lang="en-US" altLang="zh-CN" b="1" dirty="0" smtClean="0"/>
              <a:t>)</a:t>
            </a:r>
            <a:r>
              <a:rPr lang="zh-CN" altLang="en-US" b="1" dirty="0" smtClean="0"/>
              <a:t>和第</a:t>
            </a:r>
            <a:r>
              <a:rPr lang="en-US" altLang="zh-CN" b="1" dirty="0" smtClean="0"/>
              <a:t>12</a:t>
            </a:r>
            <a:r>
              <a:rPr lang="zh-CN" altLang="en-US" b="1" dirty="0" smtClean="0"/>
              <a:t>条之二</a:t>
            </a:r>
            <a:r>
              <a:rPr lang="en-US" altLang="zh-CN" b="1" dirty="0" smtClean="0"/>
              <a:t>(1)(iii)</a:t>
            </a:r>
            <a:r>
              <a:rPr lang="zh-CN" altLang="en-US" b="1" dirty="0" smtClean="0"/>
              <a:t>（传播权）。美国辩称，这些符合</a:t>
            </a:r>
            <a:r>
              <a:rPr lang="en-US" altLang="zh-CN" b="1" dirty="0" smtClean="0"/>
              <a:t>TRIPS</a:t>
            </a:r>
            <a:r>
              <a:rPr lang="zh-CN" altLang="en-US" b="1" dirty="0" smtClean="0"/>
              <a:t>协定第</a:t>
            </a:r>
            <a:r>
              <a:rPr lang="en-US" altLang="zh-CN" b="1" dirty="0" smtClean="0"/>
              <a:t>13</a:t>
            </a:r>
            <a:r>
              <a:rPr lang="zh-CN" altLang="en-US" b="1" dirty="0" smtClean="0"/>
              <a:t>条版权例外。</a:t>
            </a:r>
            <a:endParaRPr lang="en-US" altLang="zh-CN" b="1" dirty="0" smtClean="0"/>
          </a:p>
          <a:p>
            <a:r>
              <a:rPr lang="zh-CN" altLang="en-US" b="1" dirty="0" smtClean="0"/>
              <a:t>解决：解释和澄清第</a:t>
            </a:r>
            <a:r>
              <a:rPr lang="en-US" altLang="zh-CN" b="1" dirty="0" smtClean="0"/>
              <a:t>13</a:t>
            </a:r>
            <a:r>
              <a:rPr lang="zh-CN" altLang="en-US" b="1" dirty="0" smtClean="0"/>
              <a:t>条（三步骤），认定家庭式例外，否定小型商业例外。</a:t>
            </a:r>
            <a:endParaRPr lang="en-US" altLang="zh-CN" b="1" dirty="0" smtClean="0"/>
          </a:p>
          <a:p>
            <a:r>
              <a:rPr lang="zh-CN" altLang="en-US" b="1" dirty="0" smtClean="0"/>
              <a:t>执行：美欧</a:t>
            </a:r>
            <a:r>
              <a:rPr lang="en-US" altLang="zh-CN" b="1" dirty="0" smtClean="0"/>
              <a:t>2003</a:t>
            </a:r>
            <a:r>
              <a:rPr lang="zh-CN" altLang="en-US" b="1" dirty="0" smtClean="0"/>
              <a:t>年达成临时补偿协议，至今未修法。</a:t>
            </a:r>
            <a:endParaRPr lang="zh-CN" altLang="en-US" b="1"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8</a:t>
            </a:fld>
            <a:endParaRPr lang="zh-CN" altLang="en-US"/>
          </a:p>
        </p:txBody>
      </p:sp>
      <p:sp>
        <p:nvSpPr>
          <p:cNvPr id="6" name="标题 5"/>
          <p:cNvSpPr>
            <a:spLocks noGrp="1"/>
          </p:cNvSpPr>
          <p:nvPr>
            <p:ph type="title"/>
          </p:nvPr>
        </p:nvSpPr>
        <p:spPr>
          <a:xfrm>
            <a:off x="457200" y="692696"/>
            <a:ext cx="8229600" cy="936104"/>
          </a:xfrm>
        </p:spPr>
        <p:txBody>
          <a:bodyPr>
            <a:normAutofit fontScale="90000"/>
          </a:bodyPr>
          <a:lstStyle/>
          <a:p>
            <a:r>
              <a:rPr lang="zh-CN" altLang="en-US" b="1" dirty="0" smtClean="0"/>
              <a:t>三、</a:t>
            </a:r>
            <a:r>
              <a:rPr lang="en-US" altLang="zh-CN" b="1" dirty="0"/>
              <a:t>TRIPS</a:t>
            </a:r>
            <a:r>
              <a:rPr lang="zh-CN" altLang="en-US" b="1" dirty="0"/>
              <a:t>协定有关争端解决的案例</a:t>
            </a:r>
            <a:r>
              <a:rPr lang="en-US" altLang="zh-CN" b="1" dirty="0"/>
              <a:t/>
            </a:r>
            <a:br>
              <a:rPr lang="en-US" altLang="zh-CN" b="1" dirty="0"/>
            </a:br>
            <a:r>
              <a:rPr lang="zh-CN" altLang="en-US" sz="3600" b="1" dirty="0" smtClean="0"/>
              <a:t>（四）</a:t>
            </a:r>
            <a:endParaRPr lang="zh-CN" altLang="en-US" dirty="0"/>
          </a:p>
        </p:txBody>
      </p:sp>
    </p:spTree>
    <p:extLst>
      <p:ext uri="{BB962C8B-B14F-4D97-AF65-F5344CB8AC3E}">
        <p14:creationId xmlns:p14="http://schemas.microsoft.com/office/powerpoint/2010/main" val="2851280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1988840"/>
            <a:ext cx="7408333" cy="4137323"/>
          </a:xfrm>
        </p:spPr>
        <p:txBody>
          <a:bodyPr/>
          <a:lstStyle/>
          <a:p>
            <a:r>
              <a:rPr lang="zh-CN" altLang="en-US" b="1" dirty="0"/>
              <a:t>美国商标</a:t>
            </a:r>
            <a:r>
              <a:rPr lang="zh-CN" altLang="en-US" b="1" dirty="0" smtClean="0"/>
              <a:t>案</a:t>
            </a:r>
            <a:endParaRPr lang="en-US" altLang="zh-CN" b="1" dirty="0" smtClean="0"/>
          </a:p>
          <a:p>
            <a:r>
              <a:rPr lang="zh-CN" altLang="en-US" sz="2000" b="1" dirty="0" smtClean="0"/>
              <a:t>争端：欧盟诉称，美国禁止与古巴商业交往的欧洲公司在美申请注册与古巴没收美国公司资产相关的商标，违反纳入</a:t>
            </a:r>
            <a:r>
              <a:rPr lang="en-US" altLang="zh-CN" sz="2000" b="1" dirty="0" smtClean="0"/>
              <a:t>TRIPS</a:t>
            </a:r>
            <a:r>
              <a:rPr lang="zh-CN" altLang="en-US" sz="2000" b="1" dirty="0" smtClean="0"/>
              <a:t>协定的巴黎公约第</a:t>
            </a:r>
            <a:r>
              <a:rPr lang="en-US" altLang="zh-CN" sz="2000" b="1" dirty="0" smtClean="0"/>
              <a:t>6</a:t>
            </a:r>
            <a:r>
              <a:rPr lang="zh-CN" altLang="en-US" sz="2000" b="1" dirty="0" smtClean="0"/>
              <a:t>条之五</a:t>
            </a:r>
            <a:r>
              <a:rPr lang="en-US" altLang="zh-CN" sz="2000" b="1" dirty="0" smtClean="0"/>
              <a:t>A</a:t>
            </a:r>
            <a:r>
              <a:rPr lang="zh-CN" altLang="en-US" sz="2000" b="1" dirty="0" smtClean="0"/>
              <a:t>款（</a:t>
            </a:r>
            <a:r>
              <a:rPr lang="en-US" altLang="zh-CN" sz="2000" b="1" dirty="0" smtClean="0"/>
              <a:t>1</a:t>
            </a:r>
            <a:r>
              <a:rPr lang="zh-CN" altLang="en-US" sz="2000" b="1" dirty="0" smtClean="0"/>
              <a:t>）项“按原样注册”</a:t>
            </a:r>
            <a:r>
              <a:rPr lang="zh-CN" altLang="en-US" sz="2000" dirty="0" smtClean="0"/>
              <a:t>（</a:t>
            </a:r>
            <a:r>
              <a:rPr lang="en-US" altLang="zh-CN" sz="2000" b="1" dirty="0" smtClean="0"/>
              <a:t>as  is</a:t>
            </a:r>
            <a:r>
              <a:rPr lang="zh-CN" altLang="en-US" sz="2000" dirty="0" smtClean="0"/>
              <a:t>）</a:t>
            </a:r>
            <a:r>
              <a:rPr lang="zh-CN" altLang="en-US" sz="2000" b="1" dirty="0" smtClean="0"/>
              <a:t>义务；美国辩称，</a:t>
            </a:r>
            <a:r>
              <a:rPr lang="en-US" altLang="zh-CN" sz="2000" b="1" dirty="0" smtClean="0"/>
              <a:t>TRIPS</a:t>
            </a:r>
            <a:r>
              <a:rPr lang="zh-CN" altLang="en-US" sz="2000" b="1" dirty="0" smtClean="0"/>
              <a:t>协定第</a:t>
            </a:r>
            <a:r>
              <a:rPr lang="en-US" altLang="zh-CN" sz="2000" b="1" dirty="0" smtClean="0"/>
              <a:t>15.2</a:t>
            </a:r>
            <a:r>
              <a:rPr lang="zh-CN" altLang="en-US" sz="2000" b="1" dirty="0" smtClean="0"/>
              <a:t>条允许以“其他理由”（申请人为非商标所有人）拒绝商标注册，只要不违反巴黎公约。</a:t>
            </a:r>
            <a:endParaRPr lang="en-US" altLang="zh-CN" sz="2000" b="1" dirty="0" smtClean="0"/>
          </a:p>
          <a:p>
            <a:r>
              <a:rPr lang="zh-CN" altLang="en-US" sz="2000" b="1" dirty="0" smtClean="0"/>
              <a:t>解决：解释、澄清有关条约，认定美国要求“注册商标的原始所有人”申请注册未违约，但是，该做法在“可利用”的民事程序方面，违反国民待遇（非美国与美国的利益继承人差别）、最惠国待遇（古巴国民与非古巴国民在美国申请的区别）。</a:t>
            </a:r>
            <a:endParaRPr lang="en-US" altLang="zh-CN" sz="2000" b="1" dirty="0" smtClean="0"/>
          </a:p>
          <a:p>
            <a:r>
              <a:rPr lang="zh-CN" altLang="en-US" sz="2000" b="1" dirty="0" smtClean="0"/>
              <a:t>执行：</a:t>
            </a:r>
            <a:r>
              <a:rPr lang="en-US" altLang="zh-CN" sz="2000" b="1" dirty="0" smtClean="0"/>
              <a:t>2005</a:t>
            </a:r>
            <a:r>
              <a:rPr lang="zh-CN" altLang="en-US" sz="2000" b="1" dirty="0" smtClean="0"/>
              <a:t>年欧盟要求授权报复，但未付诸实践，欧美达成谅解，美国定期报告修法进程，涉及美古关系，至今未果。</a:t>
            </a:r>
            <a:endParaRPr lang="en-US" altLang="zh-CN" sz="2000" b="1" dirty="0"/>
          </a:p>
          <a:p>
            <a:endParaRPr lang="zh-CN" altLang="en-US"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9</a:t>
            </a:fld>
            <a:endParaRPr lang="zh-CN" altLang="en-US"/>
          </a:p>
        </p:txBody>
      </p:sp>
      <p:sp>
        <p:nvSpPr>
          <p:cNvPr id="6" name="标题 5"/>
          <p:cNvSpPr>
            <a:spLocks noGrp="1"/>
          </p:cNvSpPr>
          <p:nvPr>
            <p:ph type="title"/>
          </p:nvPr>
        </p:nvSpPr>
        <p:spPr>
          <a:xfrm>
            <a:off x="457200" y="692696"/>
            <a:ext cx="8229600" cy="936104"/>
          </a:xfrm>
        </p:spPr>
        <p:txBody>
          <a:bodyPr>
            <a:normAutofit fontScale="90000"/>
          </a:bodyPr>
          <a:lstStyle/>
          <a:p>
            <a:r>
              <a:rPr lang="zh-CN" altLang="en-US" b="1" dirty="0" smtClean="0"/>
              <a:t>三、</a:t>
            </a:r>
            <a:r>
              <a:rPr lang="en-US" altLang="zh-CN" b="1" dirty="0"/>
              <a:t>TRIPS</a:t>
            </a:r>
            <a:r>
              <a:rPr lang="zh-CN" altLang="en-US" b="1" dirty="0"/>
              <a:t>协定有关争端解决的案例</a:t>
            </a:r>
            <a:r>
              <a:rPr lang="en-US" altLang="zh-CN" b="1" dirty="0"/>
              <a:t/>
            </a:r>
            <a:br>
              <a:rPr lang="en-US" altLang="zh-CN" b="1" dirty="0"/>
            </a:br>
            <a:r>
              <a:rPr lang="zh-CN" altLang="en-US" sz="3600" b="1" dirty="0" smtClean="0"/>
              <a:t>（五）</a:t>
            </a:r>
            <a:endParaRPr lang="zh-CN" altLang="en-US" dirty="0"/>
          </a:p>
        </p:txBody>
      </p:sp>
    </p:spTree>
    <p:extLst>
      <p:ext uri="{BB962C8B-B14F-4D97-AF65-F5344CB8AC3E}">
        <p14:creationId xmlns:p14="http://schemas.microsoft.com/office/powerpoint/2010/main" val="2851280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1988840"/>
            <a:ext cx="7408333" cy="4137323"/>
          </a:xfrm>
        </p:spPr>
        <p:txBody>
          <a:bodyPr/>
          <a:lstStyle/>
          <a:p>
            <a:r>
              <a:rPr lang="en-US" altLang="zh-CN" b="1" dirty="0"/>
              <a:t> </a:t>
            </a:r>
            <a:r>
              <a:rPr lang="zh-CN" altLang="en-US" sz="2800" b="1" dirty="0"/>
              <a:t>欧盟地理标志</a:t>
            </a:r>
            <a:r>
              <a:rPr lang="zh-CN" altLang="en-US" sz="2800" b="1" dirty="0" smtClean="0"/>
              <a:t>案</a:t>
            </a:r>
            <a:endParaRPr lang="en-US" altLang="zh-CN" sz="2800" b="1" dirty="0" smtClean="0"/>
          </a:p>
          <a:p>
            <a:r>
              <a:rPr lang="zh-CN" altLang="en-US" b="1" dirty="0" smtClean="0"/>
              <a:t>争端：美国及澳大利亚诉称，欧盟专门的地理标志保护制度以“互惠保护”为条件，违反</a:t>
            </a:r>
            <a:r>
              <a:rPr lang="en-US" altLang="zh-CN" b="1" dirty="0" smtClean="0"/>
              <a:t>TRIPS</a:t>
            </a:r>
            <a:r>
              <a:rPr lang="zh-CN" altLang="en-US" b="1" dirty="0" smtClean="0"/>
              <a:t>协定国民待遇、最惠国待遇；欧盟辩称，基于不同成员的不同地理标志保护，这“不损害国际协定”（</a:t>
            </a:r>
            <a:r>
              <a:rPr lang="en-US" altLang="zh-CN" b="1" dirty="0" smtClean="0"/>
              <a:t>TRIPS</a:t>
            </a:r>
            <a:r>
              <a:rPr lang="zh-CN" altLang="en-US" b="1" dirty="0"/>
              <a:t>协定</a:t>
            </a:r>
            <a:r>
              <a:rPr lang="zh-CN" altLang="en-US" b="1" dirty="0" smtClean="0"/>
              <a:t>）。</a:t>
            </a:r>
            <a:endParaRPr lang="en-US" altLang="zh-CN" b="1" dirty="0" smtClean="0"/>
          </a:p>
          <a:p>
            <a:r>
              <a:rPr lang="zh-CN" altLang="en-US" b="1" dirty="0" smtClean="0"/>
              <a:t>解决：解释</a:t>
            </a:r>
            <a:r>
              <a:rPr lang="en-US" altLang="zh-CN" b="1" dirty="0" smtClean="0"/>
              <a:t>TRIPS</a:t>
            </a:r>
            <a:r>
              <a:rPr lang="zh-CN" altLang="en-US" b="1" dirty="0" smtClean="0"/>
              <a:t>协定第</a:t>
            </a:r>
            <a:r>
              <a:rPr lang="en-US" altLang="zh-CN" b="1" dirty="0" smtClean="0"/>
              <a:t>3</a:t>
            </a:r>
            <a:r>
              <a:rPr lang="zh-CN" altLang="en-US" b="1" dirty="0" smtClean="0"/>
              <a:t>条国民待遇，应“不低于”（</a:t>
            </a:r>
            <a:r>
              <a:rPr lang="en-US" altLang="zh-CN" b="1" dirty="0" smtClean="0"/>
              <a:t>no less</a:t>
            </a:r>
            <a:r>
              <a:rPr lang="zh-CN" altLang="en-US" b="1" dirty="0" smtClean="0"/>
              <a:t>），“互惠保护”会导致“较少优惠”。</a:t>
            </a:r>
            <a:endParaRPr lang="en-US" altLang="zh-CN" b="1" dirty="0" smtClean="0"/>
          </a:p>
          <a:p>
            <a:r>
              <a:rPr lang="zh-CN" altLang="en-US" b="1" dirty="0" smtClean="0"/>
              <a:t>执行：</a:t>
            </a:r>
            <a:r>
              <a:rPr lang="en-US" altLang="zh-CN" b="1" dirty="0" smtClean="0"/>
              <a:t>2006</a:t>
            </a:r>
            <a:r>
              <a:rPr lang="zh-CN" altLang="en-US" b="1" dirty="0" smtClean="0"/>
              <a:t>年欧盟宣布已修法改正，美澳表示异议，但未采取进一步行动。</a:t>
            </a:r>
            <a:endParaRPr lang="en-US" altLang="zh-CN" b="1" dirty="0" smtClean="0"/>
          </a:p>
          <a:p>
            <a:endParaRPr lang="en-US" altLang="zh-CN" b="1" dirty="0"/>
          </a:p>
          <a:p>
            <a:endParaRPr lang="en-US" altLang="zh-CN" b="1" dirty="0" smtClean="0"/>
          </a:p>
          <a:p>
            <a:endParaRPr lang="en-US" altLang="zh-CN" b="1" dirty="0"/>
          </a:p>
          <a:p>
            <a:endParaRPr lang="en-US" altLang="zh-CN" b="1" dirty="0" smtClean="0"/>
          </a:p>
          <a:p>
            <a:endParaRPr lang="en-US" altLang="zh-CN" b="1" dirty="0"/>
          </a:p>
          <a:p>
            <a:endParaRPr lang="en-US" altLang="zh-CN" b="1" dirty="0" smtClean="0"/>
          </a:p>
          <a:p>
            <a:endParaRPr lang="en-US" altLang="zh-CN" b="1" dirty="0"/>
          </a:p>
          <a:p>
            <a:endParaRPr lang="en-US" altLang="zh-CN" b="1" dirty="0" smtClean="0"/>
          </a:p>
          <a:p>
            <a:endParaRPr lang="en-US" altLang="zh-CN" b="1" dirty="0"/>
          </a:p>
          <a:p>
            <a:endParaRPr lang="en-US" altLang="zh-CN" b="1" dirty="0" smtClean="0"/>
          </a:p>
          <a:p>
            <a:endParaRPr lang="en-US" altLang="zh-CN" b="1" dirty="0"/>
          </a:p>
          <a:p>
            <a:endParaRPr lang="en-US" altLang="zh-CN" b="1" dirty="0" smtClean="0"/>
          </a:p>
          <a:p>
            <a:endParaRPr lang="en-US" altLang="zh-CN" b="1" dirty="0"/>
          </a:p>
          <a:p>
            <a:endParaRPr lang="en-US" altLang="zh-CN" b="1" dirty="0" smtClean="0"/>
          </a:p>
          <a:p>
            <a:endParaRPr lang="en-US" altLang="zh-CN" b="1" dirty="0"/>
          </a:p>
          <a:p>
            <a:endParaRPr lang="en-US" altLang="zh-CN" b="1" dirty="0" smtClean="0"/>
          </a:p>
          <a:p>
            <a:endParaRPr lang="en-US" altLang="zh-CN" b="1" dirty="0"/>
          </a:p>
          <a:p>
            <a:endParaRPr lang="en-US" altLang="zh-CN" b="1" dirty="0" smtClean="0"/>
          </a:p>
          <a:p>
            <a:endParaRPr lang="en-US" altLang="zh-CN" b="1" dirty="0"/>
          </a:p>
          <a:p>
            <a:endParaRPr lang="en-US" altLang="zh-CN" b="1" dirty="0" smtClean="0"/>
          </a:p>
          <a:p>
            <a:endParaRPr lang="en-US" altLang="zh-CN" b="1" dirty="0"/>
          </a:p>
          <a:p>
            <a:endParaRPr lang="en-US" altLang="zh-CN" b="1" dirty="0" smtClean="0"/>
          </a:p>
          <a:p>
            <a:endParaRPr lang="en-US" altLang="zh-CN" b="1" dirty="0"/>
          </a:p>
          <a:p>
            <a:endParaRPr lang="zh-CN" altLang="en-US"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10</a:t>
            </a:fld>
            <a:endParaRPr lang="zh-CN" altLang="en-US"/>
          </a:p>
        </p:txBody>
      </p:sp>
      <p:sp>
        <p:nvSpPr>
          <p:cNvPr id="6" name="标题 5"/>
          <p:cNvSpPr>
            <a:spLocks noGrp="1"/>
          </p:cNvSpPr>
          <p:nvPr>
            <p:ph type="title"/>
          </p:nvPr>
        </p:nvSpPr>
        <p:spPr>
          <a:xfrm>
            <a:off x="457200" y="692696"/>
            <a:ext cx="8229600" cy="936104"/>
          </a:xfrm>
        </p:spPr>
        <p:txBody>
          <a:bodyPr>
            <a:normAutofit fontScale="90000"/>
          </a:bodyPr>
          <a:lstStyle/>
          <a:p>
            <a:r>
              <a:rPr lang="zh-CN" altLang="en-US" b="1" dirty="0" smtClean="0"/>
              <a:t>三、</a:t>
            </a:r>
            <a:r>
              <a:rPr lang="en-US" altLang="zh-CN" b="1" dirty="0"/>
              <a:t>TRIPS</a:t>
            </a:r>
            <a:r>
              <a:rPr lang="zh-CN" altLang="en-US" b="1" dirty="0"/>
              <a:t>协定有关争端解决的案例</a:t>
            </a:r>
            <a:r>
              <a:rPr lang="en-US" altLang="zh-CN" b="1" dirty="0"/>
              <a:t/>
            </a:r>
            <a:br>
              <a:rPr lang="en-US" altLang="zh-CN" b="1" dirty="0"/>
            </a:br>
            <a:r>
              <a:rPr lang="zh-CN" altLang="en-US" sz="3600" b="1" dirty="0" smtClean="0"/>
              <a:t>（六）</a:t>
            </a:r>
            <a:endParaRPr lang="zh-CN" altLang="en-US" dirty="0"/>
          </a:p>
        </p:txBody>
      </p:sp>
    </p:spTree>
    <p:extLst>
      <p:ext uri="{BB962C8B-B14F-4D97-AF65-F5344CB8AC3E}">
        <p14:creationId xmlns:p14="http://schemas.microsoft.com/office/powerpoint/2010/main" val="2851280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1916832"/>
            <a:ext cx="7408333" cy="4209331"/>
          </a:xfrm>
        </p:spPr>
        <p:txBody>
          <a:bodyPr>
            <a:normAutofit fontScale="92500"/>
          </a:bodyPr>
          <a:lstStyle/>
          <a:p>
            <a:r>
              <a:rPr lang="zh-CN" altLang="en-US" sz="2800" b="1" dirty="0"/>
              <a:t>中国知识产权实施</a:t>
            </a:r>
            <a:r>
              <a:rPr lang="zh-CN" altLang="en-US" sz="2800" b="1" dirty="0" smtClean="0"/>
              <a:t>案</a:t>
            </a:r>
            <a:endParaRPr lang="en-US" altLang="zh-CN" sz="2800" b="1" dirty="0" smtClean="0"/>
          </a:p>
          <a:p>
            <a:r>
              <a:rPr lang="zh-CN" altLang="en-US" b="1" dirty="0" smtClean="0"/>
              <a:t>争端：美国诉称，中国版权法对禁止出版销售的作品本身未提供版权；中国对盗版和假冒品的刑事惩罚门槛太低；中国海关对没收侵权物的处置违反</a:t>
            </a:r>
            <a:r>
              <a:rPr lang="en-US" altLang="zh-CN" b="1" dirty="0" smtClean="0"/>
              <a:t>TRIPS</a:t>
            </a:r>
            <a:r>
              <a:rPr lang="zh-CN" altLang="en-US" b="1" dirty="0" smtClean="0"/>
              <a:t>协定。中国辩称，基于公共利益可禁止出版销售；对盗版和假冒货的刑事惩罚可采用数量标准；对海关没收物的处置主要用于慈善。</a:t>
            </a:r>
            <a:endParaRPr lang="en-US" altLang="zh-CN" b="1" dirty="0" smtClean="0"/>
          </a:p>
          <a:p>
            <a:r>
              <a:rPr lang="zh-CN" altLang="en-US" b="1" dirty="0" smtClean="0"/>
              <a:t>解决：美国未满足有关中国刑事惩罚违反</a:t>
            </a:r>
            <a:r>
              <a:rPr lang="en-US" altLang="zh-CN" b="1" dirty="0" smtClean="0"/>
              <a:t>TRIPS</a:t>
            </a:r>
            <a:r>
              <a:rPr lang="zh-CN" altLang="en-US" b="1" dirty="0" smtClean="0"/>
              <a:t>协定第</a:t>
            </a:r>
            <a:r>
              <a:rPr lang="en-US" altLang="zh-CN" b="1" dirty="0" smtClean="0"/>
              <a:t>61</a:t>
            </a:r>
            <a:r>
              <a:rPr lang="zh-CN" altLang="en-US" b="1" dirty="0" smtClean="0"/>
              <a:t>条的初步举证；中国版权法第</a:t>
            </a:r>
            <a:r>
              <a:rPr lang="en-US" altLang="zh-CN" b="1" dirty="0" smtClean="0"/>
              <a:t>4</a:t>
            </a:r>
            <a:r>
              <a:rPr lang="zh-CN" altLang="en-US" b="1" dirty="0" smtClean="0"/>
              <a:t>条和海关</a:t>
            </a:r>
            <a:r>
              <a:rPr lang="en-US" altLang="zh-CN" b="1" dirty="0" smtClean="0"/>
              <a:t>IP</a:t>
            </a:r>
            <a:r>
              <a:rPr lang="zh-CN" altLang="en-US" b="1" dirty="0" smtClean="0"/>
              <a:t>条例有关条款本身违反</a:t>
            </a:r>
            <a:r>
              <a:rPr lang="en-US" altLang="zh-CN" b="1" dirty="0" smtClean="0"/>
              <a:t>TRIPS</a:t>
            </a:r>
            <a:r>
              <a:rPr lang="zh-CN" altLang="en-US" b="1" dirty="0" smtClean="0"/>
              <a:t>协定。</a:t>
            </a:r>
            <a:endParaRPr lang="en-US" altLang="zh-CN" b="1" dirty="0" smtClean="0"/>
          </a:p>
          <a:p>
            <a:r>
              <a:rPr lang="zh-CN" altLang="en-US" b="1" dirty="0" smtClean="0"/>
              <a:t>执行：</a:t>
            </a:r>
            <a:r>
              <a:rPr lang="en-US" altLang="zh-CN" b="1" dirty="0" smtClean="0"/>
              <a:t>2010</a:t>
            </a:r>
            <a:r>
              <a:rPr lang="zh-CN" altLang="en-US" b="1" dirty="0" smtClean="0"/>
              <a:t>年中国宣布已修法改正，美异议，无行动。</a:t>
            </a:r>
            <a:endParaRPr lang="zh-CN" altLang="en-US"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11</a:t>
            </a:fld>
            <a:endParaRPr lang="zh-CN" altLang="en-US"/>
          </a:p>
        </p:txBody>
      </p:sp>
      <p:sp>
        <p:nvSpPr>
          <p:cNvPr id="6" name="标题 5"/>
          <p:cNvSpPr>
            <a:spLocks noGrp="1"/>
          </p:cNvSpPr>
          <p:nvPr>
            <p:ph type="title"/>
          </p:nvPr>
        </p:nvSpPr>
        <p:spPr/>
        <p:txBody>
          <a:bodyPr>
            <a:normAutofit fontScale="90000"/>
          </a:bodyPr>
          <a:lstStyle/>
          <a:p>
            <a:r>
              <a:rPr lang="zh-CN" altLang="en-US" b="1" dirty="0" smtClean="0"/>
              <a:t>三、</a:t>
            </a:r>
            <a:r>
              <a:rPr lang="en-US" altLang="zh-CN" b="1" dirty="0"/>
              <a:t>TRIPS</a:t>
            </a:r>
            <a:r>
              <a:rPr lang="zh-CN" altLang="en-US" b="1" dirty="0"/>
              <a:t>协定有关争端解决的案例</a:t>
            </a:r>
            <a:r>
              <a:rPr lang="en-US" altLang="zh-CN" b="1" dirty="0"/>
              <a:t/>
            </a:r>
            <a:br>
              <a:rPr lang="en-US" altLang="zh-CN" b="1" dirty="0"/>
            </a:br>
            <a:r>
              <a:rPr lang="zh-CN" altLang="en-US" sz="3600" b="1" dirty="0" smtClean="0"/>
              <a:t>（七）</a:t>
            </a:r>
            <a:endParaRPr lang="zh-CN" altLang="en-US" dirty="0"/>
          </a:p>
        </p:txBody>
      </p:sp>
    </p:spTree>
    <p:extLst>
      <p:ext uri="{BB962C8B-B14F-4D97-AF65-F5344CB8AC3E}">
        <p14:creationId xmlns:p14="http://schemas.microsoft.com/office/powerpoint/2010/main" val="3089568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1628800"/>
            <a:ext cx="7408333" cy="4497363"/>
          </a:xfrm>
        </p:spPr>
        <p:txBody>
          <a:bodyPr/>
          <a:lstStyle/>
          <a:p>
            <a:r>
              <a:rPr lang="zh-CN" altLang="en-US" b="1" dirty="0" smtClean="0"/>
              <a:t>澳大利亚烟草平装案</a:t>
            </a:r>
            <a:endParaRPr lang="en-US" altLang="zh-CN" b="1" dirty="0" smtClean="0"/>
          </a:p>
          <a:p>
            <a:r>
              <a:rPr lang="zh-CN" altLang="en-US" sz="2000" b="1" dirty="0" smtClean="0"/>
              <a:t>争端：乌克兰（已撤回）、洪都拉斯、多米尼加、古巴和印度尼西亚</a:t>
            </a:r>
            <a:r>
              <a:rPr lang="en-US" altLang="zh-CN" sz="2000" b="1" dirty="0" smtClean="0"/>
              <a:t>5</a:t>
            </a:r>
            <a:r>
              <a:rPr lang="zh-CN" altLang="en-US" sz="2000" b="1" dirty="0" smtClean="0"/>
              <a:t>国诉称，澳大利亚以公共健康为由对在澳销售的烟草必须平装，违反</a:t>
            </a:r>
            <a:r>
              <a:rPr lang="en-US" altLang="zh-CN" sz="2000" b="1" dirty="0" smtClean="0"/>
              <a:t>TRIPS</a:t>
            </a:r>
            <a:r>
              <a:rPr lang="zh-CN" altLang="en-US" sz="2000" b="1" dirty="0" smtClean="0"/>
              <a:t>协定有关商标和地理标志的规定，尤其第</a:t>
            </a:r>
            <a:r>
              <a:rPr lang="en-US" altLang="zh-CN" sz="2000" b="1" dirty="0" smtClean="0"/>
              <a:t>20</a:t>
            </a:r>
            <a:r>
              <a:rPr lang="zh-CN" altLang="en-US" sz="2000" b="1" dirty="0" smtClean="0"/>
              <a:t>条“在贸易过程中的商标使用不应受到特殊要求的不合理妨碍”等义务。澳大利亚辩称，这是公共健康需要。</a:t>
            </a:r>
            <a:endParaRPr lang="en-US" altLang="zh-CN" sz="2000" b="1" dirty="0" smtClean="0"/>
          </a:p>
          <a:p>
            <a:r>
              <a:rPr lang="zh-CN" altLang="en-US" sz="2000" b="1" dirty="0" smtClean="0"/>
              <a:t>进展：原定</a:t>
            </a:r>
            <a:r>
              <a:rPr lang="en-US" altLang="zh-CN" sz="2000" b="1" dirty="0" smtClean="0"/>
              <a:t>2016</a:t>
            </a:r>
            <a:r>
              <a:rPr lang="zh-CN" altLang="en-US" sz="2000" b="1" dirty="0" smtClean="0"/>
              <a:t>年</a:t>
            </a:r>
            <a:r>
              <a:rPr lang="en-US" altLang="zh-CN" sz="2000" b="1" dirty="0" smtClean="0"/>
              <a:t>6</a:t>
            </a:r>
            <a:r>
              <a:rPr lang="zh-CN" altLang="en-US" sz="2000" b="1" dirty="0" smtClean="0"/>
              <a:t>月专家组审结，一再推迟，最新推迟</a:t>
            </a:r>
            <a:r>
              <a:rPr lang="en-US" altLang="zh-CN" sz="2000" b="1" dirty="0" smtClean="0"/>
              <a:t>2017</a:t>
            </a:r>
            <a:r>
              <a:rPr lang="zh-CN" altLang="en-US" sz="2000" b="1" dirty="0" smtClean="0"/>
              <a:t>年</a:t>
            </a:r>
            <a:r>
              <a:rPr lang="en-US" altLang="zh-CN" sz="2000" b="1" dirty="0" smtClean="0"/>
              <a:t>9</a:t>
            </a:r>
            <a:r>
              <a:rPr lang="zh-CN" altLang="en-US" sz="2000" b="1" dirty="0" smtClean="0"/>
              <a:t>月底，但是，至今未公开裁决。</a:t>
            </a:r>
            <a:endParaRPr lang="en-US" altLang="zh-CN" sz="2000" b="1" dirty="0" smtClean="0"/>
          </a:p>
          <a:p>
            <a:r>
              <a:rPr lang="zh-CN" altLang="en-US" sz="2000" b="1" dirty="0" smtClean="0"/>
              <a:t>如何解决：（</a:t>
            </a:r>
            <a:r>
              <a:rPr lang="en-US" altLang="zh-CN" sz="2000" b="1" dirty="0" smtClean="0"/>
              <a:t>1</a:t>
            </a:r>
            <a:r>
              <a:rPr lang="zh-CN" altLang="en-US" sz="2000" b="1" dirty="0" smtClean="0"/>
              <a:t>）注册商标权如何保护？</a:t>
            </a:r>
            <a:endParaRPr lang="en-US" altLang="zh-CN" sz="2000" b="1" dirty="0" smtClean="0"/>
          </a:p>
          <a:p>
            <a:r>
              <a:rPr lang="en-US" altLang="zh-CN" sz="2000" b="1" dirty="0"/>
              <a:t> </a:t>
            </a:r>
            <a:r>
              <a:rPr lang="en-US" altLang="zh-CN" sz="2000" b="1" dirty="0" smtClean="0"/>
              <a:t>                      </a:t>
            </a:r>
            <a:r>
              <a:rPr lang="zh-CN" altLang="en-US" sz="2000" b="1" dirty="0" smtClean="0"/>
              <a:t>（</a:t>
            </a:r>
            <a:r>
              <a:rPr lang="en-US" altLang="zh-CN" sz="2000" b="1" dirty="0" smtClean="0"/>
              <a:t>2</a:t>
            </a:r>
            <a:r>
              <a:rPr lang="zh-CN" altLang="en-US" sz="2000" b="1" dirty="0" smtClean="0"/>
              <a:t>）如果例外，是否适用第</a:t>
            </a:r>
            <a:r>
              <a:rPr lang="en-US" altLang="zh-CN" sz="2000" b="1" dirty="0" smtClean="0"/>
              <a:t>17</a:t>
            </a:r>
            <a:r>
              <a:rPr lang="zh-CN" altLang="en-US" sz="2000" b="1" dirty="0" smtClean="0"/>
              <a:t>条（三步骤）？</a:t>
            </a:r>
            <a:endParaRPr lang="en-US" altLang="zh-CN" sz="2000" b="1" dirty="0" smtClean="0"/>
          </a:p>
          <a:p>
            <a:r>
              <a:rPr lang="en-US" altLang="zh-CN" sz="2000" b="1" dirty="0"/>
              <a:t> </a:t>
            </a:r>
            <a:r>
              <a:rPr lang="en-US" altLang="zh-CN" sz="2000" b="1" dirty="0" smtClean="0"/>
              <a:t>                      </a:t>
            </a:r>
            <a:r>
              <a:rPr lang="zh-CN" altLang="en-US" sz="2000" b="1" dirty="0" smtClean="0"/>
              <a:t>（</a:t>
            </a:r>
            <a:r>
              <a:rPr lang="en-US" altLang="zh-CN" sz="2000" b="1" dirty="0" smtClean="0"/>
              <a:t>3</a:t>
            </a:r>
            <a:r>
              <a:rPr lang="zh-CN" altLang="en-US" sz="2000" b="1" dirty="0" smtClean="0"/>
              <a:t>）如以公共健康为由，</a:t>
            </a:r>
            <a:r>
              <a:rPr lang="en-US" altLang="zh-CN" sz="2000" b="1" dirty="0" smtClean="0"/>
              <a:t>TRIPS</a:t>
            </a:r>
            <a:r>
              <a:rPr lang="zh-CN" altLang="en-US" sz="2000" b="1" dirty="0" smtClean="0"/>
              <a:t>协定的依据何在？</a:t>
            </a:r>
            <a:endParaRPr lang="en-US" altLang="zh-CN" sz="2000" b="1" dirty="0" smtClean="0"/>
          </a:p>
          <a:p>
            <a:r>
              <a:rPr lang="en-US" altLang="zh-CN" sz="2000" b="1" dirty="0" smtClean="0"/>
              <a:t>TRIPS</a:t>
            </a:r>
            <a:r>
              <a:rPr lang="zh-CN" altLang="en-US" sz="2000" b="1" dirty="0" smtClean="0"/>
              <a:t>协定第</a:t>
            </a:r>
            <a:r>
              <a:rPr lang="en-US" altLang="zh-CN" sz="2000" b="1" dirty="0" smtClean="0"/>
              <a:t>8</a:t>
            </a:r>
            <a:r>
              <a:rPr lang="zh-CN" altLang="en-US" sz="2000" b="1" dirty="0" smtClean="0"/>
              <a:t>条“原则”第</a:t>
            </a:r>
            <a:r>
              <a:rPr lang="en-US" altLang="zh-CN" sz="2000" b="1" dirty="0" smtClean="0"/>
              <a:t>1</a:t>
            </a:r>
            <a:r>
              <a:rPr lang="zh-CN" altLang="en-US" sz="2000" b="1" dirty="0" smtClean="0"/>
              <a:t>款“公共健康”的适用性。</a:t>
            </a:r>
            <a:r>
              <a:rPr lang="en-US" altLang="zh-CN" sz="2000" b="1" dirty="0" smtClean="0"/>
              <a:t>                      </a:t>
            </a:r>
          </a:p>
          <a:p>
            <a:endParaRPr lang="en-US" altLang="zh-CN" sz="2000" b="1" dirty="0"/>
          </a:p>
          <a:p>
            <a:endParaRPr lang="zh-CN" altLang="en-US" sz="2000"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12</a:t>
            </a:fld>
            <a:endParaRPr lang="zh-CN" altLang="en-US"/>
          </a:p>
        </p:txBody>
      </p:sp>
      <p:sp>
        <p:nvSpPr>
          <p:cNvPr id="6" name="标题 5"/>
          <p:cNvSpPr>
            <a:spLocks noGrp="1"/>
          </p:cNvSpPr>
          <p:nvPr>
            <p:ph type="title"/>
          </p:nvPr>
        </p:nvSpPr>
        <p:spPr>
          <a:xfrm>
            <a:off x="457200" y="692696"/>
            <a:ext cx="8229600" cy="898360"/>
          </a:xfrm>
        </p:spPr>
        <p:txBody>
          <a:bodyPr>
            <a:normAutofit fontScale="90000"/>
          </a:bodyPr>
          <a:lstStyle/>
          <a:p>
            <a:r>
              <a:rPr lang="zh-CN" altLang="en-US" b="1" dirty="0"/>
              <a:t>四、</a:t>
            </a:r>
            <a:r>
              <a:rPr lang="en-US" altLang="zh-CN" b="1" dirty="0"/>
              <a:t>TRIPS</a:t>
            </a:r>
            <a:r>
              <a:rPr lang="zh-CN" altLang="en-US" b="1" dirty="0"/>
              <a:t>协定争端解决最新发展</a:t>
            </a:r>
            <a:r>
              <a:rPr lang="en-US" altLang="zh-CN" b="1" dirty="0"/>
              <a:t/>
            </a:r>
            <a:br>
              <a:rPr lang="en-US" altLang="zh-CN" b="1" dirty="0"/>
            </a:br>
            <a:endParaRPr lang="zh-CN" altLang="en-US" dirty="0"/>
          </a:p>
        </p:txBody>
      </p:sp>
    </p:spTree>
    <p:extLst>
      <p:ext uri="{BB962C8B-B14F-4D97-AF65-F5344CB8AC3E}">
        <p14:creationId xmlns:p14="http://schemas.microsoft.com/office/powerpoint/2010/main" val="398137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1988840"/>
            <a:ext cx="7408333" cy="4137323"/>
          </a:xfrm>
        </p:spPr>
        <p:txBody>
          <a:bodyPr>
            <a:normAutofit/>
          </a:bodyPr>
          <a:lstStyle/>
          <a:p>
            <a:r>
              <a:rPr lang="zh-CN" altLang="en-US" sz="3200" b="1" dirty="0" smtClean="0"/>
              <a:t>反思：</a:t>
            </a:r>
            <a:r>
              <a:rPr lang="zh-CN" altLang="en-US" b="1" dirty="0" smtClean="0"/>
              <a:t>知识产权保护与各国或地区特殊性的冲突</a:t>
            </a:r>
            <a:endParaRPr lang="en-US" altLang="zh-CN" b="1" dirty="0" smtClean="0"/>
          </a:p>
          <a:p>
            <a:r>
              <a:rPr lang="en-US" altLang="zh-CN" sz="2800" b="1" dirty="0" smtClean="0"/>
              <a:t>               </a:t>
            </a:r>
            <a:r>
              <a:rPr lang="zh-CN" altLang="en-US" b="1" dirty="0" smtClean="0"/>
              <a:t>知识产权保护与公共健康的冲突</a:t>
            </a:r>
            <a:endParaRPr lang="en-US" altLang="zh-CN" b="1" dirty="0" smtClean="0"/>
          </a:p>
          <a:p>
            <a:r>
              <a:rPr lang="en-US" altLang="zh-CN" sz="2800" b="1" dirty="0"/>
              <a:t> </a:t>
            </a:r>
            <a:r>
              <a:rPr lang="en-US" altLang="zh-CN" sz="2800" b="1" dirty="0" smtClean="0"/>
              <a:t>              </a:t>
            </a:r>
            <a:r>
              <a:rPr lang="zh-CN" altLang="en-US" b="1" dirty="0" smtClean="0"/>
              <a:t>知识产权保护与权利例外的冲突</a:t>
            </a:r>
            <a:endParaRPr lang="en-US" altLang="zh-CN" b="1" dirty="0" smtClean="0"/>
          </a:p>
          <a:p>
            <a:r>
              <a:rPr lang="en-US" altLang="zh-CN" sz="3200" b="1" dirty="0"/>
              <a:t> </a:t>
            </a:r>
            <a:r>
              <a:rPr lang="en-US" altLang="zh-CN" sz="3200" b="1" dirty="0" smtClean="0"/>
              <a:t>            </a:t>
            </a:r>
            <a:r>
              <a:rPr lang="zh-CN" altLang="en-US" b="1" dirty="0" smtClean="0"/>
              <a:t>条约解释的重要性及其局限性</a:t>
            </a:r>
            <a:endParaRPr lang="en-US" altLang="zh-CN" b="1" dirty="0" smtClean="0"/>
          </a:p>
          <a:p>
            <a:r>
              <a:rPr lang="en-US" altLang="zh-CN" sz="3200" b="1" dirty="0"/>
              <a:t> </a:t>
            </a:r>
            <a:r>
              <a:rPr lang="en-US" altLang="zh-CN" sz="3200" b="1" dirty="0" smtClean="0"/>
              <a:t>            </a:t>
            </a:r>
            <a:r>
              <a:rPr lang="zh-CN" altLang="en-US" b="1" dirty="0" smtClean="0"/>
              <a:t>美国不执行裁决的恶劣影响</a:t>
            </a:r>
            <a:endParaRPr lang="en-US" altLang="zh-CN" b="1" dirty="0" smtClean="0"/>
          </a:p>
          <a:p>
            <a:r>
              <a:rPr lang="zh-CN" altLang="en-US" sz="3200" b="1" dirty="0" smtClean="0"/>
              <a:t>展望：</a:t>
            </a:r>
            <a:r>
              <a:rPr lang="zh-CN" altLang="en-US" b="1" dirty="0" smtClean="0"/>
              <a:t>知识产权在国际贸易的重要性</a:t>
            </a:r>
            <a:endParaRPr lang="en-US" altLang="zh-CN" b="1" dirty="0" smtClean="0"/>
          </a:p>
          <a:p>
            <a:r>
              <a:rPr lang="en-US" altLang="zh-CN" sz="3200" b="1" dirty="0"/>
              <a:t> </a:t>
            </a:r>
            <a:r>
              <a:rPr lang="en-US" altLang="zh-CN" sz="3200" b="1" dirty="0" smtClean="0"/>
              <a:t>             </a:t>
            </a:r>
            <a:r>
              <a:rPr lang="zh-CN" altLang="en-US" b="1" dirty="0" smtClean="0"/>
              <a:t>争端解决机制的前景堪忧</a:t>
            </a:r>
            <a:r>
              <a:rPr lang="en-US" altLang="zh-CN" sz="3200" b="1" dirty="0" smtClean="0"/>
              <a:t>  </a:t>
            </a:r>
            <a:r>
              <a:rPr lang="en-US" altLang="zh-CN" sz="2800" b="1" dirty="0" smtClean="0"/>
              <a:t>                       </a:t>
            </a:r>
            <a:endParaRPr lang="zh-CN" altLang="en-US" sz="2800" b="1"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13</a:t>
            </a:fld>
            <a:endParaRPr lang="zh-CN" altLang="en-US"/>
          </a:p>
        </p:txBody>
      </p:sp>
      <p:sp>
        <p:nvSpPr>
          <p:cNvPr id="6" name="标题 5"/>
          <p:cNvSpPr>
            <a:spLocks noGrp="1"/>
          </p:cNvSpPr>
          <p:nvPr>
            <p:ph type="title"/>
          </p:nvPr>
        </p:nvSpPr>
        <p:spPr>
          <a:xfrm>
            <a:off x="457200" y="836712"/>
            <a:ext cx="8229600" cy="754344"/>
          </a:xfrm>
        </p:spPr>
        <p:txBody>
          <a:bodyPr>
            <a:normAutofit fontScale="90000"/>
          </a:bodyPr>
          <a:lstStyle/>
          <a:p>
            <a:r>
              <a:rPr lang="zh-CN" altLang="en-US" b="1" dirty="0"/>
              <a:t>五、反思与展望</a:t>
            </a:r>
            <a:br>
              <a:rPr lang="zh-CN" altLang="en-US" b="1" dirty="0"/>
            </a:br>
            <a:endParaRPr lang="zh-CN" altLang="en-US" dirty="0"/>
          </a:p>
        </p:txBody>
      </p:sp>
    </p:spTree>
    <p:extLst>
      <p:ext uri="{BB962C8B-B14F-4D97-AF65-F5344CB8AC3E}">
        <p14:creationId xmlns:p14="http://schemas.microsoft.com/office/powerpoint/2010/main" val="65320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1916832"/>
            <a:ext cx="7408333" cy="4209331"/>
          </a:xfrm>
        </p:spPr>
        <p:txBody>
          <a:bodyPr/>
          <a:lstStyle/>
          <a:p>
            <a:pPr marL="0" indent="0">
              <a:buNone/>
            </a:pPr>
            <a:endParaRPr lang="en-US" altLang="zh-CN" dirty="0" smtClean="0"/>
          </a:p>
          <a:p>
            <a:pPr marL="0" indent="0">
              <a:buNone/>
            </a:pPr>
            <a:endParaRPr lang="en-US" altLang="zh-CN" dirty="0"/>
          </a:p>
          <a:p>
            <a:pPr marL="0" indent="0">
              <a:buNone/>
            </a:pPr>
            <a:r>
              <a:rPr lang="en-US" altLang="zh-CN" dirty="0" smtClean="0"/>
              <a:t>                                                 </a:t>
            </a:r>
            <a:r>
              <a:rPr lang="zh-CN" altLang="en-US" sz="4000" b="1" dirty="0" smtClean="0"/>
              <a:t>问答</a:t>
            </a:r>
            <a:endParaRPr lang="zh-CN" altLang="en-US" sz="4000" b="1" dirty="0"/>
          </a:p>
        </p:txBody>
      </p:sp>
      <p:sp>
        <p:nvSpPr>
          <p:cNvPr id="3" name="日期占位符 2"/>
          <p:cNvSpPr>
            <a:spLocks noGrp="1"/>
          </p:cNvSpPr>
          <p:nvPr>
            <p:ph type="dt" sz="half" idx="10"/>
          </p:nvPr>
        </p:nvSpPr>
        <p:spPr/>
        <p:txBody>
          <a:bodyPr/>
          <a:lstStyle/>
          <a:p>
            <a:r>
              <a:rPr lang="en-US" altLang="zh-CN" smtClean="0"/>
              <a:t>2017/10/31</a:t>
            </a:r>
            <a:endParaRPr lang="zh-CN" altLang="en-US"/>
          </a:p>
        </p:txBody>
      </p:sp>
      <p:sp>
        <p:nvSpPr>
          <p:cNvPr id="4" name="页脚占位符 3"/>
          <p:cNvSpPr>
            <a:spLocks noGrp="1"/>
          </p:cNvSpPr>
          <p:nvPr>
            <p:ph type="ftr" sz="quarter" idx="11"/>
          </p:nvPr>
        </p:nvSpPr>
        <p:spPr/>
        <p:txBody>
          <a:bodyPr/>
          <a:lstStyle/>
          <a:p>
            <a:r>
              <a:rPr lang="zh-CN" altLang="en-US" smtClean="0"/>
              <a:t>同济讲座</a:t>
            </a:r>
            <a:endParaRPr lang="zh-CN" altLang="en-US"/>
          </a:p>
        </p:txBody>
      </p:sp>
      <p:sp>
        <p:nvSpPr>
          <p:cNvPr id="5" name="灯片编号占位符 4"/>
          <p:cNvSpPr>
            <a:spLocks noGrp="1"/>
          </p:cNvSpPr>
          <p:nvPr>
            <p:ph type="sldNum" sz="quarter" idx="12"/>
          </p:nvPr>
        </p:nvSpPr>
        <p:spPr/>
        <p:txBody>
          <a:bodyPr/>
          <a:lstStyle/>
          <a:p>
            <a:fld id="{89E51E88-4B72-4D7D-9734-4866DF7D4566}" type="slidenum">
              <a:rPr lang="zh-CN" altLang="en-US" smtClean="0"/>
              <a:t>14</a:t>
            </a:fld>
            <a:endParaRPr lang="zh-CN" altLang="en-US"/>
          </a:p>
        </p:txBody>
      </p:sp>
    </p:spTree>
    <p:extLst>
      <p:ext uri="{BB962C8B-B14F-4D97-AF65-F5344CB8AC3E}">
        <p14:creationId xmlns:p14="http://schemas.microsoft.com/office/powerpoint/2010/main" val="23450722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254</TotalTime>
  <Words>1563</Words>
  <Application>Microsoft Office PowerPoint</Application>
  <PresentationFormat>全屏显示(4:3)</PresentationFormat>
  <Paragraphs>149</Paragraphs>
  <Slides>14</Slides>
  <Notes>0</Notes>
  <HiddenSlides>0</HiddenSlides>
  <MMClips>0</MMClips>
  <ScaleCrop>false</ScaleCrop>
  <HeadingPairs>
    <vt:vector size="4" baseType="variant">
      <vt:variant>
        <vt:lpstr>主题</vt:lpstr>
      </vt:variant>
      <vt:variant>
        <vt:i4>1</vt:i4>
      </vt:variant>
      <vt:variant>
        <vt:lpstr>幻灯片标题</vt:lpstr>
      </vt:variant>
      <vt:variant>
        <vt:i4>14</vt:i4>
      </vt:variant>
    </vt:vector>
  </HeadingPairs>
  <TitlesOfParts>
    <vt:vector size="15" baseType="lpstr">
      <vt:lpstr>波形</vt:lpstr>
      <vt:lpstr>TRIPS协定有关争端解决及其最新发展</vt:lpstr>
      <vt:lpstr>要点</vt:lpstr>
      <vt:lpstr>一、知识产权争端解决的理论与制度 </vt:lpstr>
      <vt:lpstr>二、TRIPS协定有关争端解决的概况 </vt:lpstr>
      <vt:lpstr>三、TRIPS协定有关争端解决的案例 （一）</vt:lpstr>
      <vt:lpstr>三、TRIPS协定有关争端解决的案例 （二）</vt:lpstr>
      <vt:lpstr>三、TRIPS协定有关争端解决的案例 （三）</vt:lpstr>
      <vt:lpstr>三、TRIPS协定有关争端解决的案例 （四）</vt:lpstr>
      <vt:lpstr>三、TRIPS协定有关争端解决的案例 （五）</vt:lpstr>
      <vt:lpstr>三、TRIPS协定有关争端解决的案例 （六）</vt:lpstr>
      <vt:lpstr>三、TRIPS协定有关争端解决的案例 （七）</vt:lpstr>
      <vt:lpstr>四、TRIPS协定争端解决最新发展 </vt:lpstr>
      <vt:lpstr>五、反思与展望 </vt:lpstr>
      <vt:lpstr>PowerPoint 演示文稿</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TRIPS协定有关争端解决及其最新发展</dc:title>
  <dc:creator>HP</dc:creator>
  <cp:lastModifiedBy>HP</cp:lastModifiedBy>
  <cp:revision>76</cp:revision>
  <dcterms:created xsi:type="dcterms:W3CDTF">2017-10-26T00:49:50Z</dcterms:created>
  <dcterms:modified xsi:type="dcterms:W3CDTF">2017-10-26T05:04:10Z</dcterms:modified>
</cp:coreProperties>
</file>