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6" r:id="rId2"/>
    <p:sldId id="280" r:id="rId3"/>
    <p:sldId id="278" r:id="rId4"/>
    <p:sldId id="290" r:id="rId5"/>
    <p:sldId id="291" r:id="rId6"/>
    <p:sldId id="282" r:id="rId7"/>
    <p:sldId id="292" r:id="rId8"/>
    <p:sldId id="284" r:id="rId9"/>
    <p:sldId id="294" r:id="rId10"/>
    <p:sldId id="293" r:id="rId11"/>
    <p:sldId id="295" r:id="rId12"/>
    <p:sldId id="263" r:id="rId1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94591" autoAdjust="0"/>
  </p:normalViewPr>
  <p:slideViewPr>
    <p:cSldViewPr>
      <p:cViewPr varScale="1">
        <p:scale>
          <a:sx n="81" d="100"/>
          <a:sy n="81" d="100"/>
        </p:scale>
        <p:origin x="1915"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2021/1/18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en-US" altLang="zh-CN"/>
              <a:t>2020/12/26</a:t>
            </a:r>
            <a:endParaRPr lang="zh-CN" altLang="en-US"/>
          </a:p>
        </p:txBody>
      </p:sp>
      <p:sp>
        <p:nvSpPr>
          <p:cNvPr id="20" name="页脚占位符 19"/>
          <p:cNvSpPr>
            <a:spLocks noGrp="1"/>
          </p:cNvSpPr>
          <p:nvPr>
            <p:ph type="ftr" sz="quarter" idx="11"/>
          </p:nvPr>
        </p:nvSpPr>
        <p:spPr/>
        <p:txBody>
          <a:bodyPr/>
          <a:lstStyle/>
          <a:p>
            <a:r>
              <a:rPr lang="zh-CN" altLang="en-US"/>
              <a:t>公共健康相关知识产权的国际法问题</a:t>
            </a:r>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2020/12/26</a:t>
            </a:r>
            <a:endParaRPr lang="zh-CN" altLang="en-US"/>
          </a:p>
        </p:txBody>
      </p:sp>
      <p:sp>
        <p:nvSpPr>
          <p:cNvPr id="5" name="页脚占位符 4"/>
          <p:cNvSpPr>
            <a:spLocks noGrp="1"/>
          </p:cNvSpPr>
          <p:nvPr>
            <p:ph type="ftr" sz="quarter" idx="11"/>
          </p:nvPr>
        </p:nvSpPr>
        <p:spPr/>
        <p:txBody>
          <a:bodyPr/>
          <a:lstStyle/>
          <a:p>
            <a:r>
              <a:rPr lang="zh-CN" altLang="en-US"/>
              <a:t>公共健康相关知识产权的国际法问题</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a:t>2020/12/26</a:t>
            </a:r>
            <a:endParaRPr lang="zh-CN" altLang="en-US"/>
          </a:p>
        </p:txBody>
      </p:sp>
      <p:sp>
        <p:nvSpPr>
          <p:cNvPr id="5" name="页脚占位符 4"/>
          <p:cNvSpPr>
            <a:spLocks noGrp="1"/>
          </p:cNvSpPr>
          <p:nvPr>
            <p:ph type="ftr" sz="quarter" idx="11"/>
          </p:nvPr>
        </p:nvSpPr>
        <p:spPr/>
        <p:txBody>
          <a:bodyPr/>
          <a:lstStyle/>
          <a:p>
            <a:r>
              <a:rPr lang="zh-CN" altLang="en-US"/>
              <a:t>公共健康相关知识产权的国际法问题</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2020/12/26</a:t>
            </a:r>
            <a:endParaRPr lang="zh-CN" altLang="en-US"/>
          </a:p>
        </p:txBody>
      </p:sp>
      <p:sp>
        <p:nvSpPr>
          <p:cNvPr id="6" name="页脚占位符 5"/>
          <p:cNvSpPr>
            <a:spLocks noGrp="1"/>
          </p:cNvSpPr>
          <p:nvPr>
            <p:ph type="ftr" sz="quarter" idx="11"/>
          </p:nvPr>
        </p:nvSpPr>
        <p:spPr/>
        <p:txBody>
          <a:bodyPr/>
          <a:lstStyle/>
          <a:p>
            <a:r>
              <a:rPr lang="zh-CN" altLang="en-US"/>
              <a:t>公共健康相关知识产权的国际法问题</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en-US" altLang="zh-CN"/>
              <a:t>2020/12/26</a:t>
            </a:r>
            <a:endParaRPr lang="zh-CN" altLang="en-US"/>
          </a:p>
        </p:txBody>
      </p:sp>
      <p:sp>
        <p:nvSpPr>
          <p:cNvPr id="8" name="页脚占位符 7"/>
          <p:cNvSpPr>
            <a:spLocks noGrp="1"/>
          </p:cNvSpPr>
          <p:nvPr>
            <p:ph type="ftr" sz="quarter" idx="11"/>
          </p:nvPr>
        </p:nvSpPr>
        <p:spPr/>
        <p:txBody>
          <a:bodyPr/>
          <a:lstStyle/>
          <a:p>
            <a:r>
              <a:rPr lang="zh-CN" altLang="en-US"/>
              <a:t>公共健康相关知识产权的国际法问题</a:t>
            </a:r>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a:t>2020/12/26</a:t>
            </a:r>
            <a:endParaRPr lang="zh-CN" altLang="en-US"/>
          </a:p>
        </p:txBody>
      </p:sp>
      <p:sp>
        <p:nvSpPr>
          <p:cNvPr id="4" name="页脚占位符 3"/>
          <p:cNvSpPr>
            <a:spLocks noGrp="1"/>
          </p:cNvSpPr>
          <p:nvPr>
            <p:ph type="ftr" sz="quarter" idx="11"/>
          </p:nvPr>
        </p:nvSpPr>
        <p:spPr/>
        <p:txBody>
          <a:bodyPr/>
          <a:lstStyle/>
          <a:p>
            <a:r>
              <a:rPr lang="zh-CN" altLang="en-US"/>
              <a:t>公共健康相关知识产权的国际法问题</a:t>
            </a:r>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en-US" altLang="zh-CN"/>
              <a:t>2020/12/26</a:t>
            </a:r>
            <a:endParaRPr lang="zh-CN" altLang="en-US"/>
          </a:p>
        </p:txBody>
      </p:sp>
      <p:sp>
        <p:nvSpPr>
          <p:cNvPr id="3" name="页脚占位符 2"/>
          <p:cNvSpPr>
            <a:spLocks noGrp="1"/>
          </p:cNvSpPr>
          <p:nvPr>
            <p:ph type="ftr" sz="quarter" idx="11"/>
          </p:nvPr>
        </p:nvSpPr>
        <p:spPr/>
        <p:txBody>
          <a:bodyPr/>
          <a:lstStyle/>
          <a:p>
            <a:r>
              <a:rPr lang="zh-CN" altLang="en-US"/>
              <a:t>公共健康相关知识产权的国际法问题</a:t>
            </a:r>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2020/12/26</a:t>
            </a:r>
            <a:endParaRPr lang="zh-CN" altLang="en-US"/>
          </a:p>
        </p:txBody>
      </p:sp>
      <p:sp>
        <p:nvSpPr>
          <p:cNvPr id="6" name="页脚占位符 5"/>
          <p:cNvSpPr>
            <a:spLocks noGrp="1"/>
          </p:cNvSpPr>
          <p:nvPr>
            <p:ph type="ftr" sz="quarter" idx="11"/>
          </p:nvPr>
        </p:nvSpPr>
        <p:spPr/>
        <p:txBody>
          <a:bodyPr/>
          <a:lstStyle/>
          <a:p>
            <a:r>
              <a:rPr lang="zh-CN" altLang="en-US"/>
              <a:t>公共健康相关知识产权的国际法问题</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a:t>2020/12/26</a:t>
            </a:r>
            <a:endParaRPr lang="zh-CN" altLang="en-US"/>
          </a:p>
        </p:txBody>
      </p:sp>
      <p:sp>
        <p:nvSpPr>
          <p:cNvPr id="6" name="页脚占位符 5"/>
          <p:cNvSpPr>
            <a:spLocks noGrp="1"/>
          </p:cNvSpPr>
          <p:nvPr>
            <p:ph type="ftr" sz="quarter" idx="11"/>
          </p:nvPr>
        </p:nvSpPr>
        <p:spPr/>
        <p:txBody>
          <a:bodyPr/>
          <a:lstStyle/>
          <a:p>
            <a:r>
              <a:rPr lang="zh-CN" altLang="en-US"/>
              <a:t>公共健康相关知识产权的国际法问题</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2020/12/26</a:t>
            </a:r>
            <a:endParaRPr lang="zh-CN" altLang="en-US"/>
          </a:p>
        </p:txBody>
      </p:sp>
      <p:sp>
        <p:nvSpPr>
          <p:cNvPr id="5" name="页脚占位符 4"/>
          <p:cNvSpPr>
            <a:spLocks noGrp="1"/>
          </p:cNvSpPr>
          <p:nvPr>
            <p:ph type="ftr" sz="quarter" idx="11"/>
          </p:nvPr>
        </p:nvSpPr>
        <p:spPr/>
        <p:txBody>
          <a:bodyPr/>
          <a:lstStyle/>
          <a:p>
            <a:r>
              <a:rPr lang="zh-CN" altLang="en-US"/>
              <a:t>公共健康相关知识产权的国际法问题</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2020/12/26</a:t>
            </a:r>
            <a:endParaRPr lang="zh-CN" altLang="en-US"/>
          </a:p>
        </p:txBody>
      </p:sp>
      <p:sp>
        <p:nvSpPr>
          <p:cNvPr id="5" name="页脚占位符 4"/>
          <p:cNvSpPr>
            <a:spLocks noGrp="1"/>
          </p:cNvSpPr>
          <p:nvPr>
            <p:ph type="ftr" sz="quarter" idx="11"/>
          </p:nvPr>
        </p:nvSpPr>
        <p:spPr/>
        <p:txBody>
          <a:bodyPr/>
          <a:lstStyle/>
          <a:p>
            <a:r>
              <a:rPr lang="zh-CN" altLang="en-US"/>
              <a:t>公共健康相关知识产权的国际法问题</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altLang="zh-CN"/>
              <a:t>2020/12/26</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zh-CN" altLang="en-US"/>
              <a:t>公共健康相关知识产权的国际法问题</a:t>
            </a:r>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1052736"/>
            <a:ext cx="7406640" cy="1656184"/>
          </a:xfrm>
        </p:spPr>
        <p:txBody>
          <a:bodyPr>
            <a:noAutofit/>
          </a:bodyPr>
          <a:lstStyle/>
          <a:p>
            <a:pPr>
              <a:lnSpc>
                <a:spcPct val="150000"/>
              </a:lnSpc>
            </a:pPr>
            <a:r>
              <a:rPr lang="en-US" altLang="zh-CN" sz="4800" b="1"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4800" b="1" dirty="0">
                <a:effectLst/>
                <a:latin typeface="华文中宋" panose="02010600040101010101" pitchFamily="2" charset="-122"/>
                <a:ea typeface="华文中宋" panose="02010600040101010101" pitchFamily="2" charset="-122"/>
                <a:cs typeface="Times New Roman" panose="02020603050405020304" pitchFamily="18" charset="0"/>
              </a:rPr>
              <a:t>公共健康相关</a:t>
            </a:r>
            <a:br>
              <a:rPr lang="en-US" altLang="zh-CN" sz="4800" b="1"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4800" b="1"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4800" b="1" dirty="0">
                <a:effectLst/>
                <a:latin typeface="华文中宋" panose="02010600040101010101" pitchFamily="2" charset="-122"/>
                <a:ea typeface="华文中宋" panose="02010600040101010101" pitchFamily="2" charset="-122"/>
                <a:cs typeface="Times New Roman" panose="02020603050405020304" pitchFamily="18" charset="0"/>
              </a:rPr>
              <a:t>知识产权的国际法问题</a:t>
            </a:r>
            <a:endParaRPr lang="zh-CN" altLang="en-US" sz="9600" b="1" dirty="0">
              <a:latin typeface="华文中宋" panose="02010600040101010101" pitchFamily="2" charset="-122"/>
              <a:ea typeface="华文中宋" panose="02010600040101010101" pitchFamily="2" charset="-122"/>
            </a:endParaRPr>
          </a:p>
        </p:txBody>
      </p:sp>
      <p:sp>
        <p:nvSpPr>
          <p:cNvPr id="3" name="副标题 2"/>
          <p:cNvSpPr>
            <a:spLocks noGrp="1"/>
          </p:cNvSpPr>
          <p:nvPr>
            <p:ph type="subTitle" idx="1"/>
          </p:nvPr>
        </p:nvSpPr>
        <p:spPr>
          <a:xfrm>
            <a:off x="1432560" y="3068959"/>
            <a:ext cx="7406640" cy="2231703"/>
          </a:xfrm>
        </p:spPr>
        <p:txBody>
          <a:bodyPr>
            <a:normAutofit fontScale="25000" lnSpcReduction="20000"/>
          </a:bodyPr>
          <a:lstStyle/>
          <a:p>
            <a:r>
              <a:rPr lang="en-US" altLang="zh-CN" dirty="0"/>
              <a:t>                                                 </a:t>
            </a:r>
          </a:p>
          <a:p>
            <a:r>
              <a:rPr lang="zh-CN" altLang="en-US" sz="8000" b="1" dirty="0">
                <a:solidFill>
                  <a:srgbClr val="002060"/>
                </a:solidFill>
              </a:rPr>
              <a:t>                                                                                                                                       </a:t>
            </a:r>
            <a:endParaRPr lang="en-US" altLang="zh-CN" sz="8000" b="1" dirty="0">
              <a:solidFill>
                <a:srgbClr val="002060"/>
              </a:solidFill>
            </a:endParaRPr>
          </a:p>
          <a:p>
            <a:r>
              <a:rPr lang="en-US" altLang="zh-CN" sz="9600" b="1" dirty="0">
                <a:solidFill>
                  <a:srgbClr val="002060"/>
                </a:solidFill>
              </a:rPr>
              <a:t>                                     </a:t>
            </a:r>
            <a:r>
              <a:rPr lang="zh-CN" altLang="en-US" sz="9600" b="1" dirty="0">
                <a:solidFill>
                  <a:srgbClr val="002060"/>
                </a:solidFill>
              </a:rPr>
              <a:t>张乃根</a:t>
            </a:r>
            <a:r>
              <a:rPr lang="zh-CN" altLang="en-US" sz="4800" b="1" dirty="0">
                <a:solidFill>
                  <a:srgbClr val="002060"/>
                </a:solidFill>
              </a:rPr>
              <a:t> </a:t>
            </a:r>
            <a:endParaRPr lang="en-US" altLang="zh-CN" sz="4800" b="1" dirty="0">
              <a:solidFill>
                <a:srgbClr val="002060"/>
              </a:solidFill>
            </a:endParaRPr>
          </a:p>
          <a:p>
            <a:pPr>
              <a:lnSpc>
                <a:spcPct val="170000"/>
              </a:lnSpc>
            </a:pPr>
            <a:r>
              <a:rPr lang="zh-CN" altLang="en-US" sz="9600" b="1" dirty="0">
                <a:solidFill>
                  <a:srgbClr val="002060"/>
                </a:solidFill>
              </a:rPr>
              <a:t>                            复旦大学特聘教授</a:t>
            </a:r>
            <a:endParaRPr lang="en-US" altLang="zh-CN" sz="9600" b="1" dirty="0">
              <a:solidFill>
                <a:srgbClr val="002060"/>
              </a:solidFill>
            </a:endParaRPr>
          </a:p>
          <a:p>
            <a:pPr>
              <a:lnSpc>
                <a:spcPct val="170000"/>
              </a:lnSpc>
            </a:pPr>
            <a:r>
              <a:rPr lang="zh-CN" altLang="en-US" sz="9600" b="1" dirty="0">
                <a:solidFill>
                  <a:srgbClr val="002060"/>
                </a:solidFill>
              </a:rPr>
              <a:t>                       校知识产权研究中心主任</a:t>
            </a:r>
            <a:endParaRPr lang="en-US" altLang="zh-CN" sz="11200" b="1" dirty="0">
              <a:solidFill>
                <a:srgbClr val="002060"/>
              </a:solidFill>
              <a:latin typeface="Times New Roman" pitchFamily="18" charset="0"/>
              <a:cs typeface="Times New Roman" pitchFamily="18" charset="0"/>
            </a:endParaRPr>
          </a:p>
          <a:p>
            <a:pPr>
              <a:lnSpc>
                <a:spcPct val="170000"/>
              </a:lnSpc>
            </a:pPr>
            <a:r>
              <a:rPr lang="en-US" altLang="zh-CN" sz="6400" b="1" dirty="0">
                <a:solidFill>
                  <a:srgbClr val="002060"/>
                </a:solidFill>
                <a:latin typeface="Times New Roman" pitchFamily="18" charset="0"/>
                <a:cs typeface="Times New Roman" pitchFamily="18" charset="0"/>
              </a:rPr>
              <a:t>                 </a:t>
            </a:r>
          </a:p>
          <a:p>
            <a:r>
              <a:rPr lang="en-US" altLang="zh-CN" b="1" dirty="0">
                <a:solidFill>
                  <a:srgbClr val="002060"/>
                </a:solidFill>
                <a:latin typeface="Times New Roman" pitchFamily="18" charset="0"/>
                <a:cs typeface="Times New Roman" pitchFamily="18" charset="0"/>
              </a:rPr>
              <a:t>                            </a:t>
            </a:r>
            <a:r>
              <a:rPr lang="zh-CN" altLang="en-US" b="1" dirty="0">
                <a:solidFill>
                  <a:srgbClr val="002060"/>
                </a:solidFill>
                <a:latin typeface="Times New Roman" pitchFamily="18" charset="0"/>
                <a:cs typeface="Times New Roman" pitchFamily="18" charset="0"/>
              </a:rPr>
              <a:t>         </a:t>
            </a:r>
            <a:endParaRPr lang="zh-CN" altLang="zh-CN" b="1" dirty="0">
              <a:solidFill>
                <a:srgbClr val="002060"/>
              </a:solidFill>
              <a:latin typeface="Times New Roman" pitchFamily="18" charset="0"/>
              <a:cs typeface="Times New Roman" pitchFamily="18" charset="0"/>
            </a:endParaRPr>
          </a:p>
          <a:p>
            <a:endParaRPr lang="zh-CN" altLang="en-US" b="1" dirty="0"/>
          </a:p>
        </p:txBody>
      </p:sp>
      <p:pic>
        <p:nvPicPr>
          <p:cNvPr id="4" name="图片 4" descr="001_02.jpg"/>
          <p:cNvPicPr>
            <a:picLocks noChangeAspect="1"/>
          </p:cNvPicPr>
          <p:nvPr/>
        </p:nvPicPr>
        <p:blipFill>
          <a:blip r:embed="rId2"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p:txBody>
          <a:bodyPr>
            <a:normAutofit/>
          </a:bodyPr>
          <a:lstStyle/>
          <a:p>
            <a:r>
              <a:rPr lang="zh-CN" altLang="en-US" b="1" dirty="0"/>
              <a:t>    </a:t>
            </a:r>
            <a:r>
              <a:rPr lang="en-US" altLang="zh-CN" b="1" dirty="0"/>
              <a:t>               </a:t>
            </a:r>
            <a:r>
              <a:rPr lang="zh-CN" altLang="en-US" b="1" dirty="0"/>
              <a:t>要   点</a:t>
            </a:r>
          </a:p>
        </p:txBody>
      </p:sp>
      <p:sp>
        <p:nvSpPr>
          <p:cNvPr id="8" name="内容占位符 7">
            <a:extLst>
              <a:ext uri="{FF2B5EF4-FFF2-40B4-BE49-F238E27FC236}">
                <a16:creationId xmlns:a16="http://schemas.microsoft.com/office/drawing/2014/main" id="{65F7D2E5-29E3-42DE-9879-7DEB3C5586F6}"/>
              </a:ext>
            </a:extLst>
          </p:cNvPr>
          <p:cNvSpPr>
            <a:spLocks noGrp="1"/>
          </p:cNvSpPr>
          <p:nvPr>
            <p:ph idx="1"/>
          </p:nvPr>
        </p:nvSpPr>
        <p:spPr>
          <a:xfrm>
            <a:off x="1435608" y="1556792"/>
            <a:ext cx="7498080" cy="4691608"/>
          </a:xfrm>
        </p:spPr>
        <p:txBody>
          <a:bodyPr>
            <a:normAutofit/>
          </a:bodyPr>
          <a:lstStyle/>
          <a:p>
            <a:pPr>
              <a:lnSpc>
                <a:spcPct val="200000"/>
              </a:lnSpc>
            </a:pPr>
            <a:r>
              <a:rPr lang="zh-CN" altLang="en-US" sz="2400" b="1" dirty="0">
                <a:latin typeface="华文中宋" panose="02010600040101010101" pitchFamily="2" charset="-122"/>
                <a:ea typeface="华文中宋" panose="02010600040101010101" pitchFamily="2" charset="-122"/>
                <a:cs typeface="Times New Roman" panose="02020603050405020304" pitchFamily="18" charset="0"/>
              </a:rPr>
              <a:t>一、</a:t>
            </a:r>
            <a:r>
              <a:rPr lang="zh-CN"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公共健康相关知识产权国际法问题的缘起</a:t>
            </a:r>
            <a:endParaRPr lang="zh-CN" altLang="zh-CN" sz="2400" kern="100" dirty="0">
              <a:effectLst/>
              <a:latin typeface="华文中宋" panose="02010600040101010101" pitchFamily="2" charset="-122"/>
              <a:ea typeface="华文中宋" panose="02010600040101010101" pitchFamily="2" charset="-122"/>
              <a:cs typeface="Times New Roman" panose="02020603050405020304" pitchFamily="18" charset="0"/>
            </a:endParaRPr>
          </a:p>
          <a:p>
            <a:pPr>
              <a:lnSpc>
                <a:spcPct val="200000"/>
              </a:lnSpc>
            </a:pPr>
            <a:r>
              <a:rPr lang="zh-CN" altLang="en-US" sz="2400" b="1" dirty="0">
                <a:latin typeface="Times New Roman" panose="02020603050405020304" pitchFamily="18" charset="0"/>
                <a:cs typeface="Times New Roman" panose="02020603050405020304" pitchFamily="18" charset="0"/>
              </a:rPr>
              <a:t>二、</a:t>
            </a:r>
            <a:r>
              <a:rPr lang="zh-CN"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公共健康相关药品专利的国际法问题</a:t>
            </a:r>
            <a:endParaRPr lang="zh-CN" altLang="zh-CN" sz="2400" kern="100" dirty="0">
              <a:effectLst/>
              <a:latin typeface="华文中宋" panose="02010600040101010101" pitchFamily="2" charset="-122"/>
              <a:ea typeface="华文中宋" panose="02010600040101010101" pitchFamily="2" charset="-122"/>
              <a:cs typeface="Times New Roman" panose="02020603050405020304" pitchFamily="18" charset="0"/>
            </a:endParaRPr>
          </a:p>
          <a:p>
            <a:pPr>
              <a:lnSpc>
                <a:spcPct val="200000"/>
              </a:lnSpc>
            </a:pPr>
            <a:r>
              <a:rPr lang="zh-CN" altLang="en-US" sz="2400" b="1" dirty="0">
                <a:latin typeface="Times New Roman" panose="02020603050405020304" pitchFamily="18" charset="0"/>
                <a:cs typeface="Times New Roman" panose="02020603050405020304" pitchFamily="18" charset="0"/>
              </a:rPr>
              <a:t>三、</a:t>
            </a:r>
            <a:r>
              <a:rPr lang="zh-CN"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rPr>
              <a:t>烟草平装案凸现公共健康相关知识产权</a:t>
            </a:r>
            <a:endParaRPr lang="en-US"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endParaRPr>
          </a:p>
          <a:p>
            <a:pPr marL="82296" indent="0">
              <a:lnSpc>
                <a:spcPct val="200000"/>
              </a:lnSpc>
              <a:buNone/>
            </a:pPr>
            <a:r>
              <a:rPr lang="en-US" altLang="zh-CN" sz="2400" b="1" kern="100" dirty="0">
                <a:latin typeface="华文中宋" panose="02010600040101010101" pitchFamily="2" charset="-122"/>
                <a:ea typeface="华文中宋" panose="02010600040101010101" pitchFamily="2" charset="-122"/>
                <a:cs typeface="Times New Roman" panose="02020603050405020304" pitchFamily="18" charset="0"/>
              </a:rPr>
              <a:t>         </a:t>
            </a:r>
            <a:r>
              <a:rPr lang="zh-CN"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rPr>
              <a:t>国际法问题</a:t>
            </a:r>
            <a:endParaRPr lang="en-US"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endParaRPr>
          </a:p>
          <a:p>
            <a:pPr>
              <a:lnSpc>
                <a:spcPct val="200000"/>
              </a:lnSpc>
            </a:pPr>
            <a:r>
              <a:rPr lang="zh-CN" altLang="en-US" sz="2400" b="1" kern="100" dirty="0">
                <a:latin typeface="华文中宋" panose="02010600040101010101" pitchFamily="2" charset="-122"/>
                <a:ea typeface="华文中宋" panose="02010600040101010101" pitchFamily="2" charset="-122"/>
                <a:cs typeface="Times New Roman" panose="02020603050405020304" pitchFamily="18" charset="0"/>
              </a:rPr>
              <a:t>四、</a:t>
            </a:r>
            <a:r>
              <a:rPr lang="zh-CN" altLang="zh-CN" sz="2400" b="1" kern="100" dirty="0">
                <a:effectLst/>
                <a:latin typeface="华文中宋" panose="02010600040101010101" pitchFamily="2" charset="-122"/>
                <a:ea typeface="华文中宋" panose="02010600040101010101" pitchFamily="2" charset="-122"/>
                <a:cs typeface="Times New Roman" panose="02020603050405020304" pitchFamily="18" charset="0"/>
              </a:rPr>
              <a:t>构建人类卫生健康共同体相关知识产权问题</a:t>
            </a:r>
            <a:endParaRPr lang="zh-CN" altLang="zh-CN" sz="2400" kern="100" dirty="0">
              <a:effectLst/>
              <a:latin typeface="华文中宋" panose="02010600040101010101" pitchFamily="2" charset="-122"/>
              <a:ea typeface="华文中宋" panose="02010600040101010101" pitchFamily="2" charset="-122"/>
              <a:cs typeface="Times New Roman" panose="02020603050405020304" pitchFamily="18" charset="0"/>
            </a:endParaRPr>
          </a:p>
          <a:p>
            <a:pPr>
              <a:lnSpc>
                <a:spcPct val="150000"/>
              </a:lnSpc>
            </a:pPr>
            <a:endParaRPr lang="zh-CN" altLang="zh-CN" sz="2800" kern="100" dirty="0">
              <a:effectLst/>
              <a:latin typeface="华文中宋" panose="02010600040101010101" pitchFamily="2" charset="-122"/>
              <a:ea typeface="华文中宋" panose="02010600040101010101" pitchFamily="2" charset="-122"/>
              <a:cs typeface="Times New Roman" panose="02020603050405020304" pitchFamily="18" charset="0"/>
            </a:endParaRPr>
          </a:p>
          <a:p>
            <a:pPr>
              <a:lnSpc>
                <a:spcPct val="150000"/>
              </a:lnSpc>
            </a:pPr>
            <a:endParaRPr lang="en-US" altLang="zh-CN" sz="24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96177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r>
              <a:rPr lang="en-US" altLang="zh-CN" b="1" dirty="0"/>
              <a:t>             </a:t>
            </a:r>
            <a:r>
              <a:rPr lang="zh-CN" altLang="en-US" sz="3600" b="1" dirty="0">
                <a:latin typeface="华文中宋" panose="02010600040101010101" pitchFamily="2" charset="-122"/>
                <a:ea typeface="华文中宋" panose="02010600040101010101" pitchFamily="2" charset="-122"/>
                <a:cs typeface="Times New Roman" panose="02020603050405020304" pitchFamily="18" charset="0"/>
              </a:rPr>
              <a:t>一、</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知识产权国际法问题的缘起</a:t>
            </a:r>
            <a:br>
              <a:rPr lang="en-US" altLang="zh-CN" sz="44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a:bodyPr>
          <a:lstStyle/>
          <a:p>
            <a:pPr>
              <a:lnSpc>
                <a:spcPct val="150000"/>
              </a:lnSpc>
            </a:pPr>
            <a:r>
              <a:rPr lang="zh-CN" altLang="en-US" sz="2000" b="1" dirty="0">
                <a:solidFill>
                  <a:srgbClr val="C00000"/>
                </a:solidFill>
                <a:effectLst/>
                <a:latin typeface="Times New Roman" panose="02020603050405020304" pitchFamily="18" charset="0"/>
                <a:ea typeface="宋体" panose="02010600030101010101" pitchFamily="2" charset="-122"/>
              </a:rPr>
              <a:t>缘起</a:t>
            </a:r>
            <a:r>
              <a:rPr lang="en-US" altLang="zh-CN" sz="2000" b="1" dirty="0">
                <a:effectLst/>
                <a:latin typeface="Times New Roman" panose="02020603050405020304" pitchFamily="18" charset="0"/>
                <a:ea typeface="宋体" panose="02010600030101010101" pitchFamily="2" charset="-122"/>
              </a:rPr>
              <a:t>TRIPS</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协定第</a:t>
            </a:r>
            <a:r>
              <a:rPr lang="en-US" altLang="zh-CN" sz="2000" b="1" dirty="0">
                <a:effectLst/>
                <a:latin typeface="Times New Roman" panose="02020603050405020304" pitchFamily="18" charset="0"/>
                <a:ea typeface="宋体" panose="02010600030101010101" pitchFamily="2" charset="-122"/>
              </a:rPr>
              <a:t>8</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条第</a:t>
            </a:r>
            <a:r>
              <a:rPr lang="en-US" altLang="zh-CN" sz="2000" b="1" dirty="0">
                <a:effectLst/>
                <a:latin typeface="Times New Roman" panose="02020603050405020304" pitchFamily="18" charset="0"/>
                <a:ea typeface="宋体" panose="02010600030101010101" pitchFamily="2" charset="-122"/>
              </a:rPr>
              <a:t>1</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款：“在制定或修改其法律和法规时，各成员可</a:t>
            </a:r>
            <a:r>
              <a:rPr lang="zh-CN" altLang="en-US" sz="2000" b="1"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may</a:t>
            </a:r>
            <a:r>
              <a:rPr lang="zh-CN" altLang="en-US" sz="20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采用对保护公共健康</a:t>
            </a:r>
            <a:r>
              <a:rPr lang="en-US" altLang="zh-CN" sz="2000" b="1" dirty="0">
                <a:effectLst/>
                <a:latin typeface="Times New Roman" panose="02020603050405020304" pitchFamily="18" charset="0"/>
                <a:ea typeface="宋体" panose="02010600030101010101" pitchFamily="2" charset="-122"/>
              </a:rPr>
              <a:t>……</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的措施，只要此类措施与本协定的规定相一致</a:t>
            </a:r>
            <a:r>
              <a:rPr lang="zh-CN" altLang="en-US" sz="20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这是</a:t>
            </a:r>
            <a:r>
              <a:rPr lang="zh-CN" altLang="en-US" sz="20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第一次以基本原则方式，明确规定公共健康相关知识产权的条约规定</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20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初衷</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加大对知识产权持有人与公共健康等公共政策之间利益</a:t>
            </a:r>
            <a:r>
              <a:rPr lang="zh-CN"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平衡</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的力度</a:t>
            </a:r>
            <a:r>
              <a:rPr lang="zh-CN" altLang="en-US" sz="2000" b="1" dirty="0">
                <a:effectLst/>
                <a:latin typeface="Times New Roman" panose="02020603050405020304" pitchFamily="18" charset="0"/>
                <a:ea typeface="宋体" panose="02010600030101010101" pitchFamily="2" charset="-122"/>
                <a:cs typeface="Times New Roman" panose="02020603050405020304" pitchFamily="18" charset="0"/>
              </a:rPr>
              <a:t>；同时</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不得以抵触</a:t>
            </a:r>
            <a:r>
              <a:rPr lang="en-US" altLang="zh-CN" sz="2000" b="1" dirty="0">
                <a:effectLst/>
                <a:latin typeface="Times New Roman" panose="02020603050405020304" pitchFamily="18" charset="0"/>
                <a:ea typeface="宋体" panose="02010600030101010101" pitchFamily="2" charset="-122"/>
                <a:cs typeface="Times New Roman" panose="02020603050405020304" pitchFamily="18" charset="0"/>
              </a:rPr>
              <a:t>TRIPS</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协定的规定之方式采取包括基于公共健康利益的有关措施</a:t>
            </a:r>
            <a:r>
              <a:rPr lang="zh-CN" altLang="en-US" sz="20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20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实质</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将公共健康相关知识产权的</a:t>
            </a:r>
            <a:r>
              <a:rPr lang="zh-CN"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非强制性规定</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完全限于该协定对知识产权的保护，尤其是药品专利可获得性的强制性义务范畴内。</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2000" b="1" dirty="0"/>
          </a:p>
          <a:p>
            <a:endParaRPr lang="en-US" altLang="zh-CN" b="1" dirty="0">
              <a:solidFill>
                <a:srgbClr val="C00000"/>
              </a:solidFill>
            </a:endParaRPr>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592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r>
              <a:rPr lang="en-US" altLang="zh-CN" b="1" dirty="0"/>
              <a:t>              </a:t>
            </a:r>
            <a:r>
              <a:rPr lang="zh-CN" altLang="en-US" sz="3600" b="1" dirty="0"/>
              <a:t>二</a:t>
            </a:r>
            <a:r>
              <a:rPr lang="zh-CN" altLang="en-US" sz="3600" b="1" dirty="0">
                <a:latin typeface="华文中宋" panose="02010600040101010101" pitchFamily="2" charset="-122"/>
                <a:ea typeface="华文中宋" panose="02010600040101010101" pitchFamily="2" charset="-122"/>
                <a:cs typeface="Times New Roman" panose="02020603050405020304" pitchFamily="18" charset="0"/>
              </a:rPr>
              <a:t>、</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药品专利的国际法问题</a:t>
            </a: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1</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br>
              <a:rPr lang="en-US" altLang="zh-CN" sz="44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a:bodyPr>
          <a:lstStyle/>
          <a:p>
            <a:pPr>
              <a:lnSpc>
                <a:spcPct val="150000"/>
              </a:lnSpc>
            </a:pP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TRIPS</a:t>
            </a:r>
            <a:r>
              <a:rPr lang="zh-CN" altLang="zh-CN" sz="1800" b="1" dirty="0">
                <a:effectLst/>
                <a:ea typeface="宋体" panose="02010600030101010101" pitchFamily="2" charset="-122"/>
                <a:cs typeface="Times New Roman" panose="02020603050405020304" pitchFamily="18" charset="0"/>
              </a:rPr>
              <a:t>协定的实施初期引起了与药品专利的可获得性及其专利权保护有关的</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1996</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年</a:t>
            </a:r>
            <a:r>
              <a:rPr lang="zh-CN" altLang="en-US" sz="1800" b="1" dirty="0">
                <a:solidFill>
                  <a:srgbClr val="C00000"/>
                </a:solidFill>
                <a:effectLst/>
                <a:ea typeface="宋体" panose="02010600030101010101" pitchFamily="2" charset="-122"/>
                <a:cs typeface="Times New Roman" panose="02020603050405020304" pitchFamily="18" charset="0"/>
              </a:rPr>
              <a:t>“印度药品专利案”</a:t>
            </a:r>
            <a:r>
              <a:rPr lang="zh-CN" altLang="en-US" sz="1800" b="1" dirty="0">
                <a:ea typeface="宋体" panose="02010600030101010101" pitchFamily="2" charset="-122"/>
                <a:cs typeface="Times New Roman" panose="02020603050405020304" pitchFamily="18" charset="0"/>
              </a:rPr>
              <a:t>，</a:t>
            </a:r>
            <a:r>
              <a:rPr lang="zh-CN" altLang="zh-CN" sz="1800" b="1" dirty="0">
                <a:effectLst/>
                <a:ea typeface="宋体" panose="02010600030101010101" pitchFamily="2" charset="-122"/>
                <a:cs typeface="Times New Roman" panose="02020603050405020304" pitchFamily="18" charset="0"/>
              </a:rPr>
              <a:t>特别涉及在发展中与最不发达国家的</a:t>
            </a:r>
            <a:r>
              <a:rPr lang="en-US" altLang="zh-CN" sz="1800" b="1" dirty="0">
                <a:effectLst/>
                <a:latin typeface="Times New Roman" panose="02020603050405020304" pitchFamily="18" charset="0"/>
                <a:ea typeface="宋体" panose="02010600030101010101" pitchFamily="2" charset="-122"/>
              </a:rPr>
              <a:t>WTO</a:t>
            </a:r>
            <a:r>
              <a:rPr lang="zh-CN" altLang="zh-CN" sz="1800" b="1" dirty="0">
                <a:effectLst/>
                <a:ea typeface="宋体" panose="02010600030101010101" pitchFamily="2" charset="-122"/>
                <a:cs typeface="Times New Roman" panose="02020603050405020304" pitchFamily="18" charset="0"/>
              </a:rPr>
              <a:t>成员对专利药品的“可及性”（</a:t>
            </a:r>
            <a:r>
              <a:rPr lang="en-US" altLang="zh-CN" sz="1800" b="1" dirty="0">
                <a:effectLst/>
                <a:latin typeface="Times New Roman" panose="02020603050405020304" pitchFamily="18" charset="0"/>
                <a:ea typeface="宋体" panose="02010600030101010101" pitchFamily="2" charset="-122"/>
              </a:rPr>
              <a:t>accessibility</a:t>
            </a:r>
            <a:r>
              <a:rPr lang="zh-CN" altLang="zh-CN" sz="1800" b="1" dirty="0">
                <a:effectLst/>
                <a:ea typeface="宋体" panose="02010600030101010101" pitchFamily="2" charset="-122"/>
                <a:cs typeface="Times New Roman" panose="02020603050405020304" pitchFamily="18" charset="0"/>
              </a:rPr>
              <a:t>）</a:t>
            </a:r>
            <a:r>
              <a:rPr lang="zh-CN" altLang="en-US" sz="1800" b="1" dirty="0">
                <a:effectLst/>
                <a:ea typeface="宋体" panose="02010600030101010101" pitchFamily="2" charset="-122"/>
                <a:cs typeface="Times New Roman" panose="02020603050405020304" pitchFamily="18" charset="0"/>
              </a:rPr>
              <a:t>，</a:t>
            </a:r>
            <a:r>
              <a:rPr lang="zh-CN" altLang="zh-CN" sz="1800" b="1" dirty="0">
                <a:effectLst/>
                <a:ea typeface="宋体" panose="02010600030101010101" pitchFamily="2" charset="-122"/>
                <a:cs typeface="Times New Roman" panose="02020603050405020304" pitchFamily="18" charset="0"/>
              </a:rPr>
              <a:t>触及敏感的健康权等人权保护国际法问题。</a:t>
            </a:r>
            <a:endParaRPr lang="en-US" altLang="zh-CN" sz="1800" b="1" dirty="0"/>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该案专家组误解该协定第</a:t>
            </a:r>
            <a:r>
              <a:rPr lang="en-US" altLang="zh-CN" sz="1800" b="1" dirty="0">
                <a:effectLst/>
                <a:latin typeface="Times New Roman" panose="02020603050405020304" pitchFamily="18" charset="0"/>
                <a:ea typeface="宋体" panose="02010600030101010101" pitchFamily="2" charset="-122"/>
              </a:rPr>
              <a:t>70</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款和第</a:t>
            </a:r>
            <a:r>
              <a:rPr lang="en-US" altLang="zh-CN" sz="1800" b="1" dirty="0">
                <a:effectLst/>
                <a:latin typeface="Times New Roman" panose="02020603050405020304" pitchFamily="18" charset="0"/>
                <a:ea typeface="宋体" panose="02010600030101010101" pitchFamily="2" charset="-122"/>
              </a:rPr>
              <a:t>9</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款体现保护药品专利持有人的“合理期望”（</a:t>
            </a:r>
            <a:r>
              <a:rPr lang="en-US" altLang="zh-CN" sz="1800" b="1" dirty="0">
                <a:effectLst/>
                <a:latin typeface="Times New Roman" panose="02020603050405020304" pitchFamily="18" charset="0"/>
                <a:ea typeface="宋体" panose="02010600030101010101" pitchFamily="2" charset="-122"/>
              </a:rPr>
              <a:t>reasonable expectations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认定印度没有提供该第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款下药品专利申请的方法，没有自</a:t>
            </a:r>
            <a:r>
              <a:rPr lang="en-US" altLang="zh-CN" sz="1800" b="1" dirty="0">
                <a:effectLst/>
                <a:latin typeface="Times New Roman" panose="02020603050405020304" pitchFamily="18" charset="0"/>
                <a:ea typeface="宋体" panose="02010600030101010101" pitchFamily="2" charset="-122"/>
              </a:rPr>
              <a:t>1995</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年</a:t>
            </a:r>
            <a:r>
              <a:rPr lang="en-US" altLang="zh-CN" sz="1800" b="1" dirty="0">
                <a:effectLst/>
                <a:latin typeface="Times New Roman" panose="02020603050405020304" pitchFamily="18" charset="0"/>
                <a:ea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月</a:t>
            </a:r>
            <a:r>
              <a:rPr lang="en-US" altLang="zh-CN" sz="1800" b="1" dirty="0">
                <a:effectLst/>
                <a:latin typeface="Times New Roman" panose="02020603050405020304" pitchFamily="18" charset="0"/>
                <a:ea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日起应给予第</a:t>
            </a:r>
            <a:r>
              <a:rPr lang="en-US" altLang="zh-CN" sz="1800" b="1" dirty="0">
                <a:effectLst/>
                <a:latin typeface="Times New Roman" panose="02020603050405020304" pitchFamily="18" charset="0"/>
                <a:ea typeface="宋体" panose="02010600030101010101" pitchFamily="2" charset="-122"/>
              </a:rPr>
              <a:t>9</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款下独占经销权</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复审该案的上诉机构</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虽</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明确“合理期望”的解释“错误地理解了在国际公法解释惯例上下文的合理期望概念”，却仍支持专家组的认定结论。这显然是在</a:t>
            </a:r>
            <a:r>
              <a:rPr lang="en-US" altLang="zh-CN" sz="1800" b="1" dirty="0">
                <a:effectLst/>
                <a:latin typeface="Times New Roman" panose="02020603050405020304" pitchFamily="18" charset="0"/>
                <a:ea typeface="宋体" panose="02010600030101010101" pitchFamily="2" charset="-122"/>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对专利权严格保护的限制下解释条约，忽略了涉案相关公共健康问题</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b="1" dirty="0">
              <a:solidFill>
                <a:srgbClr val="C00000"/>
              </a:solidFill>
            </a:endParaRPr>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838971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r>
              <a:rPr lang="en-US" altLang="zh-CN" b="1" dirty="0"/>
              <a:t>              </a:t>
            </a:r>
            <a:r>
              <a:rPr lang="zh-CN" altLang="en-US" sz="3600" b="1" dirty="0"/>
              <a:t>二</a:t>
            </a:r>
            <a:r>
              <a:rPr lang="zh-CN" altLang="en-US" sz="3600" b="1" dirty="0">
                <a:latin typeface="华文中宋" panose="02010600040101010101" pitchFamily="2" charset="-122"/>
                <a:ea typeface="华文中宋" panose="02010600040101010101" pitchFamily="2" charset="-122"/>
                <a:cs typeface="Times New Roman" panose="02020603050405020304" pitchFamily="18" charset="0"/>
              </a:rPr>
              <a:t>、</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药品专利的国际法问题</a:t>
            </a: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2</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br>
              <a:rPr lang="en-US" altLang="zh-CN" sz="44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a:bodyPr>
          <a:lstStyle/>
          <a:p>
            <a:pPr>
              <a:lnSpc>
                <a:spcPct val="150000"/>
              </a:lnSpc>
            </a:pPr>
            <a:r>
              <a:rPr lang="en-US" altLang="zh-CN" sz="1800" b="1" dirty="0">
                <a:effectLst/>
                <a:latin typeface="Times New Roman" panose="02020603050405020304" pitchFamily="18" charset="0"/>
                <a:ea typeface="宋体" panose="02010600030101010101" pitchFamily="2" charset="-122"/>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协定的实施对药品专利的保护影响药品的可及性，尤其在发展中及最不发达国家的流行病高发地区，专利药品的高昂价格更使得病人难以得到医治，因而引起公共健康危机。</a:t>
            </a:r>
            <a:endPar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en-US" altLang="zh-CN" sz="1800" b="1" dirty="0">
                <a:effectLst/>
                <a:latin typeface="Times New Roman" panose="02020603050405020304" pitchFamily="18" charset="0"/>
                <a:ea typeface="宋体" panose="02010600030101010101" pitchFamily="2" charset="-122"/>
              </a:rPr>
              <a:t>2001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年</a:t>
            </a:r>
            <a:r>
              <a:rPr lang="en-US" altLang="zh-CN" sz="1800" b="1" dirty="0">
                <a:effectLst/>
                <a:latin typeface="Times New Roman" panose="02020603050405020304" pitchFamily="18" charset="0"/>
                <a:ea typeface="宋体" panose="02010600030101010101" pitchFamily="2" charset="-122"/>
              </a:rPr>
              <a:t>11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月</a:t>
            </a:r>
            <a:r>
              <a:rPr lang="en-US" altLang="zh-CN" sz="1800" b="1" dirty="0">
                <a:effectLst/>
                <a:latin typeface="Times New Roman" panose="02020603050405020304" pitchFamily="18" charset="0"/>
                <a:ea typeface="宋体" panose="02010600030101010101" pitchFamily="2" charset="-122"/>
              </a:rPr>
              <a:t>WTO</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部长级会议通过多哈宣言，要求“应该以支持</a:t>
            </a:r>
            <a:r>
              <a:rPr lang="en-US" altLang="zh-CN" sz="1800" b="1" dirty="0">
                <a:effectLst/>
                <a:latin typeface="Times New Roman" panose="02020603050405020304" pitchFamily="18" charset="0"/>
                <a:ea typeface="宋体" panose="02010600030101010101" pitchFamily="2" charset="-122"/>
              </a:rPr>
              <a:t>WTO</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成员享有保护公共健康，特别是促进所有人可获得药品的权利这样的方式来加以解释和实施</a:t>
            </a:r>
            <a:r>
              <a:rPr lang="en-US" altLang="zh-CN" sz="1800" b="1" dirty="0">
                <a:effectLst/>
                <a:latin typeface="Times New Roman" panose="02020603050405020304" pitchFamily="18" charset="0"/>
                <a:ea typeface="宋体" panose="02010600030101010101" pitchFamily="2" charset="-122"/>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多哈宣言的“灵活性”原则</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在</a:t>
            </a:r>
            <a:r>
              <a:rPr lang="en-US" altLang="zh-CN" sz="1800" b="1" dirty="0">
                <a:effectLst/>
                <a:latin typeface="Times New Roman" panose="02020603050405020304" pitchFamily="18" charset="0"/>
                <a:ea typeface="宋体" panose="02010600030101010101" pitchFamily="2" charset="-122"/>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条第</a:t>
            </a:r>
            <a:r>
              <a:rPr lang="en-US" altLang="zh-CN" sz="1800" b="1" dirty="0">
                <a:effectLst/>
                <a:latin typeface="Times New Roman" panose="02020603050405020304" pitchFamily="18" charset="0"/>
                <a:ea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款的基础上，进一步确认两方面的权利：其一赋予各成员为保护公共健康而采取灵活性措施的权利，其二明确所有人可获得药品的健康权利。这对于相关国际法的发展具有十分重要的意义。</a:t>
            </a:r>
            <a:endPar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嗣后</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修订</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的</a:t>
            </a:r>
            <a:r>
              <a:rPr lang="en-US" altLang="zh-CN" sz="1800" b="1" dirty="0">
                <a:solidFill>
                  <a:srgbClr val="C00000"/>
                </a:solidFill>
                <a:effectLst/>
                <a:latin typeface="Times New Roman" panose="02020603050405020304" pitchFamily="18" charset="0"/>
                <a:ea typeface="宋体" panose="02010600030101010101" pitchFamily="2" charset="-122"/>
              </a:rPr>
              <a:t>TRIPS</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协定第</a:t>
            </a:r>
            <a:r>
              <a:rPr lang="en-US" altLang="zh-CN" sz="1800" b="1" dirty="0">
                <a:solidFill>
                  <a:srgbClr val="C00000"/>
                </a:solidFill>
                <a:effectLst/>
                <a:latin typeface="Times New Roman" panose="02020603050405020304" pitchFamily="18" charset="0"/>
                <a:ea typeface="宋体" panose="02010600030101010101" pitchFamily="2" charset="-122"/>
              </a:rPr>
              <a:t>31</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条</a:t>
            </a: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之二</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体现多哈宣言的“灵活性”原则</a:t>
            </a:r>
            <a:r>
              <a:rPr lang="zh-CN" altLang="en-US" sz="1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b="1" dirty="0">
              <a:solidFill>
                <a:srgbClr val="C00000"/>
              </a:solidFill>
            </a:endParaRPr>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29535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br>
              <a:rPr lang="en-US" altLang="zh-CN" b="1" dirty="0"/>
            </a:br>
            <a:r>
              <a:rPr lang="en-US" altLang="zh-CN" b="1" dirty="0"/>
              <a:t>             </a:t>
            </a:r>
            <a:r>
              <a:rPr lang="zh-CN" altLang="en-US" sz="3600" b="1" dirty="0">
                <a:latin typeface="Times New Roman" panose="02020603050405020304" pitchFamily="18" charset="0"/>
                <a:cs typeface="Times New Roman" panose="02020603050405020304" pitchFamily="18" charset="0"/>
              </a:rPr>
              <a:t>三、</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烟草平装案凸现</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公共健康相关知识产权国际法问题</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1</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36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fontScale="92500" lnSpcReduction="10000"/>
          </a:bodyPr>
          <a:lstStyle/>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在</a:t>
            </a:r>
            <a:r>
              <a:rPr lang="en-US" altLang="zh-CN" sz="1800" b="1" dirty="0">
                <a:effectLst/>
                <a:latin typeface="Times New Roman" panose="02020603050405020304" pitchFamily="18" charset="0"/>
                <a:ea typeface="宋体" panose="02010600030101010101" pitchFamily="2" charset="-122"/>
              </a:rPr>
              <a:t>WTO</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成员间如发生公共健康与知识产权保护的冲突时，究竟如何依据</a:t>
            </a:r>
            <a:r>
              <a:rPr lang="en-US" altLang="zh-CN" sz="1800" b="1" dirty="0">
                <a:effectLst/>
                <a:latin typeface="Times New Roman" panose="02020603050405020304" pitchFamily="18" charset="0"/>
                <a:ea typeface="宋体" panose="02010600030101010101" pitchFamily="2" charset="-122"/>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条第</a:t>
            </a:r>
            <a:r>
              <a:rPr lang="en-US" altLang="zh-CN" sz="1800" b="1" dirty="0">
                <a:effectLst/>
                <a:latin typeface="Times New Roman" panose="02020603050405020304" pitchFamily="18" charset="0"/>
                <a:ea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款和相关具体规定以及多哈宣言阐明的“灵活性”原则，加以解决？</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2020</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年终裁</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的</a:t>
            </a: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澳大利亚</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烟草平装案</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提供了进一步观察公共健康相关知识产权国际法问题的“窗口”。</a:t>
            </a:r>
            <a:endPar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该案涉及澳大利亚的控烟立法是否违反</a:t>
            </a:r>
            <a:r>
              <a:rPr lang="en-US" alt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TRIPS</a:t>
            </a:r>
            <a:r>
              <a:rPr lang="zh-CN" alt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协定相关规定。</a:t>
            </a:r>
            <a:r>
              <a:rPr lang="zh-CN" altLang="zh-CN" sz="18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与公共健康相关知识产权的国际法问题集中在如何解释第</a:t>
            </a:r>
            <a:r>
              <a:rPr lang="en-US" altLang="zh-CN" sz="18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20</a:t>
            </a:r>
            <a:r>
              <a:rPr lang="zh-CN" altLang="zh-CN" sz="18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条及其相关条款</a:t>
            </a:r>
            <a:r>
              <a:rPr lang="zh-CN" alt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澳大利亚烟草平装法对当地零售（贸易过程）的烟草包装使用商标有不同的限制，对烟草制品则禁止使用所有商标。</a:t>
            </a: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关键在于</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此类限制是否“无理”（</a:t>
            </a:r>
            <a:r>
              <a:rPr lang="en-US" altLang="zh-CN" sz="1800" b="1" dirty="0">
                <a:solidFill>
                  <a:srgbClr val="C00000"/>
                </a:solidFill>
                <a:effectLst/>
                <a:latin typeface="Times New Roman" panose="02020603050405020304" pitchFamily="18" charset="0"/>
                <a:ea typeface="宋体" panose="02010600030101010101" pitchFamily="2" charset="-122"/>
              </a:rPr>
              <a:t>unjustifiably</a:t>
            </a:r>
            <a:r>
              <a:rPr lang="zh-CN" altLang="en-US" sz="1800" b="1" dirty="0">
                <a:solidFill>
                  <a:srgbClr val="C00000"/>
                </a:solidFill>
                <a:effectLst/>
                <a:latin typeface="Times New Roman" panose="02020603050405020304" pitchFamily="18" charset="0"/>
                <a:ea typeface="宋体" panose="02010600030101010101" pitchFamily="2" charset="-122"/>
              </a:rPr>
              <a:t>）？</a:t>
            </a:r>
            <a:endParaRPr lang="en-US" altLang="zh-CN" sz="2800" b="1" dirty="0">
              <a:solidFill>
                <a:srgbClr val="C00000"/>
              </a:solidFill>
            </a:endParaRPr>
          </a:p>
          <a:p>
            <a:pPr>
              <a:lnSpc>
                <a:spcPct val="150000"/>
              </a:lnSpc>
            </a:pP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专家组认定</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澳大利亚通过减少烟草制品的使用以及</a:t>
            </a:r>
            <a:r>
              <a:rPr lang="en-US"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对公众</a:t>
            </a:r>
            <a:r>
              <a:rPr lang="en-US"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宣传</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以改进公共健康之目的，说明采取这些特殊要求的理由足以支持对商标使用的妨碍。</a:t>
            </a:r>
            <a:endParaRPr lang="en-US" altLang="zh-CN" sz="2400" b="1" dirty="0">
              <a:solidFill>
                <a:srgbClr val="C00000"/>
              </a:solidFill>
            </a:endParaRPr>
          </a:p>
          <a:p>
            <a:pPr>
              <a:lnSpc>
                <a:spcPct val="150000"/>
              </a:lnSpc>
            </a:pPr>
            <a:endParaRPr lang="en-US" altLang="zh-CN" sz="2000" b="1" dirty="0"/>
          </a:p>
          <a:p>
            <a:pPr>
              <a:lnSpc>
                <a:spcPct val="150000"/>
              </a:lnSpc>
            </a:pPr>
            <a:endParaRPr lang="en-US" altLang="zh-CN" sz="2400" b="1" dirty="0"/>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69728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br>
              <a:rPr lang="en-US" altLang="zh-CN" b="1" dirty="0"/>
            </a:br>
            <a:r>
              <a:rPr lang="en-US" altLang="zh-CN" b="1" dirty="0"/>
              <a:t>             </a:t>
            </a:r>
            <a:r>
              <a:rPr lang="zh-CN" altLang="en-US" sz="3600" b="1" dirty="0">
                <a:latin typeface="Times New Roman" panose="02020603050405020304" pitchFamily="18" charset="0"/>
                <a:cs typeface="Times New Roman" panose="02020603050405020304" pitchFamily="18" charset="0"/>
              </a:rPr>
              <a:t>三、</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烟草平装案凸现</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公共健康相关知识产权国际法问题</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2</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36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a:bodyPr>
          <a:lstStyle/>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上诉机构支持专家组的上述解释及其结论，并基于公共健康目标展开进一步解释。上诉机构承认第</a:t>
            </a:r>
            <a:r>
              <a:rPr lang="en-US" altLang="zh-CN" sz="1800" b="1" dirty="0">
                <a:effectLst/>
                <a:latin typeface="Times New Roman" panose="02020603050405020304" pitchFamily="18" charset="0"/>
                <a:ea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条所规制的是对商标使用的妨碍之特殊要求，并认为该条款对可能设置特殊要求的理由“</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保持沉默</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b="1" dirty="0">
                <a:effectLst/>
                <a:latin typeface="Times New Roman" panose="02020603050405020304" pitchFamily="18" charset="0"/>
                <a:ea typeface="宋体" panose="02010600030101010101" pitchFamily="2" charset="-122"/>
              </a:rPr>
              <a:t>is silent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上诉机构支持专家组根据</a:t>
            </a:r>
            <a:r>
              <a:rPr lang="en-US" altLang="zh-CN" sz="1800" b="1" dirty="0">
                <a:effectLst/>
                <a:latin typeface="Times New Roman" panose="02020603050405020304" pitchFamily="18" charset="0"/>
                <a:ea typeface="宋体" panose="02010600030101010101" pitchFamily="2" charset="-122"/>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协定第</a:t>
            </a:r>
            <a:r>
              <a:rPr lang="en-US" altLang="zh-CN" sz="1800" b="1" dirty="0">
                <a:effectLst/>
                <a:latin typeface="Times New Roman" panose="02020603050405020304" pitchFamily="18" charset="0"/>
                <a:ea typeface="宋体" panose="02010600030101010101" pitchFamily="2" charset="-122"/>
              </a:rPr>
              <a:t>7</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条和第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条，尤其是第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条第</a:t>
            </a:r>
            <a:r>
              <a:rPr lang="en-US" altLang="zh-CN" sz="1800" b="1" dirty="0">
                <a:effectLst/>
                <a:latin typeface="Times New Roman" panose="02020603050405020304" pitchFamily="18" charset="0"/>
                <a:ea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款，解释第</a:t>
            </a:r>
            <a:r>
              <a:rPr lang="en-US" altLang="zh-CN" sz="1800" b="1" dirty="0">
                <a:effectLst/>
                <a:latin typeface="Times New Roman" panose="02020603050405020304" pitchFamily="18" charset="0"/>
                <a:ea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条的“无理”用语，并</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将</a:t>
            </a: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多哈</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宣言对保护公共健康的强调作为进一步论证对于商标使用的特殊要求是否构成“无理妨碍”的上下文</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 “无论多哈宣言的法律地位如何，我们认为专家组依赖条约解释通则，没有任何错误。”</a:t>
            </a:r>
            <a:endPar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烟草平装案</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倾向于公共健康优先于相关知识产权保护</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实际上没有对该第</a:t>
            </a:r>
            <a:r>
              <a:rPr lang="en-US"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条第</a:t>
            </a:r>
            <a:r>
              <a:rPr lang="en-US" altLang="zh-CN" sz="1800" b="1" dirty="0">
                <a:effectLst/>
                <a:latin typeface="Times New Roman" panose="02020603050405020304" pitchFamily="18" charset="0"/>
                <a:ea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款本身进行解释，只是</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将其中的“保护公共健康”抽象出来作为解释第</a:t>
            </a:r>
            <a:r>
              <a:rPr lang="en-US" altLang="zh-CN" sz="1800" b="1" dirty="0">
                <a:solidFill>
                  <a:srgbClr val="C00000"/>
                </a:solidFill>
                <a:effectLst/>
                <a:latin typeface="Times New Roman" panose="02020603050405020304" pitchFamily="18" charset="0"/>
                <a:ea typeface="宋体" panose="02010600030101010101" pitchFamily="2" charset="-122"/>
              </a:rPr>
              <a:t>20</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条“无理”用词的上下文</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a:p>
          <a:p>
            <a:pPr>
              <a:lnSpc>
                <a:spcPct val="150000"/>
              </a:lnSpc>
            </a:pPr>
            <a:endParaRPr lang="en-US" altLang="zh-CN" sz="2400" b="1" dirty="0"/>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87206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br>
              <a:rPr lang="en-US" altLang="zh-CN" b="1" dirty="0"/>
            </a:br>
            <a:r>
              <a:rPr lang="en-US" altLang="zh-CN" b="1" dirty="0"/>
              <a:t>       </a:t>
            </a:r>
            <a:r>
              <a:rPr lang="zh-CN" altLang="en-US" sz="3600" b="1" kern="100" dirty="0">
                <a:latin typeface="华文中宋" panose="02010600040101010101" pitchFamily="2" charset="-122"/>
                <a:ea typeface="华文中宋" panose="02010600040101010101" pitchFamily="2" charset="-122"/>
                <a:cs typeface="Times New Roman" panose="02020603050405020304" pitchFamily="18" charset="0"/>
              </a:rPr>
              <a:t>四、</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构建人类卫生健康共同体</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相关知识产权问题</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1</a:t>
            </a:r>
            <a:r>
              <a:rPr lang="zh-CN" altLang="en-US" sz="3600" b="1" kern="100" dirty="0">
                <a:effectLst/>
                <a:latin typeface="Times New Roman" panose="02020603050405020304" pitchFamily="18" charset="0"/>
                <a:ea typeface="华文中宋" panose="02010600040101010101" pitchFamily="2" charset="-122"/>
                <a:cs typeface="Times New Roman" panose="02020603050405020304" pitchFamily="18" charset="0"/>
              </a:rPr>
              <a:t>）</a:t>
            </a:r>
            <a:br>
              <a:rPr lang="zh-CN" altLang="zh-CN" sz="3600"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44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340768"/>
            <a:ext cx="7498080" cy="4907632"/>
          </a:xfrm>
        </p:spPr>
        <p:txBody>
          <a:bodyPr>
            <a:normAutofit fontScale="92500" lnSpcReduction="10000"/>
          </a:bodyPr>
          <a:lstStyle/>
          <a:p>
            <a:pPr algn="just">
              <a:lnSpc>
                <a:spcPct val="150000"/>
              </a:lnSpc>
            </a:pP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公共健康相关知识产权的国际法规范在义务性或权利性规则的意义上仍</a:t>
            </a:r>
            <a:r>
              <a:rPr lang="zh-CN"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严重缺失</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历时</a:t>
            </a:r>
            <a:r>
              <a:rPr lang="en-US" altLang="zh-CN" sz="2000" b="1" dirty="0">
                <a:effectLst/>
                <a:latin typeface="Times New Roman" panose="02020603050405020304" pitchFamily="18" charset="0"/>
                <a:ea typeface="宋体" panose="02010600030101010101" pitchFamily="2" charset="-122"/>
              </a:rPr>
              <a:t>8</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年终裁的烟草平装案对于阐释</a:t>
            </a:r>
            <a:r>
              <a:rPr lang="en-US" altLang="zh-CN" sz="2000" b="1" dirty="0">
                <a:effectLst/>
                <a:latin typeface="Times New Roman" panose="02020603050405020304" pitchFamily="18" charset="0"/>
                <a:ea typeface="宋体" panose="02010600030101010101" pitchFamily="2" charset="-122"/>
              </a:rPr>
              <a:t>TRIPS</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协定所涉公共健康相关知识产权的条款和宣言所具有的国际法意义，也</a:t>
            </a:r>
            <a:r>
              <a:rPr lang="zh-CN"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非常有限</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a:effectLst/>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在持续蔓延的新冠肺炎疫情严重危及全人类的公共健康之际，中国提出与世界各国团结合作战胜疫情，</a:t>
            </a:r>
            <a:r>
              <a:rPr lang="zh-CN"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共同构建人类卫生健康共同体的主张</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当前和今后一段时期，构建人类卫生健康共同体的</a:t>
            </a:r>
            <a:r>
              <a:rPr lang="zh-CN" altLang="zh-CN" sz="20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最迫切和最严峻的挑战是如何尽快战胜新冠肺炎疫情</a:t>
            </a:r>
            <a:r>
              <a:rPr lang="zh-CN" altLang="zh-CN" sz="2000" b="1" dirty="0">
                <a:effectLst/>
                <a:latin typeface="Times New Roman" panose="02020603050405020304" pitchFamily="18" charset="0"/>
                <a:ea typeface="宋体" panose="02010600030101010101" pitchFamily="2" charset="-122"/>
                <a:cs typeface="Times New Roman" panose="02020603050405020304" pitchFamily="18" charset="0"/>
              </a:rPr>
              <a:t>，并努力保障人类今后不再受到新冠肺炎病毒的侵害。这涉及许多公共健康相关知识产权的国际法问题</a:t>
            </a:r>
            <a:r>
              <a:rPr lang="zh-CN" altLang="en-US" sz="20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b="1" dirty="0"/>
          </a:p>
          <a:p>
            <a:pPr>
              <a:lnSpc>
                <a:spcPct val="150000"/>
              </a:lnSpc>
            </a:pPr>
            <a:endParaRPr lang="en-US" altLang="zh-CN" sz="2400" b="1" dirty="0"/>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69879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br>
              <a:rPr lang="en-US" altLang="zh-CN" b="1" dirty="0"/>
            </a:br>
            <a:r>
              <a:rPr lang="en-US" altLang="zh-CN" b="1" dirty="0"/>
              <a:t>       </a:t>
            </a:r>
            <a:r>
              <a:rPr lang="zh-CN" altLang="en-US" sz="3600" b="1" kern="100" dirty="0">
                <a:latin typeface="华文中宋" panose="02010600040101010101" pitchFamily="2" charset="-122"/>
                <a:ea typeface="华文中宋" panose="02010600040101010101" pitchFamily="2" charset="-122"/>
                <a:cs typeface="Times New Roman" panose="02020603050405020304" pitchFamily="18" charset="0"/>
              </a:rPr>
              <a:t>四、</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构建人类卫生健康共同体</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相关知识产权问题</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2</a:t>
            </a:r>
            <a:r>
              <a:rPr lang="zh-CN" altLang="en-US" sz="3600" b="1" kern="100" dirty="0">
                <a:effectLst/>
                <a:latin typeface="Times New Roman" panose="02020603050405020304" pitchFamily="18" charset="0"/>
                <a:ea typeface="华文中宋" panose="02010600040101010101" pitchFamily="2" charset="-122"/>
                <a:cs typeface="Times New Roman" panose="02020603050405020304" pitchFamily="18" charset="0"/>
              </a:rPr>
              <a:t>）</a:t>
            </a:r>
            <a:br>
              <a:rPr lang="zh-CN" altLang="zh-CN" sz="3600"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44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340768"/>
            <a:ext cx="7498080" cy="4907632"/>
          </a:xfrm>
        </p:spPr>
        <p:txBody>
          <a:bodyPr>
            <a:normAutofit fontScale="92500"/>
          </a:bodyPr>
          <a:lstStyle/>
          <a:p>
            <a:pPr>
              <a:lnSpc>
                <a:spcPct val="150000"/>
              </a:lnSpc>
            </a:pPr>
            <a:r>
              <a:rPr lang="zh-CN" altLang="en-US"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抗疫疫苗</a:t>
            </a:r>
            <a:r>
              <a:rPr lang="zh-CN"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药品</a:t>
            </a:r>
            <a:r>
              <a:rPr lang="zh-CN" altLang="en-US"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及</a:t>
            </a:r>
            <a:r>
              <a:rPr lang="zh-CN"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专利的国际法问题</a:t>
            </a:r>
            <a:endParaRPr lang="en-US"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应对新冠肺炎的国际合作当务之急是尽早研发出能惠及全人类的</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抗病毒疫苗</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。疫苗是预防疾病的生物药品。全球已有</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49</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个疫苗已进入临床评估阶段，</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13</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个进入第三期临床测试，包括</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中国</a:t>
            </a:r>
            <a:r>
              <a:rPr lang="en-US" altLang="zh-CN" sz="18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5</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个，</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正与其他国家合作进行临床三期测试</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，其中</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个获专利。</a:t>
            </a: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复旦近日通知，即将为在岗教职工接种</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为了身体力行地构建人类卫生健康共同体，我国已多次表明“</a:t>
            </a:r>
            <a:r>
              <a:rPr lang="zh-CN" altLang="zh-CN" sz="1800" b="1" dirty="0">
                <a:solidFill>
                  <a:srgbClr val="000000"/>
                </a:solidFill>
                <a:effectLst/>
                <a:ea typeface="宋体" panose="02010600030101010101" pitchFamily="2" charset="-122"/>
                <a:cs typeface="Times New Roman" panose="02020603050405020304" pitchFamily="18" charset="0"/>
              </a:rPr>
              <a:t>中国新冠疫苗研发完成并投入使用后，将作为全球公共产品，为实现疫苗在发展中国家的</a:t>
            </a:r>
            <a:r>
              <a:rPr lang="zh-CN" altLang="zh-CN" sz="1800" b="1" dirty="0">
                <a:solidFill>
                  <a:srgbClr val="C00000"/>
                </a:solidFill>
                <a:effectLst/>
                <a:ea typeface="宋体" panose="02010600030101010101" pitchFamily="2" charset="-122"/>
                <a:cs typeface="Times New Roman" panose="02020603050405020304" pitchFamily="18" charset="0"/>
              </a:rPr>
              <a:t>可及性和可担负性</a:t>
            </a:r>
            <a:r>
              <a:rPr lang="zh-CN" altLang="zh-CN" sz="1800" b="1" dirty="0">
                <a:solidFill>
                  <a:srgbClr val="000000"/>
                </a:solidFill>
                <a:effectLst/>
                <a:ea typeface="宋体" panose="02010600030101010101" pitchFamily="2" charset="-122"/>
                <a:cs typeface="Times New Roman" panose="02020603050405020304" pitchFamily="18" charset="0"/>
              </a:rPr>
              <a:t>作出中国贡献。</a:t>
            </a:r>
            <a:r>
              <a:rPr lang="zh-CN" altLang="zh-CN" sz="1800" b="1" dirty="0">
                <a:effectLst/>
                <a:ea typeface="宋体" panose="02010600030101010101" pitchFamily="2" charset="-122"/>
                <a:cs typeface="Times New Roman" panose="02020603050405020304" pitchFamily="18" charset="0"/>
              </a:rPr>
              <a:t>”</a:t>
            </a:r>
            <a:endParaRPr lang="en-US"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endParaRPr>
          </a:p>
          <a:p>
            <a:pPr>
              <a:lnSpc>
                <a:spcPct val="150000"/>
              </a:lnSpc>
            </a:pPr>
            <a:r>
              <a:rPr lang="zh-CN" altLang="zh-CN" sz="1800" b="1" dirty="0">
                <a:effectLst/>
                <a:ea typeface="宋体" panose="02010600030101010101" pitchFamily="2" charset="-122"/>
                <a:cs typeface="Times New Roman" panose="02020603050405020304" pitchFamily="18" charset="0"/>
              </a:rPr>
              <a:t>这与多哈宣言强调的保护公共健康，</a:t>
            </a:r>
            <a:r>
              <a:rPr lang="zh-CN" altLang="zh-CN" sz="1800" b="1" dirty="0">
                <a:solidFill>
                  <a:srgbClr val="C00000"/>
                </a:solidFill>
                <a:effectLst/>
                <a:ea typeface="宋体" panose="02010600030101010101" pitchFamily="2" charset="-122"/>
                <a:cs typeface="Times New Roman" panose="02020603050405020304" pitchFamily="18" charset="0"/>
              </a:rPr>
              <a:t>促进所有人可获得药品的权利这一国际法原则相吻合</a:t>
            </a:r>
            <a:r>
              <a:rPr lang="zh-CN" altLang="zh-CN" sz="1800" b="1" dirty="0">
                <a:effectLst/>
                <a:ea typeface="宋体" panose="02010600030101010101" pitchFamily="2" charset="-122"/>
                <a:cs typeface="Times New Roman" panose="02020603050405020304" pitchFamily="18" charset="0"/>
              </a:rPr>
              <a:t>。为此中国与全球疫苗免疫联盟签署协议，正式加入“新冠肺炎疫苗实施计划”。</a:t>
            </a:r>
            <a:endParaRPr lang="zh-CN" alt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endParaRPr lang="zh-CN" altLang="zh-CN" sz="240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endParaRPr lang="en-US" altLang="zh-CN" sz="2400" b="1" dirty="0"/>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25449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br>
              <a:rPr lang="en-US" altLang="zh-CN" b="1" dirty="0"/>
            </a:br>
            <a:r>
              <a:rPr lang="en-US" altLang="zh-CN" b="1" dirty="0"/>
              <a:t>       </a:t>
            </a:r>
            <a:r>
              <a:rPr lang="zh-CN" altLang="en-US" sz="3600" b="1" kern="100" dirty="0">
                <a:latin typeface="华文中宋" panose="02010600040101010101" pitchFamily="2" charset="-122"/>
                <a:ea typeface="华文中宋" panose="02010600040101010101" pitchFamily="2" charset="-122"/>
                <a:cs typeface="Times New Roman" panose="02020603050405020304" pitchFamily="18" charset="0"/>
              </a:rPr>
              <a:t>四、</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构建人类卫生健康共同体</a:t>
            </a:r>
            <a:b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zh-CN" sz="3600" b="1" kern="100" dirty="0">
                <a:effectLst/>
                <a:latin typeface="华文中宋" panose="02010600040101010101" pitchFamily="2" charset="-122"/>
                <a:ea typeface="华文中宋" panose="02010600040101010101" pitchFamily="2" charset="-122"/>
                <a:cs typeface="Times New Roman" panose="02020603050405020304" pitchFamily="18" charset="0"/>
              </a:rPr>
              <a:t>相关知识产权问题</a:t>
            </a:r>
            <a:r>
              <a:rPr lang="zh-CN" altLang="en-US" sz="3600" b="1" kern="100" dirty="0">
                <a:effectLst/>
                <a:latin typeface="华文中宋" panose="02010600040101010101" pitchFamily="2" charset="-122"/>
                <a:ea typeface="华文中宋" panose="02010600040101010101" pitchFamily="2" charset="-122"/>
                <a:cs typeface="Times New Roman" panose="02020603050405020304" pitchFamily="18" charset="0"/>
              </a:rPr>
              <a:t>（</a:t>
            </a:r>
            <a:r>
              <a:rPr lang="en-US" altLang="zh-CN" sz="3600" b="1" kern="100" dirty="0">
                <a:effectLst/>
                <a:latin typeface="Times New Roman" panose="02020603050405020304" pitchFamily="18" charset="0"/>
                <a:ea typeface="华文中宋" panose="02010600040101010101" pitchFamily="2" charset="-122"/>
                <a:cs typeface="Times New Roman" panose="02020603050405020304" pitchFamily="18" charset="0"/>
              </a:rPr>
              <a:t>3</a:t>
            </a:r>
            <a:r>
              <a:rPr lang="zh-CN" altLang="en-US" sz="3600" b="1" kern="100" dirty="0">
                <a:effectLst/>
                <a:latin typeface="Times New Roman" panose="02020603050405020304" pitchFamily="18" charset="0"/>
                <a:ea typeface="华文中宋" panose="02010600040101010101" pitchFamily="2" charset="-122"/>
                <a:cs typeface="Times New Roman" panose="02020603050405020304" pitchFamily="18" charset="0"/>
              </a:rPr>
              <a:t>）</a:t>
            </a:r>
            <a:br>
              <a:rPr lang="zh-CN" altLang="zh-CN" sz="3600" kern="100" dirty="0">
                <a:effectLst/>
                <a:latin typeface="华文中宋" panose="02010600040101010101" pitchFamily="2" charset="-122"/>
                <a:ea typeface="华文中宋" panose="02010600040101010101" pitchFamily="2" charset="-122"/>
                <a:cs typeface="Times New Roman" panose="02020603050405020304" pitchFamily="18" charset="0"/>
              </a:rPr>
            </a:br>
            <a:br>
              <a:rPr lang="en-US" altLang="zh-CN" sz="4400" b="1" dirty="0"/>
            </a:b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340768"/>
            <a:ext cx="7498080" cy="4907632"/>
          </a:xfrm>
        </p:spPr>
        <p:txBody>
          <a:bodyPr>
            <a:normAutofit lnSpcReduction="10000"/>
          </a:bodyPr>
          <a:lstStyle/>
          <a:p>
            <a:pPr>
              <a:lnSpc>
                <a:spcPct val="150000"/>
              </a:lnSpc>
            </a:pPr>
            <a:r>
              <a:rPr lang="zh-CN" altLang="en-US"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抗疫药品</a:t>
            </a:r>
            <a:r>
              <a:rPr lang="zh-CN"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试验数据</a:t>
            </a:r>
            <a:r>
              <a:rPr lang="zh-CN" altLang="en-US"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保护与例外披露</a:t>
            </a:r>
            <a:r>
              <a:rPr lang="zh-CN"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的国际法问题</a:t>
            </a:r>
            <a:endParaRPr lang="en-US"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新冠疫苗和相关新药或含治疗新用途的已有药品，在上市销售使用前均应经过必要的临床试验，获得安全有效的可靠数据，并经国家药监部门审批。疫苗上市仍需递交必要的试验数据，这些未披露信息同样应得到保护。除非为了应对新冠肺炎疫情的公共健康急需，相关试验数据可例外地公开，以便具备能力的厂商尽早加入生产行列，扩大产能。这与药品专利的强制许可有类似之处，</a:t>
            </a:r>
            <a:r>
              <a:rPr lang="zh-CN" altLang="zh-CN"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然而目前尚无相应的国际法规则。</a:t>
            </a:r>
            <a:endParaRPr lang="en-US"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endParaRPr>
          </a:p>
          <a:p>
            <a:pPr>
              <a:lnSpc>
                <a:spcPct val="150000"/>
              </a:lnSpc>
            </a:pPr>
            <a:r>
              <a:rPr lang="zh-CN" altLang="en-US"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抗疫相关</a:t>
            </a:r>
            <a:r>
              <a:rPr lang="zh-CN"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传统知识</a:t>
            </a:r>
            <a:r>
              <a:rPr lang="zh-CN" altLang="en-US"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利用和保护</a:t>
            </a:r>
            <a:r>
              <a:rPr lang="zh-CN"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rPr>
              <a:t>的国际法问题</a:t>
            </a:r>
            <a:endParaRPr lang="en-US" altLang="zh-CN" sz="2400" b="1" kern="100" dirty="0">
              <a:solidFill>
                <a:srgbClr val="C00000"/>
              </a:solidFill>
              <a:effectLst/>
              <a:latin typeface="等线" panose="02010600030101010101" pitchFamily="2" charset="-122"/>
              <a:ea typeface="黑体" panose="02010609060101010101" pitchFamily="49"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在抗击新冠肺炎疫情中，我国中药及疗法对于中西药结合治疗患者起到了举世瞩目的成就。</a:t>
            </a:r>
            <a:r>
              <a:rPr lang="zh-CN" altLang="en-US" sz="1800" b="1"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缺乏相关国际法规范的保护</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endParaRPr lang="zh-CN" altLang="zh-CN" sz="240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endParaRPr lang="zh-CN" altLang="zh-CN" sz="240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endParaRPr lang="en-US" altLang="zh-CN" sz="2400" b="1" dirty="0"/>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3503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r>
              <a:rPr lang="en-US" altLang="zh-CN" b="1" dirty="0"/>
              <a:t>        </a:t>
            </a:r>
            <a:br>
              <a:rPr lang="en-US" altLang="zh-CN" b="1" dirty="0"/>
            </a:br>
            <a:r>
              <a:rPr lang="en-US" altLang="zh-CN" b="1" dirty="0"/>
              <a:t>                      </a:t>
            </a:r>
            <a:r>
              <a:rPr lang="zh-CN" altLang="en-US" b="1" dirty="0"/>
              <a:t>结论</a:t>
            </a:r>
            <a:br>
              <a:rPr lang="en-US" altLang="zh-CN" b="1" dirty="0"/>
            </a:br>
            <a:r>
              <a:rPr lang="en-US" altLang="zh-CN" b="1" dirty="0"/>
              <a:t>       </a:t>
            </a:r>
            <a:br>
              <a:rPr lang="en-US" altLang="zh-CN" sz="4400" b="1" dirty="0"/>
            </a:br>
            <a:br>
              <a:rPr lang="en-US" altLang="zh-CN" b="1" dirty="0"/>
            </a:b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340768"/>
            <a:ext cx="7498080" cy="4907632"/>
          </a:xfrm>
        </p:spPr>
        <p:txBody>
          <a:bodyPr>
            <a:normAutofit/>
          </a:bodyPr>
          <a:lstStyle/>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由于专利药品等知识产权产品与国际贸易相关的缘故，因而公共健康相关知识产权国际法规范最早明确体现于</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TRIPS</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协定，并在</a:t>
            </a:r>
            <a:r>
              <a:rPr lang="en-US" altLang="zh-CN" sz="1800" b="1" dirty="0">
                <a:effectLst/>
                <a:latin typeface="Times New Roman" panose="02020603050405020304" pitchFamily="18" charset="0"/>
                <a:ea typeface="宋体" panose="02010600030101010101" pitchFamily="2" charset="-122"/>
              </a:rPr>
              <a:t>WTO</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成立之后，经争端解决的条约解释和有关宣言或协定修改，有所发展。</a:t>
            </a:r>
            <a:endPar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无论是</a:t>
            </a:r>
            <a:r>
              <a:rPr lang="en-US" altLang="zh-CN" sz="1800" b="1" dirty="0">
                <a:effectLst/>
                <a:latin typeface="Times New Roman" panose="02020603050405020304" pitchFamily="18" charset="0"/>
                <a:ea typeface="宋体" panose="02010600030101010101" pitchFamily="2" charset="-122"/>
              </a:rPr>
              <a:t>WTO</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初期的印度专利案，还是晚近的烟草平装案，都说明公共健康相关知识产权的现行国际法规范及其解释非常有限，远远不能适应诸如新冠肺炎疫情全球大流行此类公共健康危机下，如何通过共同构建人类卫生健康共同体，建立健全相关国际法治，充分满足各国尤其是最不发达国家人民对相关药品等治疗手段的可及性和可负担性的要求。</a:t>
            </a:r>
            <a:endParaRPr lang="zh-CN" alt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当前在应对新冠肺炎疫情的国际合作中，现行国际法的规范性制度亟待建立健全</a:t>
            </a: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50000"/>
              </a:lnSpc>
            </a:pPr>
            <a:endParaRPr lang="en-US" altLang="zh-CN" sz="2400" b="1" dirty="0"/>
          </a:p>
        </p:txBody>
      </p:sp>
      <p:sp>
        <p:nvSpPr>
          <p:cNvPr id="4" name="日期占位符 3">
            <a:extLst>
              <a:ext uri="{FF2B5EF4-FFF2-40B4-BE49-F238E27FC236}">
                <a16:creationId xmlns:a16="http://schemas.microsoft.com/office/drawing/2014/main" id="{C880D4F0-8830-4611-BB3E-56B413F8D1FE}"/>
              </a:ext>
            </a:extLst>
          </p:cNvPr>
          <p:cNvSpPr>
            <a:spLocks noGrp="1"/>
          </p:cNvSpPr>
          <p:nvPr>
            <p:ph type="dt" sz="half" idx="10"/>
          </p:nvPr>
        </p:nvSpPr>
        <p:spPr/>
        <p:txBody>
          <a:bodyPr/>
          <a:lstStyle/>
          <a:p>
            <a:r>
              <a:rPr lang="en-US" altLang="zh-CN"/>
              <a:t>2020/12/26</a:t>
            </a:r>
            <a:endParaRPr lang="zh-CN" altLang="en-US"/>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76086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谢谢，期待批评指正。</a:t>
            </a:r>
            <a:r>
              <a:rPr lang="en-US" altLang="zh-CN" sz="4000" b="1" dirty="0">
                <a:latin typeface="Times New Roman" pitchFamily="18" charset="0"/>
                <a:cs typeface="Times New Roman" pitchFamily="18" charset="0"/>
              </a:rPr>
              <a:t>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4"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en-US" altLang="zh-CN"/>
              <a:t>2020/12/26</a:t>
            </a:r>
            <a:endParaRPr lang="zh-CN" altLang="en-US"/>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3052</TotalTime>
  <Words>1784</Words>
  <Application>Microsoft Office PowerPoint</Application>
  <PresentationFormat>全屏显示(4:3)</PresentationFormat>
  <Paragraphs>66</Paragraphs>
  <Slides>12</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12</vt:i4>
      </vt:variant>
    </vt:vector>
  </HeadingPairs>
  <TitlesOfParts>
    <vt:vector size="21" baseType="lpstr">
      <vt:lpstr>等线</vt:lpstr>
      <vt:lpstr>华文中宋</vt:lpstr>
      <vt:lpstr>Calibri</vt:lpstr>
      <vt:lpstr>Gill Sans MT</vt:lpstr>
      <vt:lpstr>Times New Roman</vt:lpstr>
      <vt:lpstr>Verdana</vt:lpstr>
      <vt:lpstr>Wingdings 2</vt:lpstr>
      <vt:lpstr>夏至</vt:lpstr>
      <vt:lpstr>位图图像</vt:lpstr>
      <vt:lpstr>         公共健康相关    知识产权的国际法问题</vt:lpstr>
      <vt:lpstr>                   要   点</vt:lpstr>
      <vt:lpstr>                        一、公共健康相关          知识产权国际法问题的缘起   </vt:lpstr>
      <vt:lpstr>                         二、公共健康相关             药品专利的国际法问题 （1）   </vt:lpstr>
      <vt:lpstr>                         二、公共健康相关             药品专利的国际法问题 （2）   </vt:lpstr>
      <vt:lpstr>                         三、烟草平装案凸现    公共健康相关知识产权国际法问题（1）    </vt:lpstr>
      <vt:lpstr>                         三、烟草平装案凸现    公共健康相关知识产权国际法问题（2）    </vt:lpstr>
      <vt:lpstr>                   四、构建人类卫生健康共同体                 相关知识产权问题（1）    </vt:lpstr>
      <vt:lpstr>                   四、构建人类卫生健康共同体                 相关知识产权问题（2）    </vt:lpstr>
      <vt:lpstr>                   四、构建人类卫生健康共同体                 相关知识产权问题（3）    </vt:lpstr>
      <vt:lpstr>                                 结论          </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hp</cp:lastModifiedBy>
  <cp:revision>380</cp:revision>
  <dcterms:created xsi:type="dcterms:W3CDTF">2012-03-19T13:19:05Z</dcterms:created>
  <dcterms:modified xsi:type="dcterms:W3CDTF">2021-01-18T03:20:02Z</dcterms:modified>
</cp:coreProperties>
</file>