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80" r:id="rId3"/>
    <p:sldId id="278" r:id="rId4"/>
    <p:sldId id="310" r:id="rId5"/>
    <p:sldId id="316" r:id="rId6"/>
    <p:sldId id="311" r:id="rId7"/>
    <p:sldId id="312" r:id="rId8"/>
    <p:sldId id="313" r:id="rId9"/>
    <p:sldId id="314" r:id="rId10"/>
    <p:sldId id="315" r:id="rId11"/>
    <p:sldId id="263" r:id="rId1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 initials="h" lastIdx="1" clrIdx="0">
    <p:extLst>
      <p:ext uri="{19B8F6BF-5375-455C-9EA6-DF929625EA0E}">
        <p15:presenceInfo xmlns:p15="http://schemas.microsoft.com/office/powerpoint/2012/main" userId="h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92" autoAdjust="0"/>
    <p:restoredTop sz="94591" autoAdjust="0"/>
  </p:normalViewPr>
  <p:slideViewPr>
    <p:cSldViewPr>
      <p:cViewPr varScale="1">
        <p:scale>
          <a:sx n="120" d="100"/>
          <a:sy n="120" d="100"/>
        </p:scale>
        <p:origin x="186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FA9FFD-AA65-453B-A769-0B651969E9C1}" type="datetimeFigureOut">
              <a:rPr lang="zh-CN" altLang="en-US" smtClean="0"/>
              <a:t>2021/12/1</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0FDD70-4FB6-4EE0-A15E-7C9F52A8773C}" type="slidenum">
              <a:rPr lang="zh-CN" altLang="en-US" smtClean="0"/>
              <a:t>‹#›</a:t>
            </a:fld>
            <a:endParaRPr lang="zh-CN" altLang="en-US"/>
          </a:p>
        </p:txBody>
      </p:sp>
    </p:spTree>
    <p:extLst>
      <p:ext uri="{BB962C8B-B14F-4D97-AF65-F5344CB8AC3E}">
        <p14:creationId xmlns:p14="http://schemas.microsoft.com/office/powerpoint/2010/main" val="2193600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4" name="标题 13"/>
          <p:cNvSpPr>
            <a:spLocks noGrp="1"/>
          </p:cNvSpPr>
          <p:nvPr>
            <p:ph type="ctrTitle"/>
          </p:nvPr>
        </p:nvSpPr>
        <p:spPr>
          <a:xfrm>
            <a:off x="1432560" y="359898"/>
            <a:ext cx="7406640" cy="1472184"/>
          </a:xfrm>
        </p:spPr>
        <p:txBody>
          <a:bodyPr anchor="b"/>
          <a:lstStyle>
            <a:lvl1pPr algn="l">
              <a:defRPr/>
            </a:lvl1pPr>
            <a:extLst/>
          </a:lstStyle>
          <a:p>
            <a:r>
              <a:rPr kumimoji="0" lang="zh-CN" altLang="en-US"/>
              <a:t>单击此处编辑母版标题样式</a:t>
            </a:r>
            <a:endParaRPr kumimoji="0" lang="en-US"/>
          </a:p>
        </p:txBody>
      </p:sp>
      <p:sp>
        <p:nvSpPr>
          <p:cNvPr id="22" name="副标题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CN" altLang="en-US"/>
              <a:t>单击此处编辑母版副标题样式</a:t>
            </a:r>
            <a:endParaRPr kumimoji="0" lang="en-US"/>
          </a:p>
        </p:txBody>
      </p:sp>
      <p:sp>
        <p:nvSpPr>
          <p:cNvPr id="7" name="日期占位符 6"/>
          <p:cNvSpPr>
            <a:spLocks noGrp="1"/>
          </p:cNvSpPr>
          <p:nvPr>
            <p:ph type="dt" sz="half" idx="10"/>
          </p:nvPr>
        </p:nvSpPr>
        <p:spPr/>
        <p:txBody>
          <a:bodyPr/>
          <a:lstStyle/>
          <a:p>
            <a:r>
              <a:rPr lang="zh-CN" altLang="en-US"/>
              <a:t>复旦知识产权研讨会</a:t>
            </a:r>
          </a:p>
        </p:txBody>
      </p:sp>
      <p:sp>
        <p:nvSpPr>
          <p:cNvPr id="20" name="页脚占位符 19"/>
          <p:cNvSpPr>
            <a:spLocks noGrp="1"/>
          </p:cNvSpPr>
          <p:nvPr>
            <p:ph type="ftr" sz="quarter" idx="11"/>
          </p:nvPr>
        </p:nvSpPr>
        <p:spPr/>
        <p:txBody>
          <a:bodyPr/>
          <a:lstStyle/>
          <a:p>
            <a:r>
              <a:rPr lang="en-US" altLang="zh-CN"/>
              <a:t>12</a:t>
            </a:r>
            <a:r>
              <a:rPr lang="zh-CN" altLang="en-US"/>
              <a:t>月</a:t>
            </a:r>
            <a:r>
              <a:rPr lang="en-US" altLang="zh-CN"/>
              <a:t>4</a:t>
            </a:r>
            <a:r>
              <a:rPr lang="zh-CN" altLang="en-US"/>
              <a:t>日</a:t>
            </a:r>
            <a:r>
              <a:rPr lang="en-US" altLang="zh-CN"/>
              <a:t>9:00-10:50</a:t>
            </a:r>
            <a:endParaRPr lang="zh-CN" altLang="en-US"/>
          </a:p>
        </p:txBody>
      </p:sp>
      <p:sp>
        <p:nvSpPr>
          <p:cNvPr id="10" name="灯片编号占位符 9"/>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8" name="椭圆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
        <p:nvSpPr>
          <p:cNvPr id="9" name="椭圆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zh-CN" altLang="en-US"/>
              <a:t>复旦知识产权研讨会</a:t>
            </a:r>
          </a:p>
        </p:txBody>
      </p:sp>
      <p:sp>
        <p:nvSpPr>
          <p:cNvPr id="5" name="页脚占位符 4"/>
          <p:cNvSpPr>
            <a:spLocks noGrp="1"/>
          </p:cNvSpPr>
          <p:nvPr>
            <p:ph type="ftr" sz="quarter" idx="11"/>
          </p:nvPr>
        </p:nvSpPr>
        <p:spPr/>
        <p:txBody>
          <a:bodyPr/>
          <a:lstStyle/>
          <a:p>
            <a:r>
              <a:rPr lang="en-US" altLang="zh-CN"/>
              <a:t>12</a:t>
            </a:r>
            <a:r>
              <a:rPr lang="zh-CN" altLang="en-US"/>
              <a:t>月</a:t>
            </a:r>
            <a:r>
              <a:rPr lang="en-US" altLang="zh-CN"/>
              <a:t>4</a:t>
            </a:r>
            <a:r>
              <a:rPr lang="zh-CN" altLang="en-US"/>
              <a:t>日</a:t>
            </a:r>
            <a:r>
              <a:rPr lang="en-US" altLang="zh-CN"/>
              <a:t>9:00-10:50</a:t>
            </a:r>
            <a:endParaRPr lang="zh-CN" altLang="en-US"/>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7" name="矩形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标题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zh-CN" altLang="en-US"/>
              <a:t>单击此处编辑母版标题样式</a:t>
            </a:r>
            <a:endParaRPr kumimoji="0" lang="en-US"/>
          </a:p>
        </p:txBody>
      </p:sp>
      <p:sp>
        <p:nvSpPr>
          <p:cNvPr id="3" name="文本占位符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CN" altLang="en-US"/>
              <a:t>单击此处编辑母版文本样式</a:t>
            </a:r>
          </a:p>
        </p:txBody>
      </p:sp>
      <p:sp>
        <p:nvSpPr>
          <p:cNvPr id="4" name="日期占位符 3"/>
          <p:cNvSpPr>
            <a:spLocks noGrp="1"/>
          </p:cNvSpPr>
          <p:nvPr>
            <p:ph type="dt" sz="half" idx="10"/>
          </p:nvPr>
        </p:nvSpPr>
        <p:spPr/>
        <p:txBody>
          <a:bodyPr/>
          <a:lstStyle/>
          <a:p>
            <a:r>
              <a:rPr lang="zh-CN" altLang="en-US"/>
              <a:t>复旦知识产权研讨会</a:t>
            </a:r>
          </a:p>
        </p:txBody>
      </p:sp>
      <p:sp>
        <p:nvSpPr>
          <p:cNvPr id="5" name="页脚占位符 4"/>
          <p:cNvSpPr>
            <a:spLocks noGrp="1"/>
          </p:cNvSpPr>
          <p:nvPr>
            <p:ph type="ftr" sz="quarter" idx="11"/>
          </p:nvPr>
        </p:nvSpPr>
        <p:spPr/>
        <p:txBody>
          <a:bodyPr/>
          <a:lstStyle/>
          <a:p>
            <a:r>
              <a:rPr lang="en-US" altLang="zh-CN"/>
              <a:t>12</a:t>
            </a:r>
            <a:r>
              <a:rPr lang="zh-CN" altLang="en-US"/>
              <a:t>月</a:t>
            </a:r>
            <a:r>
              <a:rPr lang="en-US" altLang="zh-CN"/>
              <a:t>4</a:t>
            </a:r>
            <a:r>
              <a:rPr lang="zh-CN" altLang="en-US"/>
              <a:t>日</a:t>
            </a:r>
            <a:r>
              <a:rPr lang="en-US" altLang="zh-CN"/>
              <a:t>9:00-10:50</a:t>
            </a:r>
            <a:endParaRPr lang="zh-CN" altLang="en-US"/>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10" name="矩形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椭圆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
        <p:nvSpPr>
          <p:cNvPr id="9" name="椭圆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435608" y="274320"/>
            <a:ext cx="7498080" cy="1143000"/>
          </a:xfrm>
        </p:spPr>
        <p:txBody>
          <a:bodyPr/>
          <a:lstStyle/>
          <a:p>
            <a:r>
              <a:rPr kumimoji="0" lang="zh-CN" altLang="en-US"/>
              <a:t>单击此处编辑母版标题样式</a:t>
            </a:r>
            <a:endParaRPr kumimoji="0" lang="en-US"/>
          </a:p>
        </p:txBody>
      </p:sp>
      <p:sp>
        <p:nvSpPr>
          <p:cNvPr id="3" name="内容占位符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内容占位符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r>
              <a:rPr lang="zh-CN" altLang="en-US"/>
              <a:t>复旦知识产权研讨会</a:t>
            </a:r>
          </a:p>
        </p:txBody>
      </p:sp>
      <p:sp>
        <p:nvSpPr>
          <p:cNvPr id="6" name="页脚占位符 5"/>
          <p:cNvSpPr>
            <a:spLocks noGrp="1"/>
          </p:cNvSpPr>
          <p:nvPr>
            <p:ph type="ftr" sz="quarter" idx="11"/>
          </p:nvPr>
        </p:nvSpPr>
        <p:spPr/>
        <p:txBody>
          <a:bodyPr/>
          <a:lstStyle/>
          <a:p>
            <a:r>
              <a:rPr lang="en-US" altLang="zh-CN"/>
              <a:t>12</a:t>
            </a:r>
            <a:r>
              <a:rPr lang="zh-CN" altLang="en-US"/>
              <a:t>月</a:t>
            </a:r>
            <a:r>
              <a:rPr lang="en-US" altLang="zh-CN"/>
              <a:t>4</a:t>
            </a:r>
            <a:r>
              <a:rPr lang="zh-CN" altLang="en-US"/>
              <a:t>日</a:t>
            </a:r>
            <a:r>
              <a:rPr lang="en-US" altLang="zh-CN"/>
              <a:t>9:00-10:50</a:t>
            </a:r>
            <a:endParaRPr lang="zh-CN" altLang="en-US"/>
          </a:p>
        </p:txBody>
      </p:sp>
      <p:sp>
        <p:nvSpPr>
          <p:cNvPr id="7" name="灯片编号占位符 6"/>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a:t>单击此处编辑母版文本样式</a:t>
            </a:r>
          </a:p>
        </p:txBody>
      </p:sp>
      <p:sp>
        <p:nvSpPr>
          <p:cNvPr id="4" name="文本占位符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a:t>单击此处编辑母版文本样式</a:t>
            </a:r>
          </a:p>
        </p:txBody>
      </p:sp>
      <p:sp>
        <p:nvSpPr>
          <p:cNvPr id="5" name="内容占位符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r>
              <a:rPr lang="zh-CN" altLang="en-US"/>
              <a:t>复旦知识产权研讨会</a:t>
            </a:r>
          </a:p>
        </p:txBody>
      </p:sp>
      <p:sp>
        <p:nvSpPr>
          <p:cNvPr id="8" name="页脚占位符 7"/>
          <p:cNvSpPr>
            <a:spLocks noGrp="1"/>
          </p:cNvSpPr>
          <p:nvPr>
            <p:ph type="ftr" sz="quarter" idx="11"/>
          </p:nvPr>
        </p:nvSpPr>
        <p:spPr/>
        <p:txBody>
          <a:bodyPr/>
          <a:lstStyle/>
          <a:p>
            <a:r>
              <a:rPr lang="en-US" altLang="zh-CN"/>
              <a:t>12</a:t>
            </a:r>
            <a:r>
              <a:rPr lang="zh-CN" altLang="en-US"/>
              <a:t>月</a:t>
            </a:r>
            <a:r>
              <a:rPr lang="en-US" altLang="zh-CN"/>
              <a:t>4</a:t>
            </a:r>
            <a:r>
              <a:rPr lang="zh-CN" altLang="en-US"/>
              <a:t>日</a:t>
            </a:r>
            <a:r>
              <a:rPr lang="en-US" altLang="zh-CN"/>
              <a:t>9:00-10:50</a:t>
            </a:r>
            <a:endParaRPr lang="zh-CN" altLang="en-US"/>
          </a:p>
        </p:txBody>
      </p:sp>
      <p:sp>
        <p:nvSpPr>
          <p:cNvPr id="9" name="灯片编号占位符 8"/>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435608" y="274320"/>
            <a:ext cx="7498080" cy="1143000"/>
          </a:xfrm>
        </p:spPr>
        <p:txBody>
          <a:bodyPr anchor="ctr"/>
          <a:lstStyle/>
          <a:p>
            <a:r>
              <a:rPr kumimoji="0" lang="zh-CN" altLang="en-US"/>
              <a:t>单击此处编辑母版标题样式</a:t>
            </a:r>
            <a:endParaRPr kumimoji="0" lang="en-US"/>
          </a:p>
        </p:txBody>
      </p:sp>
      <p:sp>
        <p:nvSpPr>
          <p:cNvPr id="3" name="日期占位符 2"/>
          <p:cNvSpPr>
            <a:spLocks noGrp="1"/>
          </p:cNvSpPr>
          <p:nvPr>
            <p:ph type="dt" sz="half" idx="10"/>
          </p:nvPr>
        </p:nvSpPr>
        <p:spPr/>
        <p:txBody>
          <a:bodyPr/>
          <a:lstStyle/>
          <a:p>
            <a:r>
              <a:rPr lang="zh-CN" altLang="en-US"/>
              <a:t>复旦知识产权研讨会</a:t>
            </a:r>
          </a:p>
        </p:txBody>
      </p:sp>
      <p:sp>
        <p:nvSpPr>
          <p:cNvPr id="4" name="页脚占位符 3"/>
          <p:cNvSpPr>
            <a:spLocks noGrp="1"/>
          </p:cNvSpPr>
          <p:nvPr>
            <p:ph type="ftr" sz="quarter" idx="11"/>
          </p:nvPr>
        </p:nvSpPr>
        <p:spPr/>
        <p:txBody>
          <a:bodyPr/>
          <a:lstStyle/>
          <a:p>
            <a:r>
              <a:rPr lang="en-US" altLang="zh-CN"/>
              <a:t>12</a:t>
            </a:r>
            <a:r>
              <a:rPr lang="zh-CN" altLang="en-US"/>
              <a:t>月</a:t>
            </a:r>
            <a:r>
              <a:rPr lang="en-US" altLang="zh-CN"/>
              <a:t>4</a:t>
            </a:r>
            <a:r>
              <a:rPr lang="zh-CN" altLang="en-US"/>
              <a:t>日</a:t>
            </a:r>
            <a:r>
              <a:rPr lang="en-US" altLang="zh-CN"/>
              <a:t>9:00-10:50</a:t>
            </a:r>
            <a:endParaRPr lang="zh-CN" altLang="en-US"/>
          </a:p>
        </p:txBody>
      </p:sp>
      <p:sp>
        <p:nvSpPr>
          <p:cNvPr id="5" name="灯片编号占位符 4"/>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矩形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日期占位符 1"/>
          <p:cNvSpPr>
            <a:spLocks noGrp="1"/>
          </p:cNvSpPr>
          <p:nvPr>
            <p:ph type="dt" sz="half" idx="10"/>
          </p:nvPr>
        </p:nvSpPr>
        <p:spPr/>
        <p:txBody>
          <a:bodyPr/>
          <a:lstStyle/>
          <a:p>
            <a:r>
              <a:rPr lang="zh-CN" altLang="en-US"/>
              <a:t>复旦知识产权研讨会</a:t>
            </a:r>
          </a:p>
        </p:txBody>
      </p:sp>
      <p:sp>
        <p:nvSpPr>
          <p:cNvPr id="3" name="页脚占位符 2"/>
          <p:cNvSpPr>
            <a:spLocks noGrp="1"/>
          </p:cNvSpPr>
          <p:nvPr>
            <p:ph type="ftr" sz="quarter" idx="11"/>
          </p:nvPr>
        </p:nvSpPr>
        <p:spPr/>
        <p:txBody>
          <a:bodyPr/>
          <a:lstStyle/>
          <a:p>
            <a:r>
              <a:rPr lang="en-US" altLang="zh-CN"/>
              <a:t>12</a:t>
            </a:r>
            <a:r>
              <a:rPr lang="zh-CN" altLang="en-US"/>
              <a:t>月</a:t>
            </a:r>
            <a:r>
              <a:rPr lang="en-US" altLang="zh-CN"/>
              <a:t>4</a:t>
            </a:r>
            <a:r>
              <a:rPr lang="zh-CN" altLang="en-US"/>
              <a:t>日</a:t>
            </a:r>
            <a:r>
              <a:rPr lang="en-US" altLang="zh-CN"/>
              <a:t>9:00-10:50</a:t>
            </a:r>
            <a:endParaRPr lang="zh-CN" altLang="en-US"/>
          </a:p>
        </p:txBody>
      </p:sp>
      <p:sp>
        <p:nvSpPr>
          <p:cNvPr id="4" name="灯片编号占位符 3"/>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6" name="矩形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zh-CN" altLang="en-US"/>
              <a:t>单击此处编辑母版标题样式</a:t>
            </a:r>
            <a:endParaRPr kumimoji="0" lang="en-US"/>
          </a:p>
        </p:txBody>
      </p:sp>
      <p:sp>
        <p:nvSpPr>
          <p:cNvPr id="3" name="文本占位符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zh-CN" altLang="en-US"/>
              <a:t>单击此处编辑母版文本样式</a:t>
            </a:r>
          </a:p>
        </p:txBody>
      </p:sp>
      <p:sp>
        <p:nvSpPr>
          <p:cNvPr id="4" name="内容占位符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r>
              <a:rPr lang="zh-CN" altLang="en-US"/>
              <a:t>复旦知识产权研讨会</a:t>
            </a:r>
          </a:p>
        </p:txBody>
      </p:sp>
      <p:sp>
        <p:nvSpPr>
          <p:cNvPr id="6" name="页脚占位符 5"/>
          <p:cNvSpPr>
            <a:spLocks noGrp="1"/>
          </p:cNvSpPr>
          <p:nvPr>
            <p:ph type="ftr" sz="quarter" idx="11"/>
          </p:nvPr>
        </p:nvSpPr>
        <p:spPr/>
        <p:txBody>
          <a:bodyPr/>
          <a:lstStyle/>
          <a:p>
            <a:r>
              <a:rPr lang="en-US" altLang="zh-CN"/>
              <a:t>12</a:t>
            </a:r>
            <a:r>
              <a:rPr lang="zh-CN" altLang="en-US"/>
              <a:t>月</a:t>
            </a:r>
            <a:r>
              <a:rPr lang="en-US" altLang="zh-CN"/>
              <a:t>4</a:t>
            </a:r>
            <a:r>
              <a:rPr lang="zh-CN" altLang="en-US"/>
              <a:t>日</a:t>
            </a:r>
            <a:r>
              <a:rPr lang="en-US" altLang="zh-CN"/>
              <a:t>9:00-10:50</a:t>
            </a:r>
            <a:endParaRPr lang="zh-CN" altLang="en-US"/>
          </a:p>
        </p:txBody>
      </p:sp>
      <p:sp>
        <p:nvSpPr>
          <p:cNvPr id="7" name="灯片编号占位符 6"/>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zh-CN" altLang="en-US"/>
              <a:t>单击此处编辑母版标题样式</a:t>
            </a:r>
            <a:endParaRPr kumimoji="0" lang="en-US"/>
          </a:p>
        </p:txBody>
      </p:sp>
      <p:sp>
        <p:nvSpPr>
          <p:cNvPr id="5" name="日期占位符 4"/>
          <p:cNvSpPr>
            <a:spLocks noGrp="1"/>
          </p:cNvSpPr>
          <p:nvPr>
            <p:ph type="dt" sz="half" idx="10"/>
          </p:nvPr>
        </p:nvSpPr>
        <p:spPr/>
        <p:txBody>
          <a:bodyPr/>
          <a:lstStyle/>
          <a:p>
            <a:r>
              <a:rPr lang="zh-CN" altLang="en-US"/>
              <a:t>复旦知识产权研讨会</a:t>
            </a:r>
          </a:p>
        </p:txBody>
      </p:sp>
      <p:sp>
        <p:nvSpPr>
          <p:cNvPr id="6" name="页脚占位符 5"/>
          <p:cNvSpPr>
            <a:spLocks noGrp="1"/>
          </p:cNvSpPr>
          <p:nvPr>
            <p:ph type="ftr" sz="quarter" idx="11"/>
          </p:nvPr>
        </p:nvSpPr>
        <p:spPr/>
        <p:txBody>
          <a:bodyPr/>
          <a:lstStyle/>
          <a:p>
            <a:r>
              <a:rPr lang="en-US" altLang="zh-CN"/>
              <a:t>12</a:t>
            </a:r>
            <a:r>
              <a:rPr lang="zh-CN" altLang="en-US"/>
              <a:t>月</a:t>
            </a:r>
            <a:r>
              <a:rPr lang="en-US" altLang="zh-CN"/>
              <a:t>4</a:t>
            </a:r>
            <a:r>
              <a:rPr lang="zh-CN" altLang="en-US"/>
              <a:t>日</a:t>
            </a:r>
            <a:r>
              <a:rPr lang="en-US" altLang="zh-CN"/>
              <a:t>9:00-10:50</a:t>
            </a:r>
            <a:endParaRPr lang="zh-CN" altLang="en-US"/>
          </a:p>
        </p:txBody>
      </p:sp>
      <p:sp>
        <p:nvSpPr>
          <p:cNvPr id="7" name="灯片编号占位符 6"/>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8" name="矩形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图片占位符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zh-CN" altLang="en-US"/>
              <a:t>单击图标添加图片</a:t>
            </a:r>
            <a:endParaRPr kumimoji="0" lang="en-US" dirty="0"/>
          </a:p>
        </p:txBody>
      </p:sp>
      <p:sp>
        <p:nvSpPr>
          <p:cNvPr id="9" name="流程图: 过程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流程图: 过程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文本占位符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zh-CN" altLang="en-US"/>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zh-CN" altLang="en-US"/>
              <a:t>复旦知识产权研讨会</a:t>
            </a:r>
          </a:p>
        </p:txBody>
      </p:sp>
      <p:sp>
        <p:nvSpPr>
          <p:cNvPr id="5" name="页脚占位符 4"/>
          <p:cNvSpPr>
            <a:spLocks noGrp="1"/>
          </p:cNvSpPr>
          <p:nvPr>
            <p:ph type="ftr" sz="quarter" idx="11"/>
          </p:nvPr>
        </p:nvSpPr>
        <p:spPr/>
        <p:txBody>
          <a:bodyPr/>
          <a:lstStyle/>
          <a:p>
            <a:r>
              <a:rPr lang="en-US" altLang="zh-CN"/>
              <a:t>12</a:t>
            </a:r>
            <a:r>
              <a:rPr lang="zh-CN" altLang="en-US"/>
              <a:t>月</a:t>
            </a:r>
            <a:r>
              <a:rPr lang="en-US" altLang="zh-CN"/>
              <a:t>4</a:t>
            </a:r>
            <a:r>
              <a:rPr lang="zh-CN" altLang="en-US"/>
              <a:t>日</a:t>
            </a:r>
            <a:r>
              <a:rPr lang="en-US" altLang="zh-CN"/>
              <a:t>9:00-10:50</a:t>
            </a:r>
            <a:endParaRPr lang="zh-CN" altLang="en-US"/>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58000" y="274639"/>
            <a:ext cx="1828800" cy="5851525"/>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1143000" y="274640"/>
            <a:ext cx="5562600" cy="5851525"/>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zh-CN" altLang="en-US"/>
              <a:t>复旦知识产权研讨会</a:t>
            </a:r>
          </a:p>
        </p:txBody>
      </p:sp>
      <p:sp>
        <p:nvSpPr>
          <p:cNvPr id="5" name="页脚占位符 4"/>
          <p:cNvSpPr>
            <a:spLocks noGrp="1"/>
          </p:cNvSpPr>
          <p:nvPr>
            <p:ph type="ftr" sz="quarter" idx="11"/>
          </p:nvPr>
        </p:nvSpPr>
        <p:spPr/>
        <p:txBody>
          <a:bodyPr/>
          <a:lstStyle/>
          <a:p>
            <a:r>
              <a:rPr lang="en-US" altLang="zh-CN"/>
              <a:t>12</a:t>
            </a:r>
            <a:r>
              <a:rPr lang="zh-CN" altLang="en-US"/>
              <a:t>月</a:t>
            </a:r>
            <a:r>
              <a:rPr lang="en-US" altLang="zh-CN"/>
              <a:t>4</a:t>
            </a:r>
            <a:r>
              <a:rPr lang="zh-CN" altLang="en-US"/>
              <a:t>日</a:t>
            </a:r>
            <a:r>
              <a:rPr lang="en-US" altLang="zh-CN"/>
              <a:t>9:00-10:50</a:t>
            </a:r>
            <a:endParaRPr lang="zh-CN" altLang="en-US"/>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饼形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椭圆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同心圆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矩形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5" name="标题占位符 4"/>
          <p:cNvSpPr>
            <a:spLocks noGrp="1"/>
          </p:cNvSpPr>
          <p:nvPr>
            <p:ph type="title"/>
          </p:nvPr>
        </p:nvSpPr>
        <p:spPr>
          <a:xfrm>
            <a:off x="1435608" y="274638"/>
            <a:ext cx="7498080" cy="1143000"/>
          </a:xfrm>
          <a:prstGeom prst="rect">
            <a:avLst/>
          </a:prstGeom>
        </p:spPr>
        <p:txBody>
          <a:bodyPr anchor="ctr">
            <a:normAutofit/>
          </a:bodyPr>
          <a:lstStyle/>
          <a:p>
            <a:r>
              <a:rPr kumimoji="0" lang="zh-CN" altLang="en-US"/>
              <a:t>单击此处编辑母版标题样式</a:t>
            </a:r>
            <a:endParaRPr kumimoji="0" lang="en-US"/>
          </a:p>
        </p:txBody>
      </p:sp>
      <p:sp>
        <p:nvSpPr>
          <p:cNvPr id="9" name="文本占位符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zh-CN" altLang="en-US"/>
              <a:t>单击此处编辑母版文本样式</a:t>
            </a:r>
          </a:p>
          <a:p>
            <a:pPr lvl="1" eaLnBrk="1" latinLnBrk="0" hangingPunct="1"/>
            <a:r>
              <a:rPr kumimoji="0" lang="zh-CN" altLang="en-US"/>
              <a:t>第二级</a:t>
            </a:r>
          </a:p>
          <a:p>
            <a:pPr lvl="2" eaLnBrk="1" latinLnBrk="0" hangingPunct="1"/>
            <a:r>
              <a:rPr kumimoji="0" lang="zh-CN" altLang="en-US"/>
              <a:t>第三级</a:t>
            </a:r>
          </a:p>
          <a:p>
            <a:pPr lvl="3" eaLnBrk="1" latinLnBrk="0" hangingPunct="1"/>
            <a:r>
              <a:rPr kumimoji="0" lang="zh-CN" altLang="en-US"/>
              <a:t>第四级</a:t>
            </a:r>
          </a:p>
          <a:p>
            <a:pPr lvl="4" eaLnBrk="1" latinLnBrk="0" hangingPunct="1"/>
            <a:r>
              <a:rPr kumimoji="0" lang="zh-CN" altLang="en-US"/>
              <a:t>第五级</a:t>
            </a:r>
            <a:endParaRPr kumimoji="0" lang="en-US"/>
          </a:p>
        </p:txBody>
      </p:sp>
      <p:sp>
        <p:nvSpPr>
          <p:cNvPr id="24" name="日期占位符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r>
              <a:rPr lang="zh-CN" altLang="en-US"/>
              <a:t>复旦知识产权研讨会</a:t>
            </a:r>
          </a:p>
        </p:txBody>
      </p:sp>
      <p:sp>
        <p:nvSpPr>
          <p:cNvPr id="10" name="页脚占位符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r>
              <a:rPr lang="en-US" altLang="zh-CN"/>
              <a:t>12</a:t>
            </a:r>
            <a:r>
              <a:rPr lang="zh-CN" altLang="en-US"/>
              <a:t>月</a:t>
            </a:r>
            <a:r>
              <a:rPr lang="en-US" altLang="zh-CN"/>
              <a:t>4</a:t>
            </a:r>
            <a:r>
              <a:rPr lang="zh-CN" altLang="en-US"/>
              <a:t>日</a:t>
            </a:r>
            <a:r>
              <a:rPr lang="en-US" altLang="zh-CN"/>
              <a:t>9:00-10:50</a:t>
            </a:r>
            <a:endParaRPr lang="zh-CN" altLang="en-US"/>
          </a:p>
        </p:txBody>
      </p:sp>
      <p:sp>
        <p:nvSpPr>
          <p:cNvPr id="22" name="灯片编号占位符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BB314F9-CA3C-4D7F-97C2-7C174F19CC09}" type="slidenum">
              <a:rPr lang="zh-CN" altLang="en-US" smtClean="0"/>
              <a:pPr/>
              <a:t>‹#›</a:t>
            </a:fld>
            <a:endParaRPr lang="zh-CN" altLang="en-US"/>
          </a:p>
        </p:txBody>
      </p:sp>
      <p:sp>
        <p:nvSpPr>
          <p:cNvPr id="15" name="矩形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hyperlink" Target="https://www.who.int/zh/news-room/questions-and-answers/item/coronavirus-disease-use-of-emergency-use-listing-procedure-forvaccines-against-covid-19"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2.bin"/><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432560" y="332656"/>
            <a:ext cx="7406640" cy="2376264"/>
          </a:xfrm>
        </p:spPr>
        <p:txBody>
          <a:bodyPr>
            <a:noAutofit/>
          </a:bodyPr>
          <a:lstStyle/>
          <a:p>
            <a:pPr>
              <a:lnSpc>
                <a:spcPct val="150000"/>
              </a:lnSpc>
            </a:pPr>
            <a:r>
              <a:rPr lang="en-US" altLang="zh-CN" sz="4400" b="1" kern="0" dirty="0">
                <a:effectLst/>
                <a:latin typeface="华文中宋" panose="02010600040101010101" pitchFamily="2" charset="-122"/>
                <a:ea typeface="华文中宋" panose="02010600040101010101" pitchFamily="2" charset="-122"/>
                <a:cs typeface="Times New Roman" panose="02020603050405020304" pitchFamily="18" charset="0"/>
              </a:rPr>
              <a:t>            </a:t>
            </a:r>
            <a:r>
              <a:rPr lang="zh-CN" altLang="en-US" sz="4000" b="1" kern="0" dirty="0">
                <a:effectLst/>
                <a:latin typeface="华文中宋" panose="02010600040101010101" pitchFamily="2" charset="-122"/>
                <a:ea typeface="华文中宋" panose="02010600040101010101" pitchFamily="2" charset="-122"/>
                <a:cs typeface="Times New Roman" panose="02020603050405020304" pitchFamily="18" charset="0"/>
              </a:rPr>
              <a:t>新冠疫苗的</a:t>
            </a:r>
            <a:br>
              <a:rPr lang="en-US" altLang="zh-CN" sz="4000" b="1" kern="0" dirty="0">
                <a:effectLst/>
                <a:latin typeface="华文中宋" panose="02010600040101010101" pitchFamily="2" charset="-122"/>
                <a:ea typeface="华文中宋" panose="02010600040101010101" pitchFamily="2" charset="-122"/>
                <a:cs typeface="Times New Roman" panose="02020603050405020304" pitchFamily="18" charset="0"/>
              </a:rPr>
            </a:br>
            <a:r>
              <a:rPr lang="en-US" altLang="zh-CN" sz="4000" b="1" kern="0" dirty="0">
                <a:effectLst/>
                <a:latin typeface="华文中宋" panose="02010600040101010101" pitchFamily="2" charset="-122"/>
                <a:ea typeface="华文中宋" panose="02010600040101010101" pitchFamily="2" charset="-122"/>
                <a:cs typeface="Times New Roman" panose="02020603050405020304" pitchFamily="18" charset="0"/>
              </a:rPr>
              <a:t>   </a:t>
            </a:r>
            <a:r>
              <a:rPr lang="zh-CN" altLang="en-US" sz="4000" b="1" kern="0" dirty="0">
                <a:effectLst/>
                <a:latin typeface="华文中宋" panose="02010600040101010101" pitchFamily="2" charset="-122"/>
                <a:ea typeface="华文中宋" panose="02010600040101010101" pitchFamily="2" charset="-122"/>
                <a:cs typeface="Times New Roman" panose="02020603050405020304" pitchFamily="18" charset="0"/>
              </a:rPr>
              <a:t>全球公共产品与知识产权问题</a:t>
            </a:r>
            <a:endParaRPr lang="zh-CN" altLang="en-US" sz="4400" b="1" dirty="0">
              <a:solidFill>
                <a:schemeClr val="tx1"/>
              </a:solidFill>
              <a:latin typeface="Times New Roman" panose="02020603050405020304" pitchFamily="18" charset="0"/>
              <a:ea typeface="+mn-ea"/>
              <a:cs typeface="Times New Roman" panose="02020603050405020304" pitchFamily="18" charset="0"/>
            </a:endParaRPr>
          </a:p>
        </p:txBody>
      </p:sp>
      <p:sp>
        <p:nvSpPr>
          <p:cNvPr id="3" name="副标题 2"/>
          <p:cNvSpPr>
            <a:spLocks noGrp="1"/>
          </p:cNvSpPr>
          <p:nvPr>
            <p:ph type="subTitle" idx="1"/>
          </p:nvPr>
        </p:nvSpPr>
        <p:spPr>
          <a:xfrm>
            <a:off x="1432560" y="3068959"/>
            <a:ext cx="7406640" cy="2231703"/>
          </a:xfrm>
        </p:spPr>
        <p:txBody>
          <a:bodyPr>
            <a:normAutofit fontScale="32500" lnSpcReduction="20000"/>
          </a:bodyPr>
          <a:lstStyle/>
          <a:p>
            <a:r>
              <a:rPr lang="en-US" altLang="zh-CN" dirty="0"/>
              <a:t>                                                 </a:t>
            </a:r>
          </a:p>
          <a:p>
            <a:r>
              <a:rPr lang="zh-CN" altLang="en-US" sz="5800" b="1" dirty="0">
                <a:solidFill>
                  <a:schemeClr val="tx1"/>
                </a:solidFill>
                <a:latin typeface="Times New Roman" panose="02020603050405020304" pitchFamily="18" charset="0"/>
                <a:cs typeface="Times New Roman" panose="02020603050405020304" pitchFamily="18" charset="0"/>
              </a:rPr>
              <a:t>                                      </a:t>
            </a:r>
            <a:endParaRPr lang="en-US" altLang="zh-CN" sz="5800" b="1" dirty="0">
              <a:solidFill>
                <a:schemeClr val="tx1"/>
              </a:solidFill>
              <a:latin typeface="Times New Roman" panose="02020603050405020304" pitchFamily="18" charset="0"/>
              <a:cs typeface="Times New Roman" panose="02020603050405020304" pitchFamily="18" charset="0"/>
            </a:endParaRPr>
          </a:p>
          <a:p>
            <a:r>
              <a:rPr lang="zh-CN" altLang="en-US" sz="10000" b="1" dirty="0">
                <a:solidFill>
                  <a:schemeClr val="tx1"/>
                </a:solidFill>
                <a:latin typeface="Times New Roman" panose="02020603050405020304" pitchFamily="18" charset="0"/>
                <a:cs typeface="Times New Roman" panose="02020603050405020304" pitchFamily="18" charset="0"/>
              </a:rPr>
              <a:t>                    复旦大学 张乃根</a:t>
            </a:r>
            <a:endParaRPr lang="en-US" altLang="zh-CN" sz="5100" b="1" dirty="0">
              <a:latin typeface="Times New Roman" panose="02020603050405020304" pitchFamily="18" charset="0"/>
              <a:cs typeface="Times New Roman" panose="02020603050405020304" pitchFamily="18" charset="0"/>
            </a:endParaRPr>
          </a:p>
          <a:p>
            <a:r>
              <a:rPr lang="en-US" altLang="zh-CN" sz="5100" b="1" dirty="0">
                <a:latin typeface="Times New Roman" panose="02020603050405020304" pitchFamily="18" charset="0"/>
                <a:cs typeface="Times New Roman" panose="02020603050405020304" pitchFamily="18" charset="0"/>
              </a:rPr>
              <a:t>               </a:t>
            </a:r>
            <a:r>
              <a:rPr lang="zh-CN" altLang="en-US" sz="7700" b="1" dirty="0">
                <a:solidFill>
                  <a:srgbClr val="002060"/>
                </a:solidFill>
                <a:latin typeface="Times New Roman" panose="02020603050405020304" pitchFamily="18" charset="0"/>
                <a:cs typeface="Times New Roman" panose="02020603050405020304" pitchFamily="18" charset="0"/>
              </a:rPr>
              <a:t>  </a:t>
            </a:r>
            <a:endParaRPr lang="en-US" altLang="zh-CN" sz="7700" b="1" dirty="0">
              <a:solidFill>
                <a:srgbClr val="002060"/>
              </a:solidFill>
              <a:latin typeface="Times New Roman" panose="02020603050405020304" pitchFamily="18" charset="0"/>
              <a:cs typeface="Times New Roman" panose="02020603050405020304" pitchFamily="18" charset="0"/>
            </a:endParaRPr>
          </a:p>
          <a:p>
            <a:r>
              <a:rPr lang="zh-CN" altLang="en-US" sz="9000" b="1" dirty="0">
                <a:solidFill>
                  <a:srgbClr val="002060"/>
                </a:solidFill>
                <a:latin typeface="Times New Roman" panose="02020603050405020304" pitchFamily="18" charset="0"/>
                <a:cs typeface="Times New Roman" panose="02020603050405020304" pitchFamily="18" charset="0"/>
              </a:rPr>
              <a:t>                                                                                                                 </a:t>
            </a:r>
            <a:endParaRPr lang="en-US" altLang="zh-CN" sz="9000" b="1" dirty="0">
              <a:solidFill>
                <a:srgbClr val="002060"/>
              </a:solidFill>
              <a:latin typeface="Times New Roman" panose="02020603050405020304" pitchFamily="18" charset="0"/>
              <a:cs typeface="Times New Roman" panose="02020603050405020304" pitchFamily="18" charset="0"/>
            </a:endParaRPr>
          </a:p>
          <a:p>
            <a:r>
              <a:rPr lang="en-US" altLang="zh-CN" sz="4500" b="1" dirty="0">
                <a:solidFill>
                  <a:schemeClr val="tx1"/>
                </a:solidFill>
                <a:latin typeface="Times New Roman" panose="02020603050405020304" pitchFamily="18" charset="0"/>
                <a:cs typeface="Times New Roman" panose="02020603050405020304" pitchFamily="18" charset="0"/>
              </a:rPr>
              <a:t>                     </a:t>
            </a:r>
            <a:r>
              <a:rPr lang="en-US" altLang="zh-CN" sz="3800" b="1" dirty="0">
                <a:solidFill>
                  <a:schemeClr val="tx1"/>
                </a:solidFill>
                <a:latin typeface="Times New Roman" panose="02020603050405020304" pitchFamily="18" charset="0"/>
                <a:cs typeface="Times New Roman" panose="02020603050405020304" pitchFamily="18" charset="0"/>
              </a:rPr>
              <a:t>                       </a:t>
            </a:r>
            <a:r>
              <a:rPr lang="en-US" altLang="zh-CN" sz="1900" b="1" dirty="0">
                <a:solidFill>
                  <a:schemeClr val="tx1"/>
                </a:solidFill>
                <a:latin typeface="Times New Roman" panose="02020603050405020304" pitchFamily="18" charset="0"/>
                <a:cs typeface="Times New Roman" pitchFamily="18" charset="0"/>
              </a:rPr>
              <a:t>                 </a:t>
            </a:r>
            <a:endParaRPr lang="en-US" altLang="zh-CN" sz="2200" b="1" dirty="0">
              <a:solidFill>
                <a:schemeClr val="tx1"/>
              </a:solidFill>
              <a:latin typeface="Times New Roman" panose="02020603050405020304" pitchFamily="18" charset="0"/>
              <a:cs typeface="Times New Roman" pitchFamily="18" charset="0"/>
            </a:endParaRPr>
          </a:p>
          <a:p>
            <a:r>
              <a:rPr lang="en-US" altLang="zh-CN" b="1" dirty="0">
                <a:solidFill>
                  <a:srgbClr val="002060"/>
                </a:solidFill>
                <a:latin typeface="Times New Roman" pitchFamily="18" charset="0"/>
                <a:cs typeface="Times New Roman" pitchFamily="18" charset="0"/>
              </a:rPr>
              <a:t>                            </a:t>
            </a:r>
            <a:r>
              <a:rPr lang="zh-CN" altLang="en-US" b="1" dirty="0">
                <a:solidFill>
                  <a:srgbClr val="002060"/>
                </a:solidFill>
                <a:latin typeface="Times New Roman" pitchFamily="18" charset="0"/>
                <a:cs typeface="Times New Roman" pitchFamily="18" charset="0"/>
              </a:rPr>
              <a:t>         </a:t>
            </a:r>
            <a:endParaRPr lang="zh-CN" altLang="zh-CN" b="1" dirty="0">
              <a:solidFill>
                <a:srgbClr val="002060"/>
              </a:solidFill>
              <a:latin typeface="Times New Roman" pitchFamily="18" charset="0"/>
              <a:cs typeface="Times New Roman" pitchFamily="18" charset="0"/>
            </a:endParaRPr>
          </a:p>
          <a:p>
            <a:endParaRPr lang="zh-CN" altLang="en-US" b="1" dirty="0"/>
          </a:p>
        </p:txBody>
      </p:sp>
      <p:pic>
        <p:nvPicPr>
          <p:cNvPr id="4" name="图片 4" descr="001_02.jpg"/>
          <p:cNvPicPr>
            <a:picLocks noChangeAspect="1"/>
          </p:cNvPicPr>
          <p:nvPr/>
        </p:nvPicPr>
        <p:blipFill>
          <a:blip r:embed="rId2" cstate="print"/>
          <a:srcRect/>
          <a:stretch>
            <a:fillRect/>
          </a:stretch>
        </p:blipFill>
        <p:spPr bwMode="auto">
          <a:xfrm>
            <a:off x="1835150" y="5300663"/>
            <a:ext cx="6219825" cy="1081087"/>
          </a:xfrm>
          <a:prstGeom prst="rect">
            <a:avLst/>
          </a:prstGeom>
          <a:noFill/>
          <a:ln w="9525">
            <a:noFill/>
            <a:miter lim="800000"/>
            <a:headEnd/>
            <a:tailEnd/>
          </a:ln>
        </p:spPr>
      </p:pic>
      <p:graphicFrame>
        <p:nvGraphicFramePr>
          <p:cNvPr id="1026"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3" imgW="980952" imgH="1038370" progId="PBrush">
                  <p:embed/>
                </p:oleObj>
              </mc:Choice>
              <mc:Fallback>
                <p:oleObj name="位图图像" r:id="rId3" imgW="980952" imgH="1038370" progId="PBrush">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日期占位符 4">
            <a:extLst>
              <a:ext uri="{FF2B5EF4-FFF2-40B4-BE49-F238E27FC236}">
                <a16:creationId xmlns:a16="http://schemas.microsoft.com/office/drawing/2014/main" id="{5A1D0F4F-0CD3-4CA3-9660-917205551AA9}"/>
              </a:ext>
            </a:extLst>
          </p:cNvPr>
          <p:cNvSpPr>
            <a:spLocks noGrp="1"/>
          </p:cNvSpPr>
          <p:nvPr>
            <p:ph type="dt" sz="half" idx="10"/>
          </p:nvPr>
        </p:nvSpPr>
        <p:spPr/>
        <p:txBody>
          <a:bodyPr/>
          <a:lstStyle/>
          <a:p>
            <a:r>
              <a:rPr lang="zh-CN" altLang="en-US"/>
              <a:t>复旦知识产权研讨会</a:t>
            </a:r>
          </a:p>
        </p:txBody>
      </p:sp>
      <p:sp>
        <p:nvSpPr>
          <p:cNvPr id="6" name="页脚占位符 5">
            <a:extLst>
              <a:ext uri="{FF2B5EF4-FFF2-40B4-BE49-F238E27FC236}">
                <a16:creationId xmlns:a16="http://schemas.microsoft.com/office/drawing/2014/main" id="{F407D09B-1212-49A7-9BE5-D01B3CEB6E54}"/>
              </a:ext>
            </a:extLst>
          </p:cNvPr>
          <p:cNvSpPr>
            <a:spLocks noGrp="1"/>
          </p:cNvSpPr>
          <p:nvPr>
            <p:ph type="ftr" sz="quarter" idx="11"/>
          </p:nvPr>
        </p:nvSpPr>
        <p:spPr/>
        <p:txBody>
          <a:bodyPr/>
          <a:lstStyle/>
          <a:p>
            <a:r>
              <a:rPr lang="en-US" altLang="zh-CN"/>
              <a:t>12</a:t>
            </a:r>
            <a:r>
              <a:rPr lang="zh-CN" altLang="en-US"/>
              <a:t>月</a:t>
            </a:r>
            <a:r>
              <a:rPr lang="en-US" altLang="zh-CN"/>
              <a:t>4</a:t>
            </a:r>
            <a:r>
              <a:rPr lang="zh-CN" altLang="en-US"/>
              <a:t>日</a:t>
            </a:r>
            <a:r>
              <a:rPr lang="en-US" altLang="zh-CN"/>
              <a:t>9:00-10:50</a:t>
            </a:r>
            <a:endParaRPr lang="zh-CN" altLang="en-US"/>
          </a:p>
        </p:txBody>
      </p:sp>
      <p:sp>
        <p:nvSpPr>
          <p:cNvPr id="7" name="灯片编号占位符 6">
            <a:extLst>
              <a:ext uri="{FF2B5EF4-FFF2-40B4-BE49-F238E27FC236}">
                <a16:creationId xmlns:a16="http://schemas.microsoft.com/office/drawing/2014/main" id="{D1BC61BA-D0C2-4F19-AFBB-837D2F141F4A}"/>
              </a:ext>
            </a:extLst>
          </p:cNvPr>
          <p:cNvSpPr>
            <a:spLocks noGrp="1"/>
          </p:cNvSpPr>
          <p:nvPr>
            <p:ph type="sldNum" sz="quarter" idx="12"/>
          </p:nvPr>
        </p:nvSpPr>
        <p:spPr/>
        <p:txBody>
          <a:bodyPr/>
          <a:lstStyle/>
          <a:p>
            <a:fld id="{6BB314F9-CA3C-4D7F-97C2-7C174F19CC09}" type="slidenum">
              <a:rPr lang="zh-CN" altLang="en-US" smtClean="0"/>
              <a:pPr/>
              <a:t>1</a:t>
            </a:fld>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49F602-95BF-4AAC-A132-0033D401CEFD}"/>
              </a:ext>
            </a:extLst>
          </p:cNvPr>
          <p:cNvSpPr>
            <a:spLocks noGrp="1"/>
          </p:cNvSpPr>
          <p:nvPr>
            <p:ph type="title"/>
          </p:nvPr>
        </p:nvSpPr>
        <p:spPr>
          <a:xfrm>
            <a:off x="1435608" y="274638"/>
            <a:ext cx="7498080" cy="1642194"/>
          </a:xfrm>
        </p:spPr>
        <p:txBody>
          <a:bodyPr>
            <a:normAutofit/>
          </a:bodyPr>
          <a:lstStyle/>
          <a:p>
            <a:r>
              <a:rPr lang="zh-CN" altLang="en-US" b="1" dirty="0"/>
              <a:t>    </a:t>
            </a:r>
            <a:r>
              <a:rPr lang="en-US" altLang="zh-CN" b="1" dirty="0"/>
              <a:t>               </a:t>
            </a:r>
            <a:r>
              <a:rPr lang="zh-CN" altLang="en-US" sz="5400" b="1" dirty="0"/>
              <a:t>要点</a:t>
            </a:r>
            <a:endParaRPr lang="zh-CN" altLang="en-US" b="1" dirty="0">
              <a:latin typeface="Times New Roman" panose="02020603050405020304" pitchFamily="18" charset="0"/>
              <a:cs typeface="Times New Roman" panose="02020603050405020304" pitchFamily="18" charset="0"/>
            </a:endParaRPr>
          </a:p>
        </p:txBody>
      </p:sp>
      <p:sp>
        <p:nvSpPr>
          <p:cNvPr id="8" name="内容占位符 7">
            <a:extLst>
              <a:ext uri="{FF2B5EF4-FFF2-40B4-BE49-F238E27FC236}">
                <a16:creationId xmlns:a16="http://schemas.microsoft.com/office/drawing/2014/main" id="{65F7D2E5-29E3-42DE-9879-7DEB3C5586F6}"/>
              </a:ext>
            </a:extLst>
          </p:cNvPr>
          <p:cNvSpPr>
            <a:spLocks noGrp="1"/>
          </p:cNvSpPr>
          <p:nvPr>
            <p:ph idx="1"/>
          </p:nvPr>
        </p:nvSpPr>
        <p:spPr>
          <a:xfrm>
            <a:off x="1435608" y="2060848"/>
            <a:ext cx="7498080" cy="4187552"/>
          </a:xfrm>
        </p:spPr>
        <p:txBody>
          <a:bodyPr>
            <a:normAutofit/>
          </a:bodyPr>
          <a:lstStyle/>
          <a:p>
            <a:pPr>
              <a:lnSpc>
                <a:spcPct val="150000"/>
              </a:lnSpc>
            </a:pPr>
            <a:r>
              <a:rPr lang="en-US" altLang="zh-CN" sz="2800" b="1" dirty="0">
                <a:latin typeface="Times New Roman" panose="02020603050405020304" pitchFamily="18" charset="0"/>
                <a:ea typeface="+mj-ea"/>
                <a:cs typeface="Times New Roman" panose="02020603050405020304" pitchFamily="18" charset="0"/>
              </a:rPr>
              <a:t>1. </a:t>
            </a:r>
            <a:r>
              <a:rPr lang="zh-CN" altLang="en-US" sz="2800" b="1" dirty="0">
                <a:latin typeface="Times New Roman" panose="02020603050405020304" pitchFamily="18" charset="0"/>
                <a:ea typeface="+mj-ea"/>
                <a:cs typeface="Times New Roman" panose="02020603050405020304" pitchFamily="18" charset="0"/>
              </a:rPr>
              <a:t>新冠疫苗作为全球公共产品的特殊性</a:t>
            </a:r>
            <a:endParaRPr lang="en-US" altLang="zh-CN" sz="2800" b="1" dirty="0">
              <a:latin typeface="Times New Roman" panose="02020603050405020304" pitchFamily="18" charset="0"/>
              <a:ea typeface="+mj-ea"/>
              <a:cs typeface="Times New Roman" panose="02020603050405020304" pitchFamily="18" charset="0"/>
            </a:endParaRPr>
          </a:p>
          <a:p>
            <a:pPr>
              <a:lnSpc>
                <a:spcPct val="150000"/>
              </a:lnSpc>
            </a:pPr>
            <a:r>
              <a:rPr lang="en-US" altLang="zh-CN" sz="2800" b="1" dirty="0">
                <a:latin typeface="Times New Roman" panose="02020603050405020304" pitchFamily="18" charset="0"/>
                <a:ea typeface="+mj-ea"/>
                <a:cs typeface="Times New Roman" panose="02020603050405020304" pitchFamily="18" charset="0"/>
              </a:rPr>
              <a:t>2. </a:t>
            </a:r>
            <a:r>
              <a:rPr lang="zh-CN" altLang="en-US" sz="2800" b="1" dirty="0">
                <a:latin typeface="Times New Roman" panose="02020603050405020304" pitchFamily="18" charset="0"/>
                <a:ea typeface="+mj-ea"/>
                <a:cs typeface="Times New Roman" panose="02020603050405020304" pitchFamily="18" charset="0"/>
              </a:rPr>
              <a:t>作为全球公共产品的新冠疫苗与知识产权</a:t>
            </a:r>
            <a:endParaRPr lang="en-US" altLang="zh-CN" sz="2800" b="1" dirty="0">
              <a:latin typeface="Times New Roman" panose="02020603050405020304" pitchFamily="18" charset="0"/>
              <a:ea typeface="+mj-ea"/>
              <a:cs typeface="Times New Roman" panose="02020603050405020304" pitchFamily="18" charset="0"/>
            </a:endParaRPr>
          </a:p>
          <a:p>
            <a:pPr>
              <a:lnSpc>
                <a:spcPct val="150000"/>
              </a:lnSpc>
            </a:pPr>
            <a:r>
              <a:rPr lang="en-US" altLang="zh-CN" sz="2800" b="1" dirty="0">
                <a:latin typeface="Times New Roman" panose="02020603050405020304" pitchFamily="18" charset="0"/>
                <a:ea typeface="+mj-ea"/>
                <a:cs typeface="Times New Roman" panose="02020603050405020304" pitchFamily="18" charset="0"/>
              </a:rPr>
              <a:t>3. </a:t>
            </a:r>
            <a:r>
              <a:rPr lang="zh-CN" altLang="en-US" sz="2800" b="1" dirty="0">
                <a:latin typeface="Times New Roman" panose="02020603050405020304" pitchFamily="18" charset="0"/>
                <a:ea typeface="+mj-ea"/>
                <a:cs typeface="Times New Roman" panose="02020603050405020304" pitchFamily="18" charset="0"/>
              </a:rPr>
              <a:t>新冠疫苗知识产权保护的特殊性</a:t>
            </a:r>
            <a:endParaRPr lang="en-US" altLang="zh-CN" sz="2800" b="1" dirty="0">
              <a:latin typeface="Times New Roman" panose="02020603050405020304" pitchFamily="18" charset="0"/>
              <a:ea typeface="+mj-ea"/>
              <a:cs typeface="Times New Roman" panose="02020603050405020304" pitchFamily="18" charset="0"/>
            </a:endParaRPr>
          </a:p>
        </p:txBody>
      </p:sp>
      <p:graphicFrame>
        <p:nvGraphicFramePr>
          <p:cNvPr id="7" name="Object 2">
            <a:extLst>
              <a:ext uri="{FF2B5EF4-FFF2-40B4-BE49-F238E27FC236}">
                <a16:creationId xmlns:a16="http://schemas.microsoft.com/office/drawing/2014/main" id="{10600B35-BE55-4644-973A-EA00D861182D}"/>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7" name="Object 2">
                        <a:extLst>
                          <a:ext uri="{FF2B5EF4-FFF2-40B4-BE49-F238E27FC236}">
                            <a16:creationId xmlns:a16="http://schemas.microsoft.com/office/drawing/2014/main" id="{10600B35-BE55-4644-973A-EA00D86118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a:extLst>
              <a:ext uri="{FF2B5EF4-FFF2-40B4-BE49-F238E27FC236}">
                <a16:creationId xmlns:a16="http://schemas.microsoft.com/office/drawing/2014/main" id="{24F2D349-CE7F-48EE-B1FE-7388AC2E042A}"/>
              </a:ext>
            </a:extLst>
          </p:cNvPr>
          <p:cNvSpPr>
            <a:spLocks noGrp="1"/>
          </p:cNvSpPr>
          <p:nvPr>
            <p:ph type="dt" sz="half" idx="10"/>
          </p:nvPr>
        </p:nvSpPr>
        <p:spPr/>
        <p:txBody>
          <a:bodyPr/>
          <a:lstStyle/>
          <a:p>
            <a:r>
              <a:rPr lang="zh-CN" altLang="en-US"/>
              <a:t>复旦知识产权研讨会</a:t>
            </a:r>
          </a:p>
        </p:txBody>
      </p:sp>
      <p:sp>
        <p:nvSpPr>
          <p:cNvPr id="9" name="页脚占位符 8">
            <a:extLst>
              <a:ext uri="{FF2B5EF4-FFF2-40B4-BE49-F238E27FC236}">
                <a16:creationId xmlns:a16="http://schemas.microsoft.com/office/drawing/2014/main" id="{1798CEC0-8E38-4760-885B-2E2D68E26B4B}"/>
              </a:ext>
            </a:extLst>
          </p:cNvPr>
          <p:cNvSpPr>
            <a:spLocks noGrp="1"/>
          </p:cNvSpPr>
          <p:nvPr>
            <p:ph type="ftr" sz="quarter" idx="11"/>
          </p:nvPr>
        </p:nvSpPr>
        <p:spPr/>
        <p:txBody>
          <a:bodyPr/>
          <a:lstStyle/>
          <a:p>
            <a:r>
              <a:rPr lang="en-US" altLang="zh-CN"/>
              <a:t>12</a:t>
            </a:r>
            <a:r>
              <a:rPr lang="zh-CN" altLang="en-US"/>
              <a:t>月</a:t>
            </a:r>
            <a:r>
              <a:rPr lang="en-US" altLang="zh-CN"/>
              <a:t>4</a:t>
            </a:r>
            <a:r>
              <a:rPr lang="zh-CN" altLang="en-US"/>
              <a:t>日</a:t>
            </a:r>
            <a:r>
              <a:rPr lang="en-US" altLang="zh-CN"/>
              <a:t>9:00-10:50</a:t>
            </a:r>
            <a:endParaRPr lang="zh-CN" altLang="en-US"/>
          </a:p>
        </p:txBody>
      </p:sp>
      <p:sp>
        <p:nvSpPr>
          <p:cNvPr id="3" name="灯片编号占位符 2">
            <a:extLst>
              <a:ext uri="{FF2B5EF4-FFF2-40B4-BE49-F238E27FC236}">
                <a16:creationId xmlns:a16="http://schemas.microsoft.com/office/drawing/2014/main" id="{79862D7C-3E6D-418E-AAB0-780A17CFE3D2}"/>
              </a:ext>
            </a:extLst>
          </p:cNvPr>
          <p:cNvSpPr>
            <a:spLocks noGrp="1"/>
          </p:cNvSpPr>
          <p:nvPr>
            <p:ph type="sldNum" sz="quarter" idx="12"/>
          </p:nvPr>
        </p:nvSpPr>
        <p:spPr/>
        <p:txBody>
          <a:bodyPr/>
          <a:lstStyle/>
          <a:p>
            <a:fld id="{6BB314F9-CA3C-4D7F-97C2-7C174F19CC09}" type="slidenum">
              <a:rPr lang="zh-CN" altLang="en-US" smtClean="0"/>
              <a:pPr/>
              <a:t>2</a:t>
            </a:fld>
            <a:endParaRPr lang="zh-CN" altLang="en-US"/>
          </a:p>
        </p:txBody>
      </p:sp>
    </p:spTree>
    <p:extLst>
      <p:ext uri="{BB962C8B-B14F-4D97-AF65-F5344CB8AC3E}">
        <p14:creationId xmlns:p14="http://schemas.microsoft.com/office/powerpoint/2010/main" val="4096177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49F602-95BF-4AAC-A132-0033D401CEFD}"/>
              </a:ext>
            </a:extLst>
          </p:cNvPr>
          <p:cNvSpPr>
            <a:spLocks noGrp="1"/>
          </p:cNvSpPr>
          <p:nvPr>
            <p:ph type="title"/>
          </p:nvPr>
        </p:nvSpPr>
        <p:spPr>
          <a:xfrm>
            <a:off x="1435608" y="260648"/>
            <a:ext cx="7498080" cy="1008112"/>
          </a:xfrm>
        </p:spPr>
        <p:txBody>
          <a:bodyPr>
            <a:normAutofit fontScale="90000"/>
          </a:bodyPr>
          <a:lstStyle/>
          <a:p>
            <a:br>
              <a:rPr lang="en-US" altLang="zh-CN" b="1" dirty="0"/>
            </a:br>
            <a:br>
              <a:rPr lang="en-US" altLang="zh-CN" b="1" dirty="0"/>
            </a:br>
            <a:br>
              <a:rPr lang="en-US" altLang="zh-CN" b="1" dirty="0"/>
            </a:br>
            <a:r>
              <a:rPr lang="en-US" altLang="zh-CN" sz="3600" b="1" kern="100" dirty="0">
                <a:latin typeface="Times New Roman" panose="02020603050405020304" pitchFamily="18" charset="0"/>
                <a:cs typeface="Times New Roman" panose="02020603050405020304" pitchFamily="18" charset="0"/>
              </a:rPr>
              <a:t>1</a:t>
            </a:r>
            <a:r>
              <a:rPr lang="en-US" altLang="zh-CN" sz="3600" b="1" kern="100" dirty="0">
                <a:latin typeface="+mj-ea"/>
                <a:cs typeface="Times New Roman" panose="02020603050405020304" pitchFamily="18" charset="0"/>
              </a:rPr>
              <a:t>.</a:t>
            </a:r>
            <a:r>
              <a:rPr lang="en-US" altLang="zh-CN" sz="3600" b="1" kern="100" dirty="0">
                <a:latin typeface="Times New Roman" panose="02020603050405020304" pitchFamily="18" charset="0"/>
                <a:cs typeface="Times New Roman" panose="02020603050405020304" pitchFamily="18" charset="0"/>
              </a:rPr>
              <a:t>1</a:t>
            </a:r>
            <a:r>
              <a:rPr lang="en-US" altLang="zh-CN" sz="3600" b="1" dirty="0">
                <a:latin typeface="+mj-ea"/>
                <a:cs typeface="Times New Roman" panose="02020603050405020304" pitchFamily="18" charset="0"/>
              </a:rPr>
              <a:t> </a:t>
            </a:r>
            <a:r>
              <a:rPr lang="zh-CN" altLang="en-US" sz="3600" b="1" dirty="0">
                <a:latin typeface="+mj-ea"/>
                <a:cs typeface="Times New Roman" panose="02020603050405020304" pitchFamily="18" charset="0"/>
              </a:rPr>
              <a:t>新冠疫苗作为全球公共产品的特殊性</a:t>
            </a:r>
            <a:br>
              <a:rPr lang="en-US" altLang="zh-CN" sz="2800" b="1" dirty="0">
                <a:latin typeface="Times New Roman" panose="02020603050405020304" pitchFamily="18" charset="0"/>
                <a:ea typeface="+mj-ea"/>
                <a:cs typeface="Times New Roman" panose="02020603050405020304" pitchFamily="18" charset="0"/>
              </a:rPr>
            </a:br>
            <a:br>
              <a:rPr lang="en-US" altLang="zh-CN" sz="4000" b="1" dirty="0"/>
            </a:br>
            <a:r>
              <a:rPr lang="en-US" altLang="zh-CN" sz="4000" b="1" dirty="0"/>
              <a:t> </a:t>
            </a:r>
            <a:r>
              <a:rPr lang="en-US" altLang="zh-CN" b="1" dirty="0"/>
              <a:t>     </a:t>
            </a:r>
            <a:br>
              <a:rPr lang="en-US" altLang="zh-CN" b="1" dirty="0"/>
            </a:br>
            <a:r>
              <a:rPr lang="en-US" altLang="zh-CN" b="1" dirty="0"/>
              <a:t>             </a:t>
            </a:r>
            <a:endParaRPr lang="zh-CN" altLang="en-US" b="1" dirty="0"/>
          </a:p>
        </p:txBody>
      </p:sp>
      <p:sp>
        <p:nvSpPr>
          <p:cNvPr id="3" name="内容占位符 2">
            <a:extLst>
              <a:ext uri="{FF2B5EF4-FFF2-40B4-BE49-F238E27FC236}">
                <a16:creationId xmlns:a16="http://schemas.microsoft.com/office/drawing/2014/main" id="{93D14B81-04DF-4F27-88DA-09123813BB54}"/>
              </a:ext>
            </a:extLst>
          </p:cNvPr>
          <p:cNvSpPr>
            <a:spLocks noGrp="1"/>
          </p:cNvSpPr>
          <p:nvPr>
            <p:ph idx="1"/>
          </p:nvPr>
        </p:nvSpPr>
        <p:spPr>
          <a:xfrm>
            <a:off x="1435608" y="1412776"/>
            <a:ext cx="7498080" cy="4835624"/>
          </a:xfrm>
        </p:spPr>
        <p:txBody>
          <a:bodyPr>
            <a:normAutofit/>
          </a:bodyPr>
          <a:lstStyle/>
          <a:p>
            <a:r>
              <a:rPr lang="zh-CN" altLang="en-US" sz="2800" b="1" dirty="0">
                <a:latin typeface="+mj-ea"/>
                <a:ea typeface="+mj-ea"/>
              </a:rPr>
              <a:t>我国已批准附条件上市紧急使用的新冠疫苗</a:t>
            </a:r>
            <a:endParaRPr lang="en-US" altLang="zh-CN" sz="2800" b="1" dirty="0">
              <a:latin typeface="+mj-ea"/>
              <a:ea typeface="+mj-ea"/>
            </a:endParaRPr>
          </a:p>
          <a:p>
            <a:r>
              <a:rPr lang="zh-CN" altLang="en-US" sz="2000" b="1" dirty="0">
                <a:latin typeface="+mj-ea"/>
                <a:ea typeface="+mj-ea"/>
              </a:rPr>
              <a:t>北生（国药灭活疫苗）：</a:t>
            </a:r>
            <a:r>
              <a:rPr lang="en-US" altLang="zh-CN" sz="2000" b="1" dirty="0">
                <a:latin typeface="Times New Roman" panose="02020603050405020304" pitchFamily="18" charset="0"/>
                <a:ea typeface="+mj-ea"/>
                <a:cs typeface="Times New Roman" panose="02020603050405020304" pitchFamily="18" charset="0"/>
              </a:rPr>
              <a:t>WHO</a:t>
            </a:r>
            <a:r>
              <a:rPr lang="zh-CN" altLang="en-US" sz="2000" b="1" dirty="0">
                <a:latin typeface="Times New Roman" panose="02020603050405020304" pitchFamily="18" charset="0"/>
                <a:ea typeface="+mj-ea"/>
                <a:cs typeface="Times New Roman" panose="02020603050405020304" pitchFamily="18" charset="0"/>
              </a:rPr>
              <a:t>批准</a:t>
            </a:r>
            <a:r>
              <a:rPr lang="en-US" altLang="zh-CN" sz="2000" b="1" dirty="0">
                <a:latin typeface="Times New Roman" panose="02020603050405020304" pitchFamily="18" charset="0"/>
                <a:ea typeface="+mj-ea"/>
                <a:cs typeface="Times New Roman" panose="02020603050405020304" pitchFamily="18" charset="0"/>
              </a:rPr>
              <a:t>5/7/2021</a:t>
            </a:r>
          </a:p>
          <a:p>
            <a:r>
              <a:rPr lang="zh-CN" altLang="en-US" sz="2000" b="1" dirty="0">
                <a:latin typeface="+mj-ea"/>
                <a:ea typeface="+mj-ea"/>
              </a:rPr>
              <a:t>科兴（灭活疫苗）：</a:t>
            </a:r>
            <a:r>
              <a:rPr lang="en-US" altLang="zh-CN" sz="2000" b="1" dirty="0">
                <a:latin typeface="Times New Roman" panose="02020603050405020304" pitchFamily="18" charset="0"/>
                <a:ea typeface="+mj-ea"/>
                <a:cs typeface="Times New Roman" panose="02020603050405020304" pitchFamily="18" charset="0"/>
              </a:rPr>
              <a:t> WHO</a:t>
            </a:r>
            <a:r>
              <a:rPr lang="zh-CN" altLang="en-US" sz="2000" b="1" dirty="0">
                <a:latin typeface="Times New Roman" panose="02020603050405020304" pitchFamily="18" charset="0"/>
                <a:ea typeface="+mj-ea"/>
                <a:cs typeface="Times New Roman" panose="02020603050405020304" pitchFamily="18" charset="0"/>
              </a:rPr>
              <a:t>批准</a:t>
            </a:r>
            <a:r>
              <a:rPr lang="en-US" altLang="zh-CN" sz="2000" b="1" dirty="0">
                <a:latin typeface="Times New Roman" panose="02020603050405020304" pitchFamily="18" charset="0"/>
                <a:ea typeface="+mj-ea"/>
                <a:cs typeface="Times New Roman" panose="02020603050405020304" pitchFamily="18" charset="0"/>
              </a:rPr>
              <a:t>6/1/2021</a:t>
            </a:r>
            <a:endParaRPr lang="en-US" altLang="zh-CN" sz="2000" b="1" dirty="0">
              <a:latin typeface="+mj-ea"/>
              <a:ea typeface="+mj-ea"/>
            </a:endParaRPr>
          </a:p>
          <a:p>
            <a:r>
              <a:rPr lang="zh-CN" altLang="en-US" sz="2000" b="1" dirty="0">
                <a:latin typeface="+mj-ea"/>
                <a:ea typeface="+mj-ea"/>
              </a:rPr>
              <a:t>康希诺（陈薇院士发明，</a:t>
            </a:r>
            <a:r>
              <a:rPr lang="en-US" altLang="zh-CN" sz="2000" b="1" dirty="0">
                <a:latin typeface="Times New Roman" panose="02020603050405020304" pitchFamily="18" charset="0"/>
                <a:ea typeface="+mj-ea"/>
                <a:cs typeface="Times New Roman" panose="02020603050405020304" pitchFamily="18" charset="0"/>
              </a:rPr>
              <a:t>2020</a:t>
            </a:r>
            <a:r>
              <a:rPr lang="zh-CN" altLang="en-US" sz="2000" b="1" dirty="0">
                <a:latin typeface="Times New Roman" panose="02020603050405020304" pitchFamily="18" charset="0"/>
                <a:ea typeface="+mj-ea"/>
                <a:cs typeface="Times New Roman" panose="02020603050405020304" pitchFamily="18" charset="0"/>
              </a:rPr>
              <a:t>年</a:t>
            </a:r>
            <a:r>
              <a:rPr lang="en-US" altLang="zh-CN" sz="2000" b="1" dirty="0">
                <a:latin typeface="Times New Roman" panose="02020603050405020304" pitchFamily="18" charset="0"/>
                <a:ea typeface="+mj-ea"/>
                <a:cs typeface="Times New Roman" panose="02020603050405020304" pitchFamily="18" charset="0"/>
              </a:rPr>
              <a:t>8</a:t>
            </a:r>
            <a:r>
              <a:rPr lang="zh-CN" altLang="en-US" sz="2000" b="1" dirty="0">
                <a:latin typeface="+mj-ea"/>
                <a:ea typeface="+mj-ea"/>
              </a:rPr>
              <a:t>月获中国专利，</a:t>
            </a:r>
            <a:r>
              <a:rPr lang="en-US" altLang="zh-CN" sz="2000" b="1" dirty="0">
                <a:latin typeface="Times New Roman" panose="02020603050405020304" pitchFamily="18" charset="0"/>
                <a:ea typeface="+mj-ea"/>
                <a:cs typeface="Times New Roman" panose="02020603050405020304" pitchFamily="18" charset="0"/>
              </a:rPr>
              <a:t>2021</a:t>
            </a:r>
            <a:r>
              <a:rPr lang="zh-CN" altLang="en-US" sz="2000" b="1" dirty="0">
                <a:latin typeface="Times New Roman" panose="02020603050405020304" pitchFamily="18" charset="0"/>
                <a:ea typeface="+mj-ea"/>
                <a:cs typeface="Times New Roman" panose="02020603050405020304" pitchFamily="18" charset="0"/>
              </a:rPr>
              <a:t>年</a:t>
            </a:r>
            <a:r>
              <a:rPr lang="en-US" altLang="zh-CN" sz="2000" b="1" dirty="0">
                <a:latin typeface="Times New Roman" panose="02020603050405020304" pitchFamily="18" charset="0"/>
                <a:ea typeface="+mj-ea"/>
                <a:cs typeface="Times New Roman" panose="02020603050405020304" pitchFamily="18" charset="0"/>
              </a:rPr>
              <a:t>2</a:t>
            </a:r>
            <a:r>
              <a:rPr lang="zh-CN" altLang="en-US" sz="2000" b="1" dirty="0">
                <a:latin typeface="+mj-ea"/>
                <a:ea typeface="+mj-ea"/>
              </a:rPr>
              <a:t>月获批</a:t>
            </a:r>
            <a:r>
              <a:rPr lang="zh-CN" altLang="en-US" sz="2000" b="1" i="0" dirty="0">
                <a:solidFill>
                  <a:srgbClr val="222222"/>
                </a:solidFill>
                <a:effectLst/>
                <a:latin typeface="+mj-ea"/>
                <a:ea typeface="+mj-ea"/>
              </a:rPr>
              <a:t>国产腺病毒载体）</a:t>
            </a:r>
            <a:r>
              <a:rPr lang="en-US" altLang="zh-CN" sz="2000" b="1" i="0" dirty="0">
                <a:solidFill>
                  <a:srgbClr val="222222"/>
                </a:solidFill>
                <a:effectLst/>
                <a:latin typeface="+mj-ea"/>
                <a:ea typeface="+mj-ea"/>
              </a:rPr>
              <a:t>:</a:t>
            </a:r>
            <a:r>
              <a:rPr lang="en-US" altLang="zh-CN" sz="2000" b="1" i="0" dirty="0">
                <a:solidFill>
                  <a:srgbClr val="222222"/>
                </a:solidFill>
                <a:effectLst/>
                <a:latin typeface="Times New Roman" panose="02020603050405020304" pitchFamily="18" charset="0"/>
                <a:ea typeface="+mj-ea"/>
                <a:cs typeface="Times New Roman" panose="02020603050405020304" pitchFamily="18" charset="0"/>
              </a:rPr>
              <a:t>WHO</a:t>
            </a:r>
            <a:r>
              <a:rPr lang="zh-CN" altLang="en-US" sz="2000" b="1" i="0" dirty="0">
                <a:solidFill>
                  <a:srgbClr val="222222"/>
                </a:solidFill>
                <a:effectLst/>
                <a:latin typeface="+mj-ea"/>
                <a:ea typeface="+mj-ea"/>
              </a:rPr>
              <a:t>待批</a:t>
            </a:r>
            <a:endParaRPr lang="en-US" altLang="zh-CN" sz="2000" b="1" i="0" dirty="0">
              <a:solidFill>
                <a:srgbClr val="222222"/>
              </a:solidFill>
              <a:effectLst/>
              <a:latin typeface="+mj-ea"/>
              <a:ea typeface="+mj-ea"/>
            </a:endParaRPr>
          </a:p>
          <a:p>
            <a:endParaRPr lang="en-US" altLang="zh-CN" sz="2000" b="1" dirty="0">
              <a:solidFill>
                <a:srgbClr val="222222"/>
              </a:solidFill>
              <a:latin typeface="+mj-ea"/>
              <a:ea typeface="+mj-ea"/>
            </a:endParaRPr>
          </a:p>
          <a:p>
            <a:r>
              <a:rPr lang="zh-CN" altLang="en-US" sz="2800" b="1" dirty="0">
                <a:solidFill>
                  <a:srgbClr val="222222"/>
                </a:solidFill>
                <a:latin typeface="+mj-ea"/>
                <a:ea typeface="+mj-ea"/>
              </a:rPr>
              <a:t>获批</a:t>
            </a:r>
            <a:r>
              <a:rPr lang="en-US" altLang="zh-CN" sz="2800" b="1" dirty="0">
                <a:solidFill>
                  <a:srgbClr val="222222"/>
                </a:solidFill>
                <a:latin typeface="Times New Roman" panose="02020603050405020304" pitchFamily="18" charset="0"/>
                <a:ea typeface="+mj-ea"/>
                <a:cs typeface="Times New Roman" panose="02020603050405020304" pitchFamily="18" charset="0"/>
              </a:rPr>
              <a:t>WHO</a:t>
            </a:r>
            <a:r>
              <a:rPr lang="zh-CN" altLang="en-US" sz="2800" b="1" dirty="0">
                <a:latin typeface="+mj-ea"/>
                <a:ea typeface="+mj-ea"/>
              </a:rPr>
              <a:t>紧急使用</a:t>
            </a:r>
            <a:r>
              <a:rPr lang="zh-CN" altLang="en-US" sz="2800" b="1" dirty="0">
                <a:solidFill>
                  <a:srgbClr val="222222"/>
                </a:solidFill>
                <a:latin typeface="+mj-ea"/>
                <a:ea typeface="+mj-ea"/>
              </a:rPr>
              <a:t>的国外新冠疫苗</a:t>
            </a:r>
            <a:endParaRPr lang="en-US" altLang="zh-CN" sz="2800" b="1" dirty="0">
              <a:solidFill>
                <a:srgbClr val="222222"/>
              </a:solidFill>
              <a:latin typeface="+mj-ea"/>
              <a:ea typeface="+mj-ea"/>
            </a:endParaRPr>
          </a:p>
          <a:p>
            <a:r>
              <a:rPr lang="zh-CN" altLang="en-US" sz="2000" b="1" dirty="0">
                <a:solidFill>
                  <a:srgbClr val="222222"/>
                </a:solidFill>
                <a:latin typeface="+mj-ea"/>
                <a:ea typeface="+mj-ea"/>
              </a:rPr>
              <a:t>辉瑞（</a:t>
            </a:r>
            <a:r>
              <a:rPr lang="en-US" altLang="zh-CN" sz="2000" b="1" dirty="0">
                <a:solidFill>
                  <a:srgbClr val="222222"/>
                </a:solidFill>
                <a:latin typeface="Times New Roman" panose="02020603050405020304" pitchFamily="18" charset="0"/>
                <a:ea typeface="+mj-ea"/>
                <a:cs typeface="Times New Roman" panose="02020603050405020304" pitchFamily="18" charset="0"/>
              </a:rPr>
              <a:t>Pfizer</a:t>
            </a:r>
            <a:r>
              <a:rPr lang="zh-CN" altLang="en-US" sz="2000" b="1" dirty="0">
                <a:solidFill>
                  <a:srgbClr val="222222"/>
                </a:solidFill>
                <a:latin typeface="+mj-ea"/>
                <a:ea typeface="+mj-ea"/>
              </a:rPr>
              <a:t>）美国药企与德国生物技术公司合作</a:t>
            </a:r>
            <a:r>
              <a:rPr lang="zh-CN" altLang="en-US" sz="2000" b="1" dirty="0">
                <a:solidFill>
                  <a:srgbClr val="222222"/>
                </a:solidFill>
                <a:latin typeface="Times New Roman" panose="02020603050405020304" pitchFamily="18" charset="0"/>
                <a:ea typeface="+mj-ea"/>
                <a:cs typeface="Times New Roman" panose="02020603050405020304" pitchFamily="18" charset="0"/>
              </a:rPr>
              <a:t>：</a:t>
            </a:r>
            <a:r>
              <a:rPr lang="zh-CN" altLang="en-US" sz="2000" b="1" dirty="0">
                <a:latin typeface="Times New Roman" panose="02020603050405020304" pitchFamily="18" charset="0"/>
                <a:cs typeface="Times New Roman" panose="02020603050405020304" pitchFamily="18" charset="0"/>
              </a:rPr>
              <a:t> </a:t>
            </a:r>
            <a:r>
              <a:rPr lang="en-US" altLang="zh-CN" sz="2000" b="1" dirty="0">
                <a:latin typeface="Times New Roman" panose="02020603050405020304" pitchFamily="18" charset="0"/>
                <a:cs typeface="Times New Roman" panose="02020603050405020304" pitchFamily="18" charset="0"/>
              </a:rPr>
              <a:t>31/12/2020</a:t>
            </a:r>
          </a:p>
          <a:p>
            <a:r>
              <a:rPr lang="zh-CN" altLang="en-US" sz="2000" b="1" dirty="0">
                <a:latin typeface="Times New Roman" panose="02020603050405020304" pitchFamily="18" charset="0"/>
                <a:ea typeface="+mj-ea"/>
                <a:cs typeface="Times New Roman" panose="02020603050405020304" pitchFamily="18" charset="0"/>
              </a:rPr>
              <a:t>阿斯利康（</a:t>
            </a:r>
            <a:r>
              <a:rPr lang="en-US" altLang="zh-CN" sz="1200" dirty="0"/>
              <a:t> </a:t>
            </a:r>
            <a:r>
              <a:rPr lang="en-US" altLang="zh-CN" sz="2000" b="1" dirty="0">
                <a:latin typeface="Times New Roman" panose="02020603050405020304" pitchFamily="18" charset="0"/>
                <a:cs typeface="Times New Roman" panose="02020603050405020304" pitchFamily="18" charset="0"/>
              </a:rPr>
              <a:t>AstraZeneca </a:t>
            </a:r>
            <a:r>
              <a:rPr lang="zh-CN" altLang="en-US" sz="2000" b="1" dirty="0">
                <a:latin typeface="Times New Roman" panose="02020603050405020304" pitchFamily="18" charset="0"/>
                <a:ea typeface="+mj-ea"/>
                <a:cs typeface="Times New Roman" panose="02020603050405020304" pitchFamily="18" charset="0"/>
              </a:rPr>
              <a:t>）牛津大学</a:t>
            </a:r>
            <a:r>
              <a:rPr lang="en-US" altLang="zh-CN" sz="2000" b="1" dirty="0">
                <a:latin typeface="Times New Roman" panose="02020603050405020304" pitchFamily="18" charset="0"/>
                <a:ea typeface="+mj-ea"/>
                <a:cs typeface="Times New Roman" panose="02020603050405020304" pitchFamily="18" charset="0"/>
              </a:rPr>
              <a:t>/</a:t>
            </a:r>
            <a:r>
              <a:rPr lang="zh-CN" altLang="en-US" sz="2000" b="1" dirty="0">
                <a:latin typeface="Times New Roman" panose="02020603050405020304" pitchFamily="18" charset="0"/>
                <a:ea typeface="+mj-ea"/>
                <a:cs typeface="Times New Roman" panose="02020603050405020304" pitchFamily="18" charset="0"/>
              </a:rPr>
              <a:t>印度血清</a:t>
            </a:r>
            <a:r>
              <a:rPr lang="zh-CN" altLang="en-US" sz="2000" dirty="0">
                <a:latin typeface="Times New Roman" panose="02020603050405020304" pitchFamily="18" charset="0"/>
                <a:ea typeface="+mj-ea"/>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 </a:t>
            </a:r>
            <a:r>
              <a:rPr lang="en-US" altLang="zh-CN" sz="2000" b="1" dirty="0">
                <a:latin typeface="Times New Roman" panose="02020603050405020304" pitchFamily="18" charset="0"/>
                <a:cs typeface="Times New Roman" panose="02020603050405020304" pitchFamily="18" charset="0"/>
              </a:rPr>
              <a:t>Serum </a:t>
            </a:r>
            <a:r>
              <a:rPr lang="zh-CN" altLang="en-US" sz="2000" b="1" dirty="0">
                <a:latin typeface="Times New Roman" panose="02020603050405020304" pitchFamily="18" charset="0"/>
                <a:ea typeface="+mj-ea"/>
                <a:cs typeface="Times New Roman" panose="02020603050405020304" pitchFamily="18" charset="0"/>
              </a:rPr>
              <a:t>）所：</a:t>
            </a:r>
            <a:r>
              <a:rPr lang="en-US" altLang="zh-CN" sz="2000" b="1" dirty="0">
                <a:latin typeface="Times New Roman" panose="02020603050405020304" pitchFamily="18" charset="0"/>
                <a:ea typeface="+mj-ea"/>
                <a:cs typeface="Times New Roman" panose="02020603050405020304" pitchFamily="18" charset="0"/>
              </a:rPr>
              <a:t>4/16/2021</a:t>
            </a:r>
          </a:p>
          <a:p>
            <a:r>
              <a:rPr lang="zh-CN" altLang="en-US" sz="2000" b="1" dirty="0">
                <a:latin typeface="Times New Roman" panose="02020603050405020304" pitchFamily="18" charset="0"/>
                <a:cs typeface="Times New Roman" panose="02020603050405020304" pitchFamily="18" charset="0"/>
              </a:rPr>
              <a:t>强生（</a:t>
            </a:r>
            <a:r>
              <a:rPr lang="en-US" altLang="zh-CN" sz="2000" b="1" dirty="0">
                <a:latin typeface="Times New Roman" panose="02020603050405020304" pitchFamily="18" charset="0"/>
                <a:cs typeface="Times New Roman" panose="02020603050405020304" pitchFamily="18" charset="0"/>
              </a:rPr>
              <a:t>Janssen</a:t>
            </a:r>
            <a:r>
              <a:rPr lang="zh-CN" altLang="en-US" sz="2000" b="1" dirty="0">
                <a:latin typeface="Times New Roman" panose="02020603050405020304" pitchFamily="18" charset="0"/>
                <a:cs typeface="Times New Roman" panose="02020603050405020304" pitchFamily="18" charset="0"/>
              </a:rPr>
              <a:t>）美国药企：</a:t>
            </a:r>
            <a:r>
              <a:rPr lang="en-US" altLang="zh-CN" sz="2000" b="1" dirty="0">
                <a:latin typeface="Times New Roman" panose="02020603050405020304" pitchFamily="18" charset="0"/>
                <a:cs typeface="Times New Roman" panose="02020603050405020304" pitchFamily="18" charset="0"/>
              </a:rPr>
              <a:t>3/12/2021</a:t>
            </a:r>
          </a:p>
          <a:p>
            <a:r>
              <a:rPr lang="zh-CN" altLang="en-US" sz="2000" b="1" dirty="0">
                <a:latin typeface="Times New Roman" panose="02020603050405020304" pitchFamily="18" charset="0"/>
                <a:ea typeface="+mj-ea"/>
                <a:cs typeface="Times New Roman" panose="02020603050405020304" pitchFamily="18" charset="0"/>
              </a:rPr>
              <a:t>莫德纳（</a:t>
            </a:r>
            <a:r>
              <a:rPr lang="en-US" altLang="zh-CN" sz="2000" b="1" dirty="0">
                <a:latin typeface="Times New Roman" panose="02020603050405020304" pitchFamily="18" charset="0"/>
                <a:cs typeface="Times New Roman" panose="02020603050405020304" pitchFamily="18" charset="0"/>
              </a:rPr>
              <a:t> Moderna </a:t>
            </a:r>
            <a:r>
              <a:rPr lang="zh-CN" altLang="en-US" sz="2000" b="1" dirty="0">
                <a:latin typeface="Times New Roman" panose="02020603050405020304" pitchFamily="18" charset="0"/>
                <a:ea typeface="+mj-ea"/>
                <a:cs typeface="Times New Roman" panose="02020603050405020304" pitchFamily="18" charset="0"/>
              </a:rPr>
              <a:t>）美国疫苗公司：</a:t>
            </a:r>
            <a:r>
              <a:rPr lang="en-US" altLang="zh-CN" sz="2000" b="1" dirty="0">
                <a:latin typeface="Times New Roman" panose="02020603050405020304" pitchFamily="18" charset="0"/>
                <a:ea typeface="+mj-ea"/>
                <a:cs typeface="Times New Roman" panose="02020603050405020304" pitchFamily="18" charset="0"/>
              </a:rPr>
              <a:t>4/30/2021</a:t>
            </a:r>
          </a:p>
        </p:txBody>
      </p:sp>
      <p:graphicFrame>
        <p:nvGraphicFramePr>
          <p:cNvPr id="7" name="Object 2">
            <a:extLst>
              <a:ext uri="{FF2B5EF4-FFF2-40B4-BE49-F238E27FC236}">
                <a16:creationId xmlns:a16="http://schemas.microsoft.com/office/drawing/2014/main" id="{10600B35-BE55-4644-973A-EA00D861182D}"/>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7" name="Object 2">
                        <a:extLst>
                          <a:ext uri="{FF2B5EF4-FFF2-40B4-BE49-F238E27FC236}">
                            <a16:creationId xmlns:a16="http://schemas.microsoft.com/office/drawing/2014/main" id="{10600B35-BE55-4644-973A-EA00D86118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日期占位符 7">
            <a:extLst>
              <a:ext uri="{FF2B5EF4-FFF2-40B4-BE49-F238E27FC236}">
                <a16:creationId xmlns:a16="http://schemas.microsoft.com/office/drawing/2014/main" id="{3CC27232-5197-4A38-80E4-9BD7CA272E10}"/>
              </a:ext>
            </a:extLst>
          </p:cNvPr>
          <p:cNvSpPr>
            <a:spLocks noGrp="1"/>
          </p:cNvSpPr>
          <p:nvPr>
            <p:ph type="dt" sz="half" idx="10"/>
          </p:nvPr>
        </p:nvSpPr>
        <p:spPr/>
        <p:txBody>
          <a:bodyPr/>
          <a:lstStyle/>
          <a:p>
            <a:r>
              <a:rPr lang="zh-CN" altLang="en-US"/>
              <a:t>复旦知识产权研讨会</a:t>
            </a:r>
          </a:p>
        </p:txBody>
      </p:sp>
      <p:sp>
        <p:nvSpPr>
          <p:cNvPr id="9" name="页脚占位符 8">
            <a:extLst>
              <a:ext uri="{FF2B5EF4-FFF2-40B4-BE49-F238E27FC236}">
                <a16:creationId xmlns:a16="http://schemas.microsoft.com/office/drawing/2014/main" id="{4C050FBA-26FE-488D-B1B5-9BA39145188A}"/>
              </a:ext>
            </a:extLst>
          </p:cNvPr>
          <p:cNvSpPr>
            <a:spLocks noGrp="1"/>
          </p:cNvSpPr>
          <p:nvPr>
            <p:ph type="ftr" sz="quarter" idx="11"/>
          </p:nvPr>
        </p:nvSpPr>
        <p:spPr/>
        <p:txBody>
          <a:bodyPr/>
          <a:lstStyle/>
          <a:p>
            <a:r>
              <a:rPr lang="en-US" altLang="zh-CN"/>
              <a:t>12</a:t>
            </a:r>
            <a:r>
              <a:rPr lang="zh-CN" altLang="en-US"/>
              <a:t>月</a:t>
            </a:r>
            <a:r>
              <a:rPr lang="en-US" altLang="zh-CN"/>
              <a:t>4</a:t>
            </a:r>
            <a:r>
              <a:rPr lang="zh-CN" altLang="en-US"/>
              <a:t>日</a:t>
            </a:r>
            <a:r>
              <a:rPr lang="en-US" altLang="zh-CN"/>
              <a:t>9:00-10:50</a:t>
            </a:r>
            <a:endParaRPr lang="zh-CN" altLang="en-US"/>
          </a:p>
        </p:txBody>
      </p:sp>
      <p:sp>
        <p:nvSpPr>
          <p:cNvPr id="4" name="灯片编号占位符 3">
            <a:extLst>
              <a:ext uri="{FF2B5EF4-FFF2-40B4-BE49-F238E27FC236}">
                <a16:creationId xmlns:a16="http://schemas.microsoft.com/office/drawing/2014/main" id="{1C5EFEE5-9FEE-429D-A98D-D497C841B824}"/>
              </a:ext>
            </a:extLst>
          </p:cNvPr>
          <p:cNvSpPr>
            <a:spLocks noGrp="1"/>
          </p:cNvSpPr>
          <p:nvPr>
            <p:ph type="sldNum" sz="quarter" idx="12"/>
          </p:nvPr>
        </p:nvSpPr>
        <p:spPr/>
        <p:txBody>
          <a:bodyPr/>
          <a:lstStyle/>
          <a:p>
            <a:fld id="{6BB314F9-CA3C-4D7F-97C2-7C174F19CC09}" type="slidenum">
              <a:rPr lang="zh-CN" altLang="en-US" smtClean="0"/>
              <a:pPr/>
              <a:t>3</a:t>
            </a:fld>
            <a:endParaRPr lang="zh-CN" altLang="en-US"/>
          </a:p>
        </p:txBody>
      </p:sp>
    </p:spTree>
    <p:extLst>
      <p:ext uri="{BB962C8B-B14F-4D97-AF65-F5344CB8AC3E}">
        <p14:creationId xmlns:p14="http://schemas.microsoft.com/office/powerpoint/2010/main" val="375929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49F602-95BF-4AAC-A132-0033D401CEFD}"/>
              </a:ext>
            </a:extLst>
          </p:cNvPr>
          <p:cNvSpPr>
            <a:spLocks noGrp="1"/>
          </p:cNvSpPr>
          <p:nvPr>
            <p:ph type="title"/>
          </p:nvPr>
        </p:nvSpPr>
        <p:spPr>
          <a:xfrm>
            <a:off x="1435608" y="260648"/>
            <a:ext cx="7498080" cy="1008112"/>
          </a:xfrm>
        </p:spPr>
        <p:txBody>
          <a:bodyPr>
            <a:normAutofit fontScale="90000"/>
          </a:bodyPr>
          <a:lstStyle/>
          <a:p>
            <a:br>
              <a:rPr lang="en-US" altLang="zh-CN" b="1" dirty="0"/>
            </a:br>
            <a:br>
              <a:rPr lang="en-US" altLang="zh-CN" b="1" dirty="0"/>
            </a:br>
            <a:br>
              <a:rPr lang="en-US" altLang="zh-CN" b="1" dirty="0"/>
            </a:br>
            <a:r>
              <a:rPr lang="en-US" altLang="zh-CN" sz="3600" b="1" kern="100" dirty="0">
                <a:latin typeface="Times New Roman" panose="02020603050405020304" pitchFamily="18" charset="0"/>
                <a:cs typeface="Times New Roman" panose="02020603050405020304" pitchFamily="18" charset="0"/>
              </a:rPr>
              <a:t>1</a:t>
            </a:r>
            <a:r>
              <a:rPr lang="en-US" altLang="zh-CN" sz="3600" b="1" kern="100" dirty="0">
                <a:latin typeface="+mj-ea"/>
                <a:cs typeface="Times New Roman" panose="02020603050405020304" pitchFamily="18" charset="0"/>
              </a:rPr>
              <a:t>.</a:t>
            </a:r>
            <a:r>
              <a:rPr lang="en-US" altLang="zh-CN" sz="3600" b="1" kern="100" dirty="0">
                <a:latin typeface="Times New Roman" panose="02020603050405020304" pitchFamily="18" charset="0"/>
                <a:cs typeface="Times New Roman" panose="02020603050405020304" pitchFamily="18" charset="0"/>
              </a:rPr>
              <a:t>2</a:t>
            </a:r>
            <a:r>
              <a:rPr lang="en-US" altLang="zh-CN" sz="3600" b="1" dirty="0">
                <a:latin typeface="+mj-ea"/>
                <a:cs typeface="Times New Roman" panose="02020603050405020304" pitchFamily="18" charset="0"/>
              </a:rPr>
              <a:t> </a:t>
            </a:r>
            <a:r>
              <a:rPr lang="zh-CN" altLang="en-US" sz="3600" b="1" dirty="0">
                <a:latin typeface="+mj-ea"/>
                <a:cs typeface="Times New Roman" panose="02020603050405020304" pitchFamily="18" charset="0"/>
              </a:rPr>
              <a:t>新冠疫苗作为全球公共产品的特殊性</a:t>
            </a:r>
            <a:br>
              <a:rPr lang="en-US" altLang="zh-CN" sz="2800" b="1" dirty="0">
                <a:latin typeface="Times New Roman" panose="02020603050405020304" pitchFamily="18" charset="0"/>
                <a:ea typeface="+mj-ea"/>
                <a:cs typeface="Times New Roman" panose="02020603050405020304" pitchFamily="18" charset="0"/>
              </a:rPr>
            </a:br>
            <a:br>
              <a:rPr lang="en-US" altLang="zh-CN" sz="4000" b="1" dirty="0"/>
            </a:br>
            <a:r>
              <a:rPr lang="en-US" altLang="zh-CN" sz="4000" b="1" dirty="0"/>
              <a:t> </a:t>
            </a:r>
            <a:r>
              <a:rPr lang="en-US" altLang="zh-CN" b="1" dirty="0"/>
              <a:t>     </a:t>
            </a:r>
            <a:br>
              <a:rPr lang="en-US" altLang="zh-CN" b="1" dirty="0"/>
            </a:br>
            <a:r>
              <a:rPr lang="en-US" altLang="zh-CN" b="1" dirty="0"/>
              <a:t>             </a:t>
            </a:r>
            <a:endParaRPr lang="zh-CN" altLang="en-US" b="1" dirty="0"/>
          </a:p>
        </p:txBody>
      </p:sp>
      <p:sp>
        <p:nvSpPr>
          <p:cNvPr id="3" name="内容占位符 2">
            <a:extLst>
              <a:ext uri="{FF2B5EF4-FFF2-40B4-BE49-F238E27FC236}">
                <a16:creationId xmlns:a16="http://schemas.microsoft.com/office/drawing/2014/main" id="{93D14B81-04DF-4F27-88DA-09123813BB54}"/>
              </a:ext>
            </a:extLst>
          </p:cNvPr>
          <p:cNvSpPr>
            <a:spLocks noGrp="1"/>
          </p:cNvSpPr>
          <p:nvPr>
            <p:ph idx="1"/>
          </p:nvPr>
        </p:nvSpPr>
        <p:spPr>
          <a:xfrm>
            <a:off x="1435608" y="1412776"/>
            <a:ext cx="7498080" cy="4835624"/>
          </a:xfrm>
        </p:spPr>
        <p:txBody>
          <a:bodyPr>
            <a:normAutofit fontScale="92500" lnSpcReduction="10000"/>
          </a:bodyPr>
          <a:lstStyle/>
          <a:p>
            <a:pPr>
              <a:lnSpc>
                <a:spcPct val="150000"/>
              </a:lnSpc>
            </a:pPr>
            <a:r>
              <a:rPr lang="zh-CN" altLang="en-US" sz="2000" b="1" dirty="0">
                <a:latin typeface="Times New Roman" panose="02020603050405020304" pitchFamily="18" charset="0"/>
                <a:ea typeface="+mj-ea"/>
                <a:cs typeface="Times New Roman" panose="02020603050405020304" pitchFamily="18" charset="0"/>
              </a:rPr>
              <a:t>中国首先提出新冠疫苗为</a:t>
            </a:r>
            <a:r>
              <a:rPr lang="zh-CN" altLang="en-US" sz="2000" b="1" dirty="0">
                <a:solidFill>
                  <a:srgbClr val="C00000"/>
                </a:solidFill>
                <a:latin typeface="Times New Roman" panose="02020603050405020304" pitchFamily="18" charset="0"/>
                <a:ea typeface="+mj-ea"/>
                <a:cs typeface="Times New Roman" panose="02020603050405020304" pitchFamily="18" charset="0"/>
              </a:rPr>
              <a:t>“全球公共产品”（</a:t>
            </a:r>
            <a:r>
              <a:rPr lang="en-US" altLang="zh-CN" sz="2000" b="1" dirty="0">
                <a:solidFill>
                  <a:srgbClr val="C00000"/>
                </a:solidFill>
                <a:latin typeface="Times New Roman" panose="02020603050405020304" pitchFamily="18" charset="0"/>
                <a:ea typeface="+mj-ea"/>
                <a:cs typeface="Times New Roman" panose="02020603050405020304" pitchFamily="18" charset="0"/>
              </a:rPr>
              <a:t>global public goods</a:t>
            </a:r>
            <a:r>
              <a:rPr lang="zh-CN" altLang="en-US" sz="2000" b="1" dirty="0">
                <a:solidFill>
                  <a:srgbClr val="C00000"/>
                </a:solidFill>
                <a:latin typeface="Times New Roman" panose="02020603050405020304" pitchFamily="18" charset="0"/>
                <a:ea typeface="+mj-ea"/>
                <a:cs typeface="Times New Roman" panose="02020603050405020304" pitchFamily="18" charset="0"/>
              </a:rPr>
              <a:t>）</a:t>
            </a:r>
            <a:endParaRPr lang="en-US" altLang="zh-CN" sz="2000" b="1" dirty="0">
              <a:solidFill>
                <a:srgbClr val="C00000"/>
              </a:solidFill>
              <a:latin typeface="Times New Roman" panose="02020603050405020304" pitchFamily="18" charset="0"/>
              <a:ea typeface="+mj-ea"/>
              <a:cs typeface="Times New Roman" panose="02020603050405020304" pitchFamily="18" charset="0"/>
            </a:endParaRPr>
          </a:p>
          <a:p>
            <a:pPr>
              <a:lnSpc>
                <a:spcPct val="150000"/>
              </a:lnSpc>
            </a:pPr>
            <a:r>
              <a:rPr lang="zh-CN" altLang="en-US" sz="1600" b="1" i="0" dirty="0">
                <a:solidFill>
                  <a:srgbClr val="000000"/>
                </a:solidFill>
                <a:effectLst/>
                <a:latin typeface="Times New Roman" panose="02020603050405020304" pitchFamily="18" charset="0"/>
                <a:ea typeface="+mj-ea"/>
                <a:cs typeface="Times New Roman" panose="02020603050405020304" pitchFamily="18" charset="0"/>
              </a:rPr>
              <a:t>中方秉持人类命运共同体理念，愿同各国</a:t>
            </a:r>
            <a:r>
              <a:rPr lang="zh-CN" altLang="en-US" sz="1600" b="1" i="0" dirty="0">
                <a:solidFill>
                  <a:srgbClr val="C00000"/>
                </a:solidFill>
                <a:effectLst/>
                <a:latin typeface="Times New Roman" panose="02020603050405020304" pitchFamily="18" charset="0"/>
                <a:ea typeface="+mj-ea"/>
                <a:cs typeface="Times New Roman" panose="02020603050405020304" pitchFamily="18" charset="0"/>
              </a:rPr>
              <a:t>分享</a:t>
            </a:r>
            <a:r>
              <a:rPr lang="zh-CN" altLang="en-US" sz="1600" b="1" i="0" dirty="0">
                <a:solidFill>
                  <a:srgbClr val="000000"/>
                </a:solidFill>
                <a:effectLst/>
                <a:latin typeface="Times New Roman" panose="02020603050405020304" pitchFamily="18" charset="0"/>
                <a:ea typeface="+mj-ea"/>
                <a:cs typeface="Times New Roman" panose="02020603050405020304" pitchFamily="18" charset="0"/>
              </a:rPr>
              <a:t>防控有益做法，开展药物和疫苗</a:t>
            </a:r>
            <a:r>
              <a:rPr lang="zh-CN" altLang="en-US" sz="1600" b="1" i="0" dirty="0">
                <a:solidFill>
                  <a:srgbClr val="C00000"/>
                </a:solidFill>
                <a:effectLst/>
                <a:latin typeface="Times New Roman" panose="02020603050405020304" pitchFamily="18" charset="0"/>
                <a:ea typeface="+mj-ea"/>
                <a:cs typeface="Times New Roman" panose="02020603050405020304" pitchFamily="18" charset="0"/>
              </a:rPr>
              <a:t>联合研发</a:t>
            </a:r>
            <a:r>
              <a:rPr lang="zh-CN" altLang="en-US" sz="1600" b="1" i="0" dirty="0">
                <a:solidFill>
                  <a:srgbClr val="000000"/>
                </a:solidFill>
                <a:effectLst/>
                <a:latin typeface="Times New Roman" panose="02020603050405020304" pitchFamily="18" charset="0"/>
                <a:ea typeface="+mj-ea"/>
                <a:cs typeface="Times New Roman" panose="02020603050405020304" pitchFamily="18" charset="0"/>
              </a:rPr>
              <a:t>，并向出现疫情扩散的国家</a:t>
            </a:r>
            <a:r>
              <a:rPr lang="zh-CN" altLang="en-US" sz="1600" b="1" i="0" dirty="0">
                <a:solidFill>
                  <a:srgbClr val="C00000"/>
                </a:solidFill>
                <a:effectLst/>
                <a:latin typeface="Times New Roman" panose="02020603050405020304" pitchFamily="18" charset="0"/>
                <a:ea typeface="+mj-ea"/>
                <a:cs typeface="Times New Roman" panose="02020603050405020304" pitchFamily="18" charset="0"/>
              </a:rPr>
              <a:t>提供力所能及</a:t>
            </a:r>
            <a:r>
              <a:rPr lang="zh-CN" altLang="en-US" sz="1600" b="1" i="0" dirty="0">
                <a:solidFill>
                  <a:srgbClr val="000000"/>
                </a:solidFill>
                <a:effectLst/>
                <a:latin typeface="Times New Roman" panose="02020603050405020304" pitchFamily="18" charset="0"/>
                <a:ea typeface="+mj-ea"/>
                <a:cs typeface="Times New Roman" panose="02020603050405020304" pitchFamily="18" charset="0"/>
              </a:rPr>
              <a:t>的援助。</a:t>
            </a:r>
            <a:r>
              <a:rPr lang="en-US" altLang="zh-CN" sz="1600" b="1" dirty="0">
                <a:solidFill>
                  <a:srgbClr val="000000"/>
                </a:solidFill>
                <a:latin typeface="Times New Roman" panose="02020603050405020304" pitchFamily="18" charset="0"/>
                <a:ea typeface="+mj-ea"/>
                <a:cs typeface="Times New Roman" panose="02020603050405020304" pitchFamily="18" charset="0"/>
              </a:rPr>
              <a:t>《</a:t>
            </a:r>
            <a:r>
              <a:rPr lang="zh-CN" altLang="en-US" sz="1600" b="1" i="0" dirty="0">
                <a:solidFill>
                  <a:srgbClr val="000000"/>
                </a:solidFill>
                <a:effectLst/>
                <a:latin typeface="Times New Roman" panose="02020603050405020304" pitchFamily="18" charset="0"/>
                <a:ea typeface="+mj-ea"/>
                <a:cs typeface="Times New Roman" panose="02020603050405020304" pitchFamily="18" charset="0"/>
              </a:rPr>
              <a:t>习近平出席二十国集团领导人应对新冠肺炎特别峰会并发表重要讲话</a:t>
            </a:r>
            <a:r>
              <a:rPr lang="en-US" altLang="zh-CN" sz="1600" b="1" dirty="0">
                <a:solidFill>
                  <a:srgbClr val="000000"/>
                </a:solidFill>
                <a:latin typeface="Times New Roman" panose="02020603050405020304" pitchFamily="18" charset="0"/>
                <a:ea typeface="+mj-ea"/>
                <a:cs typeface="Times New Roman" panose="02020603050405020304" pitchFamily="18" charset="0"/>
              </a:rPr>
              <a:t>》</a:t>
            </a:r>
            <a:r>
              <a:rPr lang="zh-CN" altLang="en-US" sz="1600" b="1" dirty="0">
                <a:solidFill>
                  <a:srgbClr val="000000"/>
                </a:solidFill>
                <a:latin typeface="Times New Roman" panose="02020603050405020304" pitchFamily="18" charset="0"/>
                <a:ea typeface="+mj-ea"/>
                <a:cs typeface="Times New Roman" panose="02020603050405020304" pitchFamily="18" charset="0"/>
              </a:rPr>
              <a:t>（</a:t>
            </a:r>
            <a:r>
              <a:rPr lang="en-US" altLang="zh-CN" sz="1600" b="1" dirty="0">
                <a:solidFill>
                  <a:srgbClr val="000000"/>
                </a:solidFill>
                <a:latin typeface="Times New Roman" panose="02020603050405020304" pitchFamily="18" charset="0"/>
                <a:ea typeface="+mj-ea"/>
                <a:cs typeface="Times New Roman" panose="02020603050405020304" pitchFamily="18" charset="0"/>
              </a:rPr>
              <a:t>2020</a:t>
            </a:r>
            <a:r>
              <a:rPr lang="zh-CN" altLang="en-US" sz="1600" b="1" dirty="0">
                <a:solidFill>
                  <a:srgbClr val="000000"/>
                </a:solidFill>
                <a:latin typeface="Times New Roman" panose="02020603050405020304" pitchFamily="18" charset="0"/>
                <a:ea typeface="+mj-ea"/>
                <a:cs typeface="Times New Roman" panose="02020603050405020304" pitchFamily="18" charset="0"/>
              </a:rPr>
              <a:t>年</a:t>
            </a:r>
            <a:r>
              <a:rPr lang="en-US" altLang="zh-CN" sz="1600" b="1" dirty="0">
                <a:solidFill>
                  <a:srgbClr val="000000"/>
                </a:solidFill>
                <a:latin typeface="Times New Roman" panose="02020603050405020304" pitchFamily="18" charset="0"/>
                <a:ea typeface="+mj-ea"/>
                <a:cs typeface="Times New Roman" panose="02020603050405020304" pitchFamily="18" charset="0"/>
              </a:rPr>
              <a:t>3</a:t>
            </a:r>
            <a:r>
              <a:rPr lang="zh-CN" altLang="en-US" sz="1600" b="1" dirty="0">
                <a:solidFill>
                  <a:srgbClr val="000000"/>
                </a:solidFill>
                <a:latin typeface="Times New Roman" panose="02020603050405020304" pitchFamily="18" charset="0"/>
                <a:ea typeface="+mj-ea"/>
                <a:cs typeface="Times New Roman" panose="02020603050405020304" pitchFamily="18" charset="0"/>
              </a:rPr>
              <a:t>月</a:t>
            </a:r>
            <a:r>
              <a:rPr lang="en-US" altLang="zh-CN" sz="1600" b="1" dirty="0">
                <a:solidFill>
                  <a:srgbClr val="000000"/>
                </a:solidFill>
                <a:latin typeface="Times New Roman" panose="02020603050405020304" pitchFamily="18" charset="0"/>
                <a:ea typeface="+mj-ea"/>
                <a:cs typeface="Times New Roman" panose="02020603050405020304" pitchFamily="18" charset="0"/>
              </a:rPr>
              <a:t>27</a:t>
            </a:r>
            <a:r>
              <a:rPr lang="zh-CN" altLang="en-US" sz="1600" b="1" dirty="0">
                <a:solidFill>
                  <a:srgbClr val="000000"/>
                </a:solidFill>
                <a:latin typeface="Times New Roman" panose="02020603050405020304" pitchFamily="18" charset="0"/>
                <a:ea typeface="+mj-ea"/>
                <a:cs typeface="Times New Roman" panose="02020603050405020304" pitchFamily="18" charset="0"/>
              </a:rPr>
              <a:t>日）</a:t>
            </a:r>
            <a:endParaRPr lang="en-US" altLang="zh-CN" sz="1600" b="1" dirty="0">
              <a:solidFill>
                <a:srgbClr val="000000"/>
              </a:solidFill>
              <a:latin typeface="Times New Roman" panose="02020603050405020304" pitchFamily="18" charset="0"/>
              <a:ea typeface="+mj-ea"/>
              <a:cs typeface="Times New Roman" panose="02020603050405020304" pitchFamily="18" charset="0"/>
            </a:endParaRPr>
          </a:p>
          <a:p>
            <a:pPr>
              <a:lnSpc>
                <a:spcPct val="150000"/>
              </a:lnSpc>
            </a:pPr>
            <a:r>
              <a:rPr lang="zh-CN" altLang="en-US" sz="1600" b="1" i="0" dirty="0">
                <a:solidFill>
                  <a:srgbClr val="000000"/>
                </a:solidFill>
                <a:effectLst/>
                <a:latin typeface="Times New Roman" panose="02020603050405020304" pitchFamily="18" charset="0"/>
                <a:ea typeface="+mj-ea"/>
                <a:cs typeface="Times New Roman" panose="02020603050405020304" pitchFamily="18" charset="0"/>
              </a:rPr>
              <a:t>中国新冠疫苗研发完成并投入使用后，将作为</a:t>
            </a:r>
            <a:r>
              <a:rPr lang="zh-CN" altLang="en-US" sz="1600" b="1" i="0" dirty="0">
                <a:solidFill>
                  <a:srgbClr val="C00000"/>
                </a:solidFill>
                <a:effectLst/>
                <a:latin typeface="Times New Roman" panose="02020603050405020304" pitchFamily="18" charset="0"/>
                <a:ea typeface="+mj-ea"/>
                <a:cs typeface="Times New Roman" panose="02020603050405020304" pitchFamily="18" charset="0"/>
              </a:rPr>
              <a:t>“全球公共产品”</a:t>
            </a:r>
            <a:r>
              <a:rPr lang="zh-CN" altLang="en-US" sz="1600" b="1" i="0" dirty="0">
                <a:solidFill>
                  <a:srgbClr val="000000"/>
                </a:solidFill>
                <a:effectLst/>
                <a:latin typeface="Times New Roman" panose="02020603050405020304" pitchFamily="18" charset="0"/>
                <a:ea typeface="+mj-ea"/>
                <a:cs typeface="Times New Roman" panose="02020603050405020304" pitchFamily="18" charset="0"/>
              </a:rPr>
              <a:t>，为实现疫苗在发展中国家的</a:t>
            </a:r>
            <a:r>
              <a:rPr lang="zh-CN" altLang="en-US" sz="1600" b="1" i="0" dirty="0">
                <a:solidFill>
                  <a:srgbClr val="C00000"/>
                </a:solidFill>
                <a:effectLst/>
                <a:latin typeface="Times New Roman" panose="02020603050405020304" pitchFamily="18" charset="0"/>
                <a:ea typeface="+mj-ea"/>
                <a:cs typeface="Times New Roman" panose="02020603050405020304" pitchFamily="18" charset="0"/>
              </a:rPr>
              <a:t>“可及性和可担负性”（</a:t>
            </a:r>
            <a:r>
              <a:rPr lang="en-US" altLang="zh-CN" sz="1600" b="1" i="0" dirty="0">
                <a:solidFill>
                  <a:srgbClr val="C00000"/>
                </a:solidFill>
                <a:effectLst/>
                <a:latin typeface="Times New Roman" panose="02020603050405020304" pitchFamily="18" charset="0"/>
                <a:ea typeface="+mj-ea"/>
                <a:cs typeface="Times New Roman" panose="02020603050405020304" pitchFamily="18" charset="0"/>
              </a:rPr>
              <a:t>accessibility and affordability</a:t>
            </a:r>
            <a:r>
              <a:rPr lang="zh-CN" altLang="en-US" sz="1600" b="1" i="0" dirty="0">
                <a:solidFill>
                  <a:srgbClr val="C00000"/>
                </a:solidFill>
                <a:effectLst/>
                <a:latin typeface="Times New Roman" panose="02020603050405020304" pitchFamily="18" charset="0"/>
                <a:ea typeface="+mj-ea"/>
                <a:cs typeface="Times New Roman" panose="02020603050405020304" pitchFamily="18" charset="0"/>
              </a:rPr>
              <a:t>）</a:t>
            </a:r>
            <a:r>
              <a:rPr lang="zh-CN" altLang="en-US" sz="1600" b="1" i="0" dirty="0">
                <a:solidFill>
                  <a:srgbClr val="000000"/>
                </a:solidFill>
                <a:effectLst/>
                <a:latin typeface="Times New Roman" panose="02020603050405020304" pitchFamily="18" charset="0"/>
                <a:ea typeface="+mj-ea"/>
                <a:cs typeface="Times New Roman" panose="02020603050405020304" pitchFamily="18" charset="0"/>
              </a:rPr>
              <a:t>作出中国贡献。</a:t>
            </a:r>
            <a:r>
              <a:rPr lang="en-US" altLang="zh-CN" sz="1600" b="1" i="0" dirty="0">
                <a:solidFill>
                  <a:srgbClr val="000000"/>
                </a:solidFill>
                <a:effectLst/>
                <a:latin typeface="Times New Roman" panose="02020603050405020304" pitchFamily="18" charset="0"/>
                <a:ea typeface="+mj-ea"/>
                <a:cs typeface="Times New Roman" panose="02020603050405020304" pitchFamily="18" charset="0"/>
              </a:rPr>
              <a:t>《</a:t>
            </a:r>
            <a:r>
              <a:rPr lang="zh-CN" altLang="en-US" sz="1600" b="1" i="0" dirty="0">
                <a:solidFill>
                  <a:srgbClr val="000000"/>
                </a:solidFill>
                <a:effectLst/>
                <a:latin typeface="Times New Roman" panose="02020603050405020304" pitchFamily="18" charset="0"/>
                <a:ea typeface="+mj-ea"/>
                <a:cs typeface="Times New Roman" panose="02020603050405020304" pitchFamily="18" charset="0"/>
              </a:rPr>
              <a:t>习近平在第</a:t>
            </a:r>
            <a:r>
              <a:rPr lang="en-US" altLang="zh-CN" sz="1600" b="1" i="0" dirty="0">
                <a:solidFill>
                  <a:srgbClr val="000000"/>
                </a:solidFill>
                <a:effectLst/>
                <a:latin typeface="Times New Roman" panose="02020603050405020304" pitchFamily="18" charset="0"/>
                <a:ea typeface="+mj-ea"/>
                <a:cs typeface="Times New Roman" panose="02020603050405020304" pitchFamily="18" charset="0"/>
              </a:rPr>
              <a:t>73</a:t>
            </a:r>
            <a:r>
              <a:rPr lang="zh-CN" altLang="en-US" sz="1600" b="1" i="0" dirty="0">
                <a:solidFill>
                  <a:srgbClr val="000000"/>
                </a:solidFill>
                <a:effectLst/>
                <a:latin typeface="Times New Roman" panose="02020603050405020304" pitchFamily="18" charset="0"/>
                <a:ea typeface="+mj-ea"/>
                <a:cs typeface="Times New Roman" panose="02020603050405020304" pitchFamily="18" charset="0"/>
              </a:rPr>
              <a:t>届世界卫生大会视频会议开幕式上致辞</a:t>
            </a:r>
            <a:r>
              <a:rPr lang="en-US" altLang="zh-CN" sz="1600" b="1" i="0" dirty="0">
                <a:solidFill>
                  <a:srgbClr val="000000"/>
                </a:solidFill>
                <a:effectLst/>
                <a:latin typeface="Times New Roman" panose="02020603050405020304" pitchFamily="18" charset="0"/>
                <a:ea typeface="+mj-ea"/>
                <a:cs typeface="Times New Roman" panose="02020603050405020304" pitchFamily="18" charset="0"/>
              </a:rPr>
              <a:t>》</a:t>
            </a:r>
            <a:r>
              <a:rPr lang="zh-CN" altLang="en-US" sz="1600" b="1" i="0" dirty="0">
                <a:solidFill>
                  <a:srgbClr val="000000"/>
                </a:solidFill>
                <a:effectLst/>
                <a:latin typeface="Times New Roman" panose="02020603050405020304" pitchFamily="18" charset="0"/>
                <a:ea typeface="+mj-ea"/>
                <a:cs typeface="Times New Roman" panose="02020603050405020304" pitchFamily="18" charset="0"/>
              </a:rPr>
              <a:t>（</a:t>
            </a:r>
            <a:r>
              <a:rPr lang="en-US" altLang="zh-CN" sz="1600" b="1" i="0" dirty="0">
                <a:solidFill>
                  <a:srgbClr val="000000"/>
                </a:solidFill>
                <a:effectLst/>
                <a:latin typeface="Times New Roman" panose="02020603050405020304" pitchFamily="18" charset="0"/>
                <a:ea typeface="+mj-ea"/>
                <a:cs typeface="Times New Roman" panose="02020603050405020304" pitchFamily="18" charset="0"/>
              </a:rPr>
              <a:t>2020</a:t>
            </a:r>
            <a:r>
              <a:rPr lang="zh-CN" altLang="en-US" sz="1600" b="1" i="0" dirty="0">
                <a:solidFill>
                  <a:srgbClr val="000000"/>
                </a:solidFill>
                <a:effectLst/>
                <a:latin typeface="Times New Roman" panose="02020603050405020304" pitchFamily="18" charset="0"/>
                <a:ea typeface="+mj-ea"/>
                <a:cs typeface="Times New Roman" panose="02020603050405020304" pitchFamily="18" charset="0"/>
              </a:rPr>
              <a:t>年</a:t>
            </a:r>
            <a:r>
              <a:rPr lang="en-US" altLang="zh-CN" sz="1600" b="1" i="0" dirty="0">
                <a:solidFill>
                  <a:srgbClr val="000000"/>
                </a:solidFill>
                <a:effectLst/>
                <a:latin typeface="Times New Roman" panose="02020603050405020304" pitchFamily="18" charset="0"/>
                <a:ea typeface="+mj-ea"/>
                <a:cs typeface="Times New Roman" panose="02020603050405020304" pitchFamily="18" charset="0"/>
              </a:rPr>
              <a:t>5</a:t>
            </a:r>
            <a:r>
              <a:rPr lang="zh-CN" altLang="en-US" sz="1600" b="1" i="0" dirty="0">
                <a:solidFill>
                  <a:srgbClr val="000000"/>
                </a:solidFill>
                <a:effectLst/>
                <a:latin typeface="Times New Roman" panose="02020603050405020304" pitchFamily="18" charset="0"/>
                <a:ea typeface="+mj-ea"/>
                <a:cs typeface="Times New Roman" panose="02020603050405020304" pitchFamily="18" charset="0"/>
              </a:rPr>
              <a:t>月</a:t>
            </a:r>
            <a:r>
              <a:rPr lang="en-US" altLang="zh-CN" sz="1600" b="1" i="0" dirty="0">
                <a:solidFill>
                  <a:srgbClr val="000000"/>
                </a:solidFill>
                <a:effectLst/>
                <a:latin typeface="Times New Roman" panose="02020603050405020304" pitchFamily="18" charset="0"/>
                <a:ea typeface="+mj-ea"/>
                <a:cs typeface="Times New Roman" panose="02020603050405020304" pitchFamily="18" charset="0"/>
              </a:rPr>
              <a:t>19</a:t>
            </a:r>
            <a:r>
              <a:rPr lang="zh-CN" altLang="en-US" sz="1600" b="1" i="0" dirty="0">
                <a:solidFill>
                  <a:srgbClr val="000000"/>
                </a:solidFill>
                <a:effectLst/>
                <a:latin typeface="Times New Roman" panose="02020603050405020304" pitchFamily="18" charset="0"/>
                <a:ea typeface="+mj-ea"/>
                <a:cs typeface="Times New Roman" panose="02020603050405020304" pitchFamily="18" charset="0"/>
              </a:rPr>
              <a:t>日）</a:t>
            </a:r>
            <a:endParaRPr lang="en-US" altLang="zh-CN" sz="1600" b="1" i="0" dirty="0">
              <a:solidFill>
                <a:srgbClr val="000000"/>
              </a:solidFill>
              <a:effectLst/>
              <a:latin typeface="Times New Roman" panose="02020603050405020304" pitchFamily="18" charset="0"/>
              <a:ea typeface="+mj-ea"/>
              <a:cs typeface="Times New Roman" panose="02020603050405020304" pitchFamily="18" charset="0"/>
            </a:endParaRPr>
          </a:p>
          <a:p>
            <a:pPr>
              <a:lnSpc>
                <a:spcPct val="150000"/>
              </a:lnSpc>
            </a:pPr>
            <a:r>
              <a:rPr lang="en-US" altLang="zh-CN" sz="1700" b="1" dirty="0">
                <a:solidFill>
                  <a:srgbClr val="C00000"/>
                </a:solidFill>
                <a:latin typeface="Times New Roman" panose="02020603050405020304" pitchFamily="18" charset="0"/>
                <a:ea typeface="+mj-ea"/>
                <a:cs typeface="Times New Roman" panose="02020603050405020304" pitchFamily="18" charset="0"/>
              </a:rPr>
              <a:t>WHO’s </a:t>
            </a:r>
            <a:r>
              <a:rPr lang="en-US" altLang="zh-CN" sz="1700" b="1" i="0" dirty="0">
                <a:solidFill>
                  <a:srgbClr val="C00000"/>
                </a:solidFill>
                <a:effectLst/>
                <a:latin typeface="Times New Roman" panose="02020603050405020304" pitchFamily="18" charset="0"/>
                <a:cs typeface="Times New Roman" panose="02020603050405020304" pitchFamily="18" charset="0"/>
              </a:rPr>
              <a:t>COVAX is the vaccines pillar of the Access to COVID-19 Tools (ACT) Accelerator</a:t>
            </a:r>
          </a:p>
          <a:p>
            <a:pPr>
              <a:lnSpc>
                <a:spcPct val="150000"/>
              </a:lnSpc>
            </a:pPr>
            <a:r>
              <a:rPr lang="en-US" altLang="zh-CN" sz="1400" b="1" i="0" dirty="0">
                <a:solidFill>
                  <a:srgbClr val="3C4245"/>
                </a:solidFill>
                <a:effectLst/>
                <a:latin typeface="Times New Roman" panose="02020603050405020304" pitchFamily="18" charset="0"/>
                <a:cs typeface="Times New Roman" panose="02020603050405020304" pitchFamily="18" charset="0"/>
              </a:rPr>
              <a:t>The ACT Accelerator is a ground-breaking global collaboration to </a:t>
            </a:r>
            <a:r>
              <a:rPr lang="en-US" altLang="zh-CN" sz="1400" b="1" i="0" dirty="0">
                <a:solidFill>
                  <a:srgbClr val="C00000"/>
                </a:solidFill>
                <a:effectLst/>
                <a:latin typeface="Times New Roman" panose="02020603050405020304" pitchFamily="18" charset="0"/>
                <a:cs typeface="Times New Roman" panose="02020603050405020304" pitchFamily="18" charset="0"/>
              </a:rPr>
              <a:t>accelerate the development, production, and equitable access </a:t>
            </a:r>
            <a:r>
              <a:rPr lang="en-US" altLang="zh-CN" sz="1400" b="1" i="0" dirty="0">
                <a:solidFill>
                  <a:srgbClr val="3C4245"/>
                </a:solidFill>
                <a:effectLst/>
                <a:latin typeface="Times New Roman" panose="02020603050405020304" pitchFamily="18" charset="0"/>
                <a:cs typeface="Times New Roman" panose="02020603050405020304" pitchFamily="18" charset="0"/>
              </a:rPr>
              <a:t>to COVID-19 tests, treatments, and vaccines. </a:t>
            </a:r>
            <a:endParaRPr lang="en-US" altLang="zh-CN" sz="1400" b="1" dirty="0">
              <a:solidFill>
                <a:srgbClr val="3C4245"/>
              </a:solidFill>
              <a:latin typeface="Times New Roman" panose="02020603050405020304" pitchFamily="18" charset="0"/>
              <a:cs typeface="Times New Roman" panose="02020603050405020304" pitchFamily="18" charset="0"/>
            </a:endParaRPr>
          </a:p>
          <a:p>
            <a:pPr>
              <a:lnSpc>
                <a:spcPct val="150000"/>
              </a:lnSpc>
            </a:pPr>
            <a:r>
              <a:rPr lang="en-US" altLang="zh-CN" sz="1400" b="1" i="0" dirty="0">
                <a:solidFill>
                  <a:srgbClr val="3C4245"/>
                </a:solidFill>
                <a:effectLst/>
                <a:latin typeface="Times New Roman" panose="02020603050405020304" pitchFamily="18" charset="0"/>
                <a:cs typeface="Times New Roman" panose="02020603050405020304" pitchFamily="18" charset="0"/>
              </a:rPr>
              <a:t> Its aim is to accelerate the development and manufacture of COVID-19 vaccines, and to guarantee </a:t>
            </a:r>
            <a:r>
              <a:rPr lang="en-US" altLang="zh-CN" sz="1500" b="1" i="0" dirty="0">
                <a:solidFill>
                  <a:srgbClr val="C00000"/>
                </a:solidFill>
                <a:effectLst/>
                <a:latin typeface="Times New Roman" panose="02020603050405020304" pitchFamily="18" charset="0"/>
                <a:cs typeface="Times New Roman" panose="02020603050405020304" pitchFamily="18" charset="0"/>
              </a:rPr>
              <a:t>fair and equitable access </a:t>
            </a:r>
            <a:r>
              <a:rPr lang="en-US" altLang="zh-CN" sz="1400" b="1" i="0" dirty="0">
                <a:solidFill>
                  <a:srgbClr val="3C4245"/>
                </a:solidFill>
                <a:effectLst/>
                <a:latin typeface="Times New Roman" panose="02020603050405020304" pitchFamily="18" charset="0"/>
                <a:cs typeface="Times New Roman" panose="02020603050405020304" pitchFamily="18" charset="0"/>
              </a:rPr>
              <a:t>for every country in the world.</a:t>
            </a:r>
          </a:p>
          <a:p>
            <a:pPr>
              <a:lnSpc>
                <a:spcPct val="150000"/>
              </a:lnSpc>
            </a:pPr>
            <a:endParaRPr lang="en-US" altLang="zh-CN" sz="1600" b="1" i="0" dirty="0">
              <a:solidFill>
                <a:srgbClr val="000000"/>
              </a:solidFill>
              <a:effectLst/>
              <a:latin typeface="Times New Roman" panose="02020603050405020304" pitchFamily="18" charset="0"/>
              <a:ea typeface="+mj-ea"/>
              <a:cs typeface="Times New Roman" panose="02020603050405020304" pitchFamily="18" charset="0"/>
            </a:endParaRPr>
          </a:p>
          <a:p>
            <a:pPr>
              <a:lnSpc>
                <a:spcPct val="150000"/>
              </a:lnSpc>
            </a:pPr>
            <a:endParaRPr lang="en-US" altLang="zh-CN" sz="1600" b="1" i="0" dirty="0">
              <a:solidFill>
                <a:srgbClr val="000000"/>
              </a:solidFill>
              <a:effectLst/>
              <a:latin typeface="Times New Roman" panose="02020603050405020304" pitchFamily="18" charset="0"/>
              <a:ea typeface="+mj-ea"/>
              <a:cs typeface="Times New Roman" panose="02020603050405020304" pitchFamily="18" charset="0"/>
            </a:endParaRPr>
          </a:p>
          <a:p>
            <a:pPr>
              <a:lnSpc>
                <a:spcPct val="150000"/>
              </a:lnSpc>
            </a:pPr>
            <a:endParaRPr lang="en-US" altLang="zh-CN" sz="1600" b="1" i="0" dirty="0">
              <a:solidFill>
                <a:srgbClr val="000000"/>
              </a:solidFill>
              <a:effectLst/>
              <a:latin typeface="Times New Roman" panose="02020603050405020304" pitchFamily="18" charset="0"/>
              <a:ea typeface="+mj-ea"/>
              <a:cs typeface="Times New Roman" panose="02020603050405020304" pitchFamily="18" charset="0"/>
            </a:endParaRPr>
          </a:p>
          <a:p>
            <a:pPr>
              <a:lnSpc>
                <a:spcPct val="150000"/>
              </a:lnSpc>
            </a:pPr>
            <a:endParaRPr lang="zh-CN" altLang="en-US" sz="1600" b="1" i="0" dirty="0">
              <a:solidFill>
                <a:srgbClr val="000000"/>
              </a:solidFill>
              <a:effectLst/>
              <a:latin typeface="Times New Roman" panose="02020603050405020304" pitchFamily="18" charset="0"/>
              <a:ea typeface="+mj-ea"/>
              <a:cs typeface="Times New Roman" panose="02020603050405020304" pitchFamily="18" charset="0"/>
            </a:endParaRPr>
          </a:p>
          <a:p>
            <a:pPr>
              <a:lnSpc>
                <a:spcPct val="150000"/>
              </a:lnSpc>
            </a:pPr>
            <a:endParaRPr lang="en-US" altLang="zh-CN" sz="1600" b="1" dirty="0">
              <a:solidFill>
                <a:srgbClr val="000000"/>
              </a:solidFill>
              <a:latin typeface="Times New Roman" panose="02020603050405020304" pitchFamily="18" charset="0"/>
              <a:ea typeface="+mj-ea"/>
              <a:cs typeface="Times New Roman" panose="02020603050405020304" pitchFamily="18" charset="0"/>
            </a:endParaRPr>
          </a:p>
          <a:p>
            <a:endParaRPr lang="en-US" altLang="zh-CN" sz="1400" b="1" dirty="0">
              <a:solidFill>
                <a:srgbClr val="000000"/>
              </a:solidFill>
              <a:latin typeface="Times New Roman" panose="02020603050405020304" pitchFamily="18" charset="0"/>
              <a:ea typeface="+mj-ea"/>
              <a:cs typeface="Times New Roman" panose="02020603050405020304" pitchFamily="18" charset="0"/>
            </a:endParaRPr>
          </a:p>
          <a:p>
            <a:endParaRPr lang="en-US" altLang="zh-CN" sz="1400" b="1" dirty="0">
              <a:latin typeface="Times New Roman" panose="02020603050405020304" pitchFamily="18" charset="0"/>
              <a:ea typeface="+mj-ea"/>
              <a:cs typeface="Times New Roman" panose="02020603050405020304" pitchFamily="18" charset="0"/>
            </a:endParaRPr>
          </a:p>
          <a:p>
            <a:endParaRPr lang="en-US" altLang="zh-CN" sz="2000" b="1" dirty="0">
              <a:latin typeface="Times New Roman" panose="02020603050405020304" pitchFamily="18" charset="0"/>
              <a:ea typeface="+mj-ea"/>
              <a:cs typeface="Times New Roman" panose="02020603050405020304" pitchFamily="18" charset="0"/>
            </a:endParaRPr>
          </a:p>
        </p:txBody>
      </p:sp>
      <p:graphicFrame>
        <p:nvGraphicFramePr>
          <p:cNvPr id="7" name="Object 2">
            <a:extLst>
              <a:ext uri="{FF2B5EF4-FFF2-40B4-BE49-F238E27FC236}">
                <a16:creationId xmlns:a16="http://schemas.microsoft.com/office/drawing/2014/main" id="{10600B35-BE55-4644-973A-EA00D861182D}"/>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7" name="Object 2">
                        <a:extLst>
                          <a:ext uri="{FF2B5EF4-FFF2-40B4-BE49-F238E27FC236}">
                            <a16:creationId xmlns:a16="http://schemas.microsoft.com/office/drawing/2014/main" id="{10600B35-BE55-4644-973A-EA00D86118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日期占位符 7">
            <a:extLst>
              <a:ext uri="{FF2B5EF4-FFF2-40B4-BE49-F238E27FC236}">
                <a16:creationId xmlns:a16="http://schemas.microsoft.com/office/drawing/2014/main" id="{3CC27232-5197-4A38-80E4-9BD7CA272E10}"/>
              </a:ext>
            </a:extLst>
          </p:cNvPr>
          <p:cNvSpPr>
            <a:spLocks noGrp="1"/>
          </p:cNvSpPr>
          <p:nvPr>
            <p:ph type="dt" sz="half" idx="10"/>
          </p:nvPr>
        </p:nvSpPr>
        <p:spPr/>
        <p:txBody>
          <a:bodyPr/>
          <a:lstStyle/>
          <a:p>
            <a:r>
              <a:rPr lang="zh-CN" altLang="en-US"/>
              <a:t>复旦知识产权研讨会</a:t>
            </a:r>
          </a:p>
        </p:txBody>
      </p:sp>
      <p:sp>
        <p:nvSpPr>
          <p:cNvPr id="9" name="页脚占位符 8">
            <a:extLst>
              <a:ext uri="{FF2B5EF4-FFF2-40B4-BE49-F238E27FC236}">
                <a16:creationId xmlns:a16="http://schemas.microsoft.com/office/drawing/2014/main" id="{4C050FBA-26FE-488D-B1B5-9BA39145188A}"/>
              </a:ext>
            </a:extLst>
          </p:cNvPr>
          <p:cNvSpPr>
            <a:spLocks noGrp="1"/>
          </p:cNvSpPr>
          <p:nvPr>
            <p:ph type="ftr" sz="quarter" idx="11"/>
          </p:nvPr>
        </p:nvSpPr>
        <p:spPr/>
        <p:txBody>
          <a:bodyPr/>
          <a:lstStyle/>
          <a:p>
            <a:r>
              <a:rPr lang="en-US" altLang="zh-CN"/>
              <a:t>12</a:t>
            </a:r>
            <a:r>
              <a:rPr lang="zh-CN" altLang="en-US"/>
              <a:t>月</a:t>
            </a:r>
            <a:r>
              <a:rPr lang="en-US" altLang="zh-CN"/>
              <a:t>4</a:t>
            </a:r>
            <a:r>
              <a:rPr lang="zh-CN" altLang="en-US"/>
              <a:t>日</a:t>
            </a:r>
            <a:r>
              <a:rPr lang="en-US" altLang="zh-CN"/>
              <a:t>9:00-10:50</a:t>
            </a:r>
            <a:endParaRPr lang="zh-CN" altLang="en-US"/>
          </a:p>
        </p:txBody>
      </p:sp>
      <p:sp>
        <p:nvSpPr>
          <p:cNvPr id="4" name="灯片编号占位符 3">
            <a:extLst>
              <a:ext uri="{FF2B5EF4-FFF2-40B4-BE49-F238E27FC236}">
                <a16:creationId xmlns:a16="http://schemas.microsoft.com/office/drawing/2014/main" id="{1C5EFEE5-9FEE-429D-A98D-D497C841B824}"/>
              </a:ext>
            </a:extLst>
          </p:cNvPr>
          <p:cNvSpPr>
            <a:spLocks noGrp="1"/>
          </p:cNvSpPr>
          <p:nvPr>
            <p:ph type="sldNum" sz="quarter" idx="12"/>
          </p:nvPr>
        </p:nvSpPr>
        <p:spPr/>
        <p:txBody>
          <a:bodyPr/>
          <a:lstStyle/>
          <a:p>
            <a:fld id="{6BB314F9-CA3C-4D7F-97C2-7C174F19CC09}" type="slidenum">
              <a:rPr lang="zh-CN" altLang="en-US" smtClean="0"/>
              <a:pPr/>
              <a:t>4</a:t>
            </a:fld>
            <a:endParaRPr lang="zh-CN" altLang="en-US"/>
          </a:p>
        </p:txBody>
      </p:sp>
    </p:spTree>
    <p:extLst>
      <p:ext uri="{BB962C8B-B14F-4D97-AF65-F5344CB8AC3E}">
        <p14:creationId xmlns:p14="http://schemas.microsoft.com/office/powerpoint/2010/main" val="2357626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49F602-95BF-4AAC-A132-0033D401CEFD}"/>
              </a:ext>
            </a:extLst>
          </p:cNvPr>
          <p:cNvSpPr>
            <a:spLocks noGrp="1"/>
          </p:cNvSpPr>
          <p:nvPr>
            <p:ph type="title"/>
          </p:nvPr>
        </p:nvSpPr>
        <p:spPr>
          <a:xfrm>
            <a:off x="1435608" y="260648"/>
            <a:ext cx="7498080" cy="1008112"/>
          </a:xfrm>
        </p:spPr>
        <p:txBody>
          <a:bodyPr>
            <a:normAutofit fontScale="90000"/>
          </a:bodyPr>
          <a:lstStyle/>
          <a:p>
            <a:br>
              <a:rPr lang="en-US" altLang="zh-CN" b="1" dirty="0"/>
            </a:br>
            <a:br>
              <a:rPr lang="en-US" altLang="zh-CN" b="1" dirty="0"/>
            </a:br>
            <a:br>
              <a:rPr lang="en-US" altLang="zh-CN" b="1" dirty="0"/>
            </a:br>
            <a:r>
              <a:rPr lang="en-US" altLang="zh-CN" sz="3600" b="1" kern="100" dirty="0">
                <a:latin typeface="Times New Roman" panose="02020603050405020304" pitchFamily="18" charset="0"/>
                <a:cs typeface="Times New Roman" panose="02020603050405020304" pitchFamily="18" charset="0"/>
              </a:rPr>
              <a:t>1</a:t>
            </a:r>
            <a:r>
              <a:rPr lang="en-US" altLang="zh-CN" sz="3600" b="1" kern="100" dirty="0">
                <a:latin typeface="+mj-ea"/>
                <a:cs typeface="Times New Roman" panose="02020603050405020304" pitchFamily="18" charset="0"/>
              </a:rPr>
              <a:t>.</a:t>
            </a:r>
            <a:r>
              <a:rPr lang="en-US" altLang="zh-CN" sz="3600" b="1" kern="100" dirty="0">
                <a:latin typeface="Times New Roman" panose="02020603050405020304" pitchFamily="18" charset="0"/>
                <a:cs typeface="Times New Roman" panose="02020603050405020304" pitchFamily="18" charset="0"/>
              </a:rPr>
              <a:t>3</a:t>
            </a:r>
            <a:r>
              <a:rPr lang="en-US" altLang="zh-CN" sz="3600" b="1" dirty="0">
                <a:latin typeface="+mj-ea"/>
                <a:cs typeface="Times New Roman" panose="02020603050405020304" pitchFamily="18" charset="0"/>
              </a:rPr>
              <a:t> </a:t>
            </a:r>
            <a:r>
              <a:rPr lang="zh-CN" altLang="en-US" sz="3600" b="1" dirty="0">
                <a:latin typeface="+mj-ea"/>
                <a:cs typeface="Times New Roman" panose="02020603050405020304" pitchFamily="18" charset="0"/>
              </a:rPr>
              <a:t>新冠疫苗作为全球公共产品的特殊性</a:t>
            </a:r>
            <a:br>
              <a:rPr lang="en-US" altLang="zh-CN" sz="2800" b="1" dirty="0">
                <a:latin typeface="Times New Roman" panose="02020603050405020304" pitchFamily="18" charset="0"/>
                <a:ea typeface="+mj-ea"/>
                <a:cs typeface="Times New Roman" panose="02020603050405020304" pitchFamily="18" charset="0"/>
              </a:rPr>
            </a:br>
            <a:br>
              <a:rPr lang="en-US" altLang="zh-CN" sz="4000" b="1" dirty="0"/>
            </a:br>
            <a:r>
              <a:rPr lang="en-US" altLang="zh-CN" sz="4000" b="1" dirty="0"/>
              <a:t> </a:t>
            </a:r>
            <a:r>
              <a:rPr lang="en-US" altLang="zh-CN" b="1" dirty="0"/>
              <a:t>     </a:t>
            </a:r>
            <a:br>
              <a:rPr lang="en-US" altLang="zh-CN" b="1" dirty="0"/>
            </a:br>
            <a:r>
              <a:rPr lang="en-US" altLang="zh-CN" b="1" dirty="0"/>
              <a:t>             </a:t>
            </a:r>
            <a:endParaRPr lang="zh-CN" altLang="en-US" b="1" dirty="0"/>
          </a:p>
        </p:txBody>
      </p:sp>
      <p:sp>
        <p:nvSpPr>
          <p:cNvPr id="3" name="内容占位符 2">
            <a:extLst>
              <a:ext uri="{FF2B5EF4-FFF2-40B4-BE49-F238E27FC236}">
                <a16:creationId xmlns:a16="http://schemas.microsoft.com/office/drawing/2014/main" id="{93D14B81-04DF-4F27-88DA-09123813BB54}"/>
              </a:ext>
            </a:extLst>
          </p:cNvPr>
          <p:cNvSpPr>
            <a:spLocks noGrp="1"/>
          </p:cNvSpPr>
          <p:nvPr>
            <p:ph idx="1"/>
          </p:nvPr>
        </p:nvSpPr>
        <p:spPr>
          <a:xfrm>
            <a:off x="1435608" y="1412776"/>
            <a:ext cx="7498080" cy="4835624"/>
          </a:xfrm>
        </p:spPr>
        <p:txBody>
          <a:bodyPr>
            <a:normAutofit fontScale="92500" lnSpcReduction="10000"/>
          </a:bodyPr>
          <a:lstStyle/>
          <a:p>
            <a:pPr>
              <a:lnSpc>
                <a:spcPct val="150000"/>
              </a:lnSpc>
            </a:pPr>
            <a:r>
              <a:rPr lang="zh-CN" altLang="en-US" sz="1800" b="1" i="0" dirty="0">
                <a:solidFill>
                  <a:srgbClr val="3C4245"/>
                </a:solidFill>
                <a:effectLst/>
                <a:latin typeface="Times New Roman" panose="02020603050405020304" pitchFamily="18" charset="0"/>
                <a:cs typeface="Times New Roman" panose="02020603050405020304" pitchFamily="18" charset="0"/>
              </a:rPr>
              <a:t>世卫组织是名为</a:t>
            </a:r>
            <a:r>
              <a:rPr lang="en-US" altLang="zh-CN" sz="1800" b="1" i="0" dirty="0">
                <a:solidFill>
                  <a:srgbClr val="3C4245"/>
                </a:solidFill>
                <a:effectLst/>
                <a:latin typeface="Times New Roman" panose="02020603050405020304" pitchFamily="18" charset="0"/>
                <a:cs typeface="Times New Roman" panose="02020603050405020304" pitchFamily="18" charset="0"/>
              </a:rPr>
              <a:t>COVID-19</a:t>
            </a:r>
            <a:r>
              <a:rPr lang="zh-CN" altLang="en-US" sz="1800" b="1" i="0" dirty="0">
                <a:solidFill>
                  <a:srgbClr val="3C4245"/>
                </a:solidFill>
                <a:effectLst/>
                <a:latin typeface="Times New Roman" panose="02020603050405020304" pitchFamily="18" charset="0"/>
                <a:cs typeface="Times New Roman" panose="02020603050405020304" pitchFamily="18" charset="0"/>
              </a:rPr>
              <a:t>疫苗全球获取（</a:t>
            </a:r>
            <a:r>
              <a:rPr lang="en-US" altLang="zh-CN" sz="1800" b="1" i="0" dirty="0">
                <a:solidFill>
                  <a:srgbClr val="3C4245"/>
                </a:solidFill>
                <a:effectLst/>
                <a:latin typeface="Times New Roman" panose="02020603050405020304" pitchFamily="18" charset="0"/>
                <a:cs typeface="Times New Roman" panose="02020603050405020304" pitchFamily="18" charset="0"/>
              </a:rPr>
              <a:t>COVAX</a:t>
            </a:r>
            <a:r>
              <a:rPr lang="zh-CN" altLang="en-US" sz="1800" b="1" i="0" dirty="0">
                <a:solidFill>
                  <a:srgbClr val="3C4245"/>
                </a:solidFill>
                <a:effectLst/>
                <a:latin typeface="Times New Roman" panose="02020603050405020304" pitchFamily="18" charset="0"/>
                <a:cs typeface="Times New Roman" panose="02020603050405020304" pitchFamily="18" charset="0"/>
              </a:rPr>
              <a:t>）的全球联盟的领导者之一。</a:t>
            </a:r>
            <a:r>
              <a:rPr lang="en-US" altLang="zh-CN" sz="1800" b="1" i="0" dirty="0">
                <a:solidFill>
                  <a:srgbClr val="3C4245"/>
                </a:solidFill>
                <a:effectLst/>
                <a:latin typeface="Times New Roman" panose="02020603050405020304" pitchFamily="18" charset="0"/>
                <a:cs typeface="Times New Roman" panose="02020603050405020304" pitchFamily="18" charset="0"/>
              </a:rPr>
              <a:t>COVAX</a:t>
            </a:r>
            <a:r>
              <a:rPr lang="zh-CN" altLang="en-US" sz="1800" b="1" i="0" dirty="0">
                <a:solidFill>
                  <a:srgbClr val="3C4245"/>
                </a:solidFill>
                <a:effectLst/>
                <a:latin typeface="Times New Roman" panose="02020603050405020304" pitchFamily="18" charset="0"/>
                <a:cs typeface="Times New Roman" panose="02020603050405020304" pitchFamily="18" charset="0"/>
              </a:rPr>
              <a:t>是获取</a:t>
            </a:r>
            <a:r>
              <a:rPr lang="en-US" altLang="zh-CN" sz="1800" b="1" i="0" dirty="0">
                <a:solidFill>
                  <a:srgbClr val="3C4245"/>
                </a:solidFill>
                <a:effectLst/>
                <a:latin typeface="Times New Roman" panose="02020603050405020304" pitchFamily="18" charset="0"/>
                <a:cs typeface="Times New Roman" panose="02020603050405020304" pitchFamily="18" charset="0"/>
              </a:rPr>
              <a:t>COVID-19</a:t>
            </a:r>
            <a:r>
              <a:rPr lang="zh-CN" altLang="en-US" sz="1800" b="1" i="0" dirty="0">
                <a:solidFill>
                  <a:srgbClr val="3C4245"/>
                </a:solidFill>
                <a:effectLst/>
                <a:latin typeface="Times New Roman" panose="02020603050405020304" pitchFamily="18" charset="0"/>
                <a:cs typeface="Times New Roman" panose="02020603050405020304" pitchFamily="18" charset="0"/>
              </a:rPr>
              <a:t>工具加速计划的疫苗支柱，该计划正在努力加速</a:t>
            </a:r>
            <a:r>
              <a:rPr lang="en-US" altLang="zh-CN" sz="1800" b="1" i="0" dirty="0">
                <a:solidFill>
                  <a:srgbClr val="3C4245"/>
                </a:solidFill>
                <a:effectLst/>
                <a:latin typeface="Times New Roman" panose="02020603050405020304" pitchFamily="18" charset="0"/>
                <a:cs typeface="Times New Roman" panose="02020603050405020304" pitchFamily="18" charset="0"/>
              </a:rPr>
              <a:t>COVID-19</a:t>
            </a:r>
            <a:r>
              <a:rPr lang="zh-CN" altLang="en-US" sz="1800" b="1" i="0" dirty="0">
                <a:solidFill>
                  <a:srgbClr val="3C4245"/>
                </a:solidFill>
                <a:effectLst/>
                <a:latin typeface="Times New Roman" panose="02020603050405020304" pitchFamily="18" charset="0"/>
                <a:cs typeface="Times New Roman" panose="02020603050405020304" pitchFamily="18" charset="0"/>
              </a:rPr>
              <a:t>疫苗的开发和生产，并确保所有国家都能公平、公正地获得这些疫苗。</a:t>
            </a:r>
            <a:endParaRPr lang="en-US" altLang="zh-CN" sz="1800" b="1" i="0" dirty="0">
              <a:solidFill>
                <a:srgbClr val="3C4245"/>
              </a:solidFill>
              <a:effectLst/>
              <a:latin typeface="Times New Roman" panose="02020603050405020304" pitchFamily="18" charset="0"/>
              <a:cs typeface="Times New Roman" panose="02020603050405020304" pitchFamily="18" charset="0"/>
            </a:endParaRPr>
          </a:p>
          <a:p>
            <a:pPr>
              <a:lnSpc>
                <a:spcPct val="150000"/>
              </a:lnSpc>
            </a:pPr>
            <a:r>
              <a:rPr lang="zh-CN" altLang="en-US" sz="1800" b="1" i="0" dirty="0">
                <a:solidFill>
                  <a:srgbClr val="3C4245"/>
                </a:solidFill>
                <a:effectLst/>
                <a:latin typeface="Times New Roman" panose="02020603050405020304" pitchFamily="18" charset="0"/>
                <a:cs typeface="Times New Roman" panose="02020603050405020304" pitchFamily="18" charset="0"/>
              </a:rPr>
              <a:t>在</a:t>
            </a:r>
            <a:r>
              <a:rPr lang="en-US" altLang="zh-CN" sz="1800" b="1" i="0" dirty="0">
                <a:solidFill>
                  <a:srgbClr val="3C4245"/>
                </a:solidFill>
                <a:effectLst/>
                <a:latin typeface="Times New Roman" panose="02020603050405020304" pitchFamily="18" charset="0"/>
                <a:cs typeface="Times New Roman" panose="02020603050405020304" pitchFamily="18" charset="0"/>
              </a:rPr>
              <a:t>138</a:t>
            </a:r>
            <a:r>
              <a:rPr lang="zh-CN" altLang="en-US" sz="1800" b="1" i="0" dirty="0">
                <a:solidFill>
                  <a:srgbClr val="3C4245"/>
                </a:solidFill>
                <a:effectLst/>
                <a:latin typeface="Times New Roman" panose="02020603050405020304" pitchFamily="18" charset="0"/>
                <a:cs typeface="Times New Roman" panose="02020603050405020304" pitchFamily="18" charset="0"/>
              </a:rPr>
              <a:t>个国之间分配了超过</a:t>
            </a:r>
            <a:r>
              <a:rPr lang="en-US" altLang="zh-CN" sz="1800" b="1" i="0" dirty="0">
                <a:solidFill>
                  <a:srgbClr val="3C4245"/>
                </a:solidFill>
                <a:effectLst/>
                <a:latin typeface="Times New Roman" panose="02020603050405020304" pitchFamily="18" charset="0"/>
                <a:cs typeface="Times New Roman" panose="02020603050405020304" pitchFamily="18" charset="0"/>
              </a:rPr>
              <a:t>1.7</a:t>
            </a:r>
            <a:r>
              <a:rPr lang="zh-CN" altLang="en-US" sz="1800" b="1" i="0" dirty="0">
                <a:solidFill>
                  <a:srgbClr val="3C4245"/>
                </a:solidFill>
                <a:effectLst/>
                <a:latin typeface="Times New Roman" panose="02020603050405020304" pitchFamily="18" charset="0"/>
                <a:cs typeface="Times New Roman" panose="02020603050405020304" pitchFamily="18" charset="0"/>
              </a:rPr>
              <a:t>亿剂疫苗（</a:t>
            </a:r>
            <a:r>
              <a:rPr lang="en-US" altLang="zh-CN" sz="1800" b="1" i="0" dirty="0">
                <a:solidFill>
                  <a:srgbClr val="3C4245"/>
                </a:solidFill>
                <a:effectLst/>
                <a:latin typeface="Times New Roman" panose="02020603050405020304" pitchFamily="18" charset="0"/>
                <a:cs typeface="Times New Roman" panose="02020603050405020304" pitchFamily="18" charset="0"/>
              </a:rPr>
              <a:t>2021</a:t>
            </a:r>
            <a:r>
              <a:rPr lang="zh-CN" altLang="en-US" sz="1800" b="1" i="0" dirty="0">
                <a:solidFill>
                  <a:srgbClr val="3C4245"/>
                </a:solidFill>
                <a:effectLst/>
                <a:latin typeface="Times New Roman" panose="02020603050405020304" pitchFamily="18" charset="0"/>
                <a:cs typeface="Times New Roman" panose="02020603050405020304" pitchFamily="18" charset="0"/>
              </a:rPr>
              <a:t>年</a:t>
            </a:r>
            <a:r>
              <a:rPr lang="en-US" altLang="zh-CN" sz="1800" b="1" i="0" dirty="0">
                <a:solidFill>
                  <a:srgbClr val="3C4245"/>
                </a:solidFill>
                <a:effectLst/>
                <a:latin typeface="Times New Roman" panose="02020603050405020304" pitchFamily="18" charset="0"/>
                <a:cs typeface="Times New Roman" panose="02020603050405020304" pitchFamily="18" charset="0"/>
              </a:rPr>
              <a:t>8</a:t>
            </a:r>
            <a:r>
              <a:rPr lang="zh-CN" altLang="en-US" sz="1800" b="1" i="0" dirty="0">
                <a:solidFill>
                  <a:srgbClr val="3C4245"/>
                </a:solidFill>
                <a:effectLst/>
                <a:latin typeface="Times New Roman" panose="02020603050405020304" pitchFamily="18" charset="0"/>
                <a:cs typeface="Times New Roman" panose="02020603050405020304" pitchFamily="18" charset="0"/>
              </a:rPr>
              <a:t>月</a:t>
            </a:r>
            <a:r>
              <a:rPr lang="en-US" altLang="zh-CN" sz="1800" b="1" i="0" dirty="0">
                <a:solidFill>
                  <a:srgbClr val="3C4245"/>
                </a:solidFill>
                <a:effectLst/>
                <a:latin typeface="Times New Roman" panose="02020603050405020304" pitchFamily="18" charset="0"/>
                <a:cs typeface="Times New Roman" panose="02020603050405020304" pitchFamily="18" charset="0"/>
              </a:rPr>
              <a:t>6</a:t>
            </a:r>
            <a:r>
              <a:rPr lang="zh-CN" altLang="en-US" sz="1800" b="1" i="0" dirty="0">
                <a:solidFill>
                  <a:srgbClr val="3C4245"/>
                </a:solidFill>
                <a:effectLst/>
                <a:latin typeface="Times New Roman" panose="02020603050405020304" pitchFamily="18" charset="0"/>
                <a:cs typeface="Times New Roman" panose="02020603050405020304" pitchFamily="18" charset="0"/>
              </a:rPr>
              <a:t>日更新）。</a:t>
            </a:r>
            <a:endParaRPr lang="en-US" altLang="zh-CN" sz="1800" b="1" i="0" dirty="0">
              <a:solidFill>
                <a:srgbClr val="3C4245"/>
              </a:solidFill>
              <a:effectLst/>
              <a:latin typeface="Times New Roman" panose="02020603050405020304" pitchFamily="18" charset="0"/>
              <a:cs typeface="Times New Roman" panose="02020603050405020304" pitchFamily="18" charset="0"/>
            </a:endParaRPr>
          </a:p>
          <a:p>
            <a:pPr>
              <a:lnSpc>
                <a:spcPct val="150000"/>
              </a:lnSpc>
            </a:pPr>
            <a:r>
              <a:rPr lang="zh-CN" altLang="en-US" sz="1800" b="1" i="0" dirty="0">
                <a:solidFill>
                  <a:srgbClr val="333333"/>
                </a:solidFill>
                <a:effectLst/>
                <a:latin typeface="Times New Roman" panose="02020603050405020304" pitchFamily="18" charset="0"/>
                <a:cs typeface="Times New Roman" panose="02020603050405020304" pitchFamily="18" charset="0"/>
              </a:rPr>
              <a:t>截至</a:t>
            </a:r>
            <a:r>
              <a:rPr lang="en-US" altLang="zh-CN" sz="1800" b="1" i="0" dirty="0">
                <a:solidFill>
                  <a:srgbClr val="333333"/>
                </a:solidFill>
                <a:effectLst/>
                <a:latin typeface="Times New Roman" panose="02020603050405020304" pitchFamily="18" charset="0"/>
                <a:cs typeface="Times New Roman" panose="02020603050405020304" pitchFamily="18" charset="0"/>
              </a:rPr>
              <a:t>8</a:t>
            </a:r>
            <a:r>
              <a:rPr lang="zh-CN" altLang="en-US" sz="1800" b="1" i="0" dirty="0">
                <a:solidFill>
                  <a:srgbClr val="333333"/>
                </a:solidFill>
                <a:effectLst/>
                <a:latin typeface="Times New Roman" panose="02020603050405020304" pitchFamily="18" charset="0"/>
                <a:cs typeface="Times New Roman" panose="02020603050405020304" pitchFamily="18" charset="0"/>
              </a:rPr>
              <a:t>月</a:t>
            </a:r>
            <a:r>
              <a:rPr lang="en-US" altLang="zh-CN" sz="1800" b="1" i="0" dirty="0">
                <a:solidFill>
                  <a:srgbClr val="333333"/>
                </a:solidFill>
                <a:effectLst/>
                <a:latin typeface="Times New Roman" panose="02020603050405020304" pitchFamily="18" charset="0"/>
                <a:cs typeface="Times New Roman" panose="02020603050405020304" pitchFamily="18" charset="0"/>
              </a:rPr>
              <a:t>4</a:t>
            </a:r>
            <a:r>
              <a:rPr lang="zh-CN" altLang="en-US" sz="1800" b="1" i="0" dirty="0">
                <a:solidFill>
                  <a:srgbClr val="333333"/>
                </a:solidFill>
                <a:effectLst/>
                <a:latin typeface="Times New Roman" panose="02020603050405020304" pitchFamily="18" charset="0"/>
                <a:cs typeface="Times New Roman" panose="02020603050405020304" pitchFamily="18" charset="0"/>
              </a:rPr>
              <a:t>日，中国已通过援助、</a:t>
            </a:r>
            <a:r>
              <a:rPr lang="zh-CN" altLang="en-US" sz="1800" b="1" i="0" dirty="0">
                <a:solidFill>
                  <a:srgbClr val="C00000"/>
                </a:solidFill>
                <a:effectLst/>
                <a:latin typeface="Times New Roman" panose="02020603050405020304" pitchFamily="18" charset="0"/>
                <a:cs typeface="Times New Roman" panose="02020603050405020304" pitchFamily="18" charset="0"/>
              </a:rPr>
              <a:t>出口、联合生产</a:t>
            </a:r>
            <a:r>
              <a:rPr lang="zh-CN" altLang="en-US" sz="1800" b="1" i="0" dirty="0">
                <a:solidFill>
                  <a:srgbClr val="333333"/>
                </a:solidFill>
                <a:effectLst/>
                <a:latin typeface="Times New Roman" panose="02020603050405020304" pitchFamily="18" charset="0"/>
                <a:cs typeface="Times New Roman" panose="02020603050405020304" pitchFamily="18" charset="0"/>
              </a:rPr>
              <a:t>等多种方式，向超过</a:t>
            </a:r>
            <a:r>
              <a:rPr lang="en-US" altLang="zh-CN" sz="1800" b="1" i="0" dirty="0">
                <a:solidFill>
                  <a:srgbClr val="333333"/>
                </a:solidFill>
                <a:effectLst/>
                <a:latin typeface="Times New Roman" panose="02020603050405020304" pitchFamily="18" charset="0"/>
                <a:cs typeface="Times New Roman" panose="02020603050405020304" pitchFamily="18" charset="0"/>
              </a:rPr>
              <a:t>100</a:t>
            </a:r>
            <a:r>
              <a:rPr lang="zh-CN" altLang="en-US" sz="1800" b="1" i="0" dirty="0">
                <a:solidFill>
                  <a:srgbClr val="333333"/>
                </a:solidFill>
                <a:effectLst/>
                <a:latin typeface="Times New Roman" panose="02020603050405020304" pitchFamily="18" charset="0"/>
                <a:cs typeface="Times New Roman" panose="02020603050405020304" pitchFamily="18" charset="0"/>
              </a:rPr>
              <a:t>个国家和国际组织提供</a:t>
            </a:r>
            <a:r>
              <a:rPr lang="en-US" altLang="zh-CN" sz="1800" b="1" i="0" dirty="0">
                <a:solidFill>
                  <a:srgbClr val="333333"/>
                </a:solidFill>
                <a:effectLst/>
                <a:latin typeface="Times New Roman" panose="02020603050405020304" pitchFamily="18" charset="0"/>
                <a:cs typeface="Times New Roman" panose="02020603050405020304" pitchFamily="18" charset="0"/>
              </a:rPr>
              <a:t>7.7</a:t>
            </a:r>
            <a:r>
              <a:rPr lang="zh-CN" altLang="en-US" sz="1800" b="1" i="0" dirty="0">
                <a:solidFill>
                  <a:srgbClr val="333333"/>
                </a:solidFill>
                <a:effectLst/>
                <a:latin typeface="Times New Roman" panose="02020603050405020304" pitchFamily="18" charset="0"/>
                <a:cs typeface="Times New Roman" panose="02020603050405020304" pitchFamily="18" charset="0"/>
              </a:rPr>
              <a:t>亿剂疫苗，惠及数亿民众。中国对外提供疫苗占本国接种用苗比例超过</a:t>
            </a:r>
            <a:r>
              <a:rPr lang="en-US" altLang="zh-CN" sz="1800" b="1" i="0" dirty="0">
                <a:solidFill>
                  <a:srgbClr val="333333"/>
                </a:solidFill>
                <a:effectLst/>
                <a:latin typeface="Times New Roman" panose="02020603050405020304" pitchFamily="18" charset="0"/>
                <a:cs typeface="Times New Roman" panose="02020603050405020304" pitchFamily="18" charset="0"/>
              </a:rPr>
              <a:t>45%</a:t>
            </a:r>
            <a:r>
              <a:rPr lang="zh-CN" altLang="en-US" sz="1800" b="1" i="0" dirty="0">
                <a:solidFill>
                  <a:srgbClr val="333333"/>
                </a:solidFill>
                <a:effectLst/>
                <a:latin typeface="Times New Roman" panose="02020603050405020304" pitchFamily="18" charset="0"/>
                <a:cs typeface="Times New Roman" panose="02020603050405020304" pitchFamily="18" charset="0"/>
              </a:rPr>
              <a:t>，相当于中国人每接种两剂疫苗，就对外提供一剂。</a:t>
            </a:r>
            <a:endParaRPr lang="en-US" altLang="zh-CN" sz="1800" b="1" i="0" dirty="0">
              <a:solidFill>
                <a:srgbClr val="333333"/>
              </a:solidFill>
              <a:effectLst/>
              <a:latin typeface="Times New Roman" panose="02020603050405020304" pitchFamily="18" charset="0"/>
              <a:cs typeface="Times New Roman" panose="02020603050405020304" pitchFamily="18" charset="0"/>
            </a:endParaRPr>
          </a:p>
          <a:p>
            <a:pPr>
              <a:lnSpc>
                <a:spcPct val="150000"/>
              </a:lnSpc>
            </a:pPr>
            <a:r>
              <a:rPr lang="en-US" altLang="zh-CN" sz="1800" b="1" i="0" dirty="0">
                <a:solidFill>
                  <a:srgbClr val="333333"/>
                </a:solidFill>
                <a:effectLst/>
                <a:latin typeface="Times New Roman" panose="02020603050405020304" pitchFamily="18" charset="0"/>
                <a:cs typeface="Times New Roman" panose="02020603050405020304" pitchFamily="18" charset="0"/>
              </a:rPr>
              <a:t>2021</a:t>
            </a:r>
            <a:r>
              <a:rPr lang="zh-CN" altLang="en-US" sz="1800" b="1" i="0" dirty="0">
                <a:solidFill>
                  <a:srgbClr val="333333"/>
                </a:solidFill>
                <a:effectLst/>
                <a:latin typeface="Times New Roman" panose="02020603050405020304" pitchFamily="18" charset="0"/>
                <a:cs typeface="Times New Roman" panose="02020603050405020304" pitchFamily="18" charset="0"/>
              </a:rPr>
              <a:t>年全年将努力对外提供</a:t>
            </a:r>
            <a:r>
              <a:rPr lang="en-US" altLang="zh-CN" sz="1800" b="1" i="0" dirty="0">
                <a:solidFill>
                  <a:srgbClr val="333333"/>
                </a:solidFill>
                <a:effectLst/>
                <a:latin typeface="Times New Roman" panose="02020603050405020304" pitchFamily="18" charset="0"/>
                <a:cs typeface="Times New Roman" panose="02020603050405020304" pitchFamily="18" charset="0"/>
              </a:rPr>
              <a:t>20</a:t>
            </a:r>
            <a:r>
              <a:rPr lang="zh-CN" altLang="en-US" sz="1800" b="1" i="0" dirty="0">
                <a:solidFill>
                  <a:srgbClr val="333333"/>
                </a:solidFill>
                <a:effectLst/>
                <a:latin typeface="arial" panose="020B0604020202020204" pitchFamily="34" charset="0"/>
              </a:rPr>
              <a:t>亿剂。</a:t>
            </a:r>
            <a:r>
              <a:rPr lang="zh-CN" altLang="en-US" sz="1800" b="1" i="0" dirty="0">
                <a:solidFill>
                  <a:srgbClr val="333333"/>
                </a:solidFill>
                <a:effectLst/>
                <a:latin typeface="Times New Roman" panose="02020603050405020304" pitchFamily="18" charset="0"/>
                <a:cs typeface="Times New Roman" panose="02020603050405020304" pitchFamily="18" charset="0"/>
              </a:rPr>
              <a:t>中国已向“新冠疫苗实施计划”供应超过了</a:t>
            </a:r>
            <a:r>
              <a:rPr lang="en-US" altLang="zh-CN" sz="1800" b="1" i="0" dirty="0">
                <a:solidFill>
                  <a:srgbClr val="333333"/>
                </a:solidFill>
                <a:effectLst/>
                <a:latin typeface="Times New Roman" panose="02020603050405020304" pitchFamily="18" charset="0"/>
                <a:cs typeface="Times New Roman" panose="02020603050405020304" pitchFamily="18" charset="0"/>
              </a:rPr>
              <a:t>7000</a:t>
            </a:r>
            <a:r>
              <a:rPr lang="zh-CN" altLang="en-US" sz="1800" b="1" i="0" dirty="0">
                <a:solidFill>
                  <a:srgbClr val="333333"/>
                </a:solidFill>
                <a:effectLst/>
                <a:latin typeface="Times New Roman" panose="02020603050405020304" pitchFamily="18" charset="0"/>
                <a:cs typeface="Times New Roman" panose="02020603050405020304" pitchFamily="18" charset="0"/>
              </a:rPr>
              <a:t>万剂疫苗，并捐赠</a:t>
            </a:r>
            <a:r>
              <a:rPr lang="en-US" altLang="zh-CN" sz="1800" b="1" i="0" dirty="0">
                <a:solidFill>
                  <a:srgbClr val="333333"/>
                </a:solidFill>
                <a:effectLst/>
                <a:latin typeface="Times New Roman" panose="02020603050405020304" pitchFamily="18" charset="0"/>
                <a:cs typeface="Times New Roman" panose="02020603050405020304" pitchFamily="18" charset="0"/>
              </a:rPr>
              <a:t>1</a:t>
            </a:r>
            <a:r>
              <a:rPr lang="zh-CN" altLang="en-US" sz="1800" b="1" i="0" dirty="0">
                <a:solidFill>
                  <a:srgbClr val="333333"/>
                </a:solidFill>
                <a:effectLst/>
                <a:latin typeface="Times New Roman" panose="02020603050405020304" pitchFamily="18" charset="0"/>
                <a:cs typeface="Times New Roman" panose="02020603050405020304" pitchFamily="18" charset="0"/>
              </a:rPr>
              <a:t>亿美元。</a:t>
            </a:r>
            <a:endParaRPr lang="en-US" altLang="zh-CN" sz="1800" b="1" i="0" dirty="0">
              <a:solidFill>
                <a:srgbClr val="333333"/>
              </a:solidFill>
              <a:effectLst/>
              <a:latin typeface="Times New Roman" panose="02020603050405020304" pitchFamily="18" charset="0"/>
              <a:cs typeface="Times New Roman" panose="02020603050405020304" pitchFamily="18" charset="0"/>
            </a:endParaRPr>
          </a:p>
          <a:p>
            <a:pPr>
              <a:lnSpc>
                <a:spcPct val="150000"/>
              </a:lnSpc>
            </a:pPr>
            <a:r>
              <a:rPr lang="zh-CN" altLang="en-US" sz="1800" b="1" i="0" dirty="0">
                <a:solidFill>
                  <a:srgbClr val="C00000"/>
                </a:solidFill>
                <a:effectLst/>
                <a:latin typeface="Times New Roman" panose="02020603050405020304" pitchFamily="18" charset="0"/>
                <a:ea typeface="+mj-ea"/>
                <a:cs typeface="Times New Roman" panose="02020603050405020304" pitchFamily="18" charset="0"/>
              </a:rPr>
              <a:t>“可及性和可担负性”是作为全球公共产品的新冠疫苗特点。</a:t>
            </a:r>
            <a:endParaRPr lang="en-US" altLang="zh-CN" sz="1800" b="1" i="0" dirty="0">
              <a:solidFill>
                <a:srgbClr val="3C4245"/>
              </a:solidFill>
              <a:effectLst/>
              <a:latin typeface="Times New Roman" panose="02020603050405020304" pitchFamily="18" charset="0"/>
              <a:cs typeface="Times New Roman" panose="02020603050405020304" pitchFamily="18" charset="0"/>
            </a:endParaRPr>
          </a:p>
          <a:p>
            <a:pPr>
              <a:lnSpc>
                <a:spcPct val="150000"/>
              </a:lnSpc>
            </a:pPr>
            <a:endParaRPr lang="en-US" altLang="zh-CN" sz="1600" b="1" i="0" dirty="0">
              <a:solidFill>
                <a:srgbClr val="000000"/>
              </a:solidFill>
              <a:effectLst/>
              <a:latin typeface="Times New Roman" panose="02020603050405020304" pitchFamily="18" charset="0"/>
              <a:cs typeface="Times New Roman" panose="02020603050405020304" pitchFamily="18" charset="0"/>
            </a:endParaRPr>
          </a:p>
          <a:p>
            <a:pPr>
              <a:lnSpc>
                <a:spcPct val="150000"/>
              </a:lnSpc>
            </a:pPr>
            <a:endParaRPr lang="en-US" altLang="zh-CN" sz="1600" b="1" i="0" dirty="0">
              <a:solidFill>
                <a:srgbClr val="000000"/>
              </a:solidFill>
              <a:effectLst/>
              <a:latin typeface="Times New Roman" panose="02020603050405020304" pitchFamily="18" charset="0"/>
              <a:cs typeface="Times New Roman" panose="02020603050405020304" pitchFamily="18" charset="0"/>
            </a:endParaRPr>
          </a:p>
          <a:p>
            <a:pPr>
              <a:lnSpc>
                <a:spcPct val="150000"/>
              </a:lnSpc>
            </a:pPr>
            <a:endParaRPr lang="zh-CN" altLang="en-US" sz="1600" b="1" i="0" dirty="0">
              <a:solidFill>
                <a:srgbClr val="000000"/>
              </a:solidFill>
              <a:effectLst/>
              <a:latin typeface="Times New Roman" panose="02020603050405020304" pitchFamily="18" charset="0"/>
              <a:ea typeface="+mj-ea"/>
              <a:cs typeface="Times New Roman" panose="02020603050405020304" pitchFamily="18" charset="0"/>
            </a:endParaRPr>
          </a:p>
          <a:p>
            <a:pPr>
              <a:lnSpc>
                <a:spcPct val="150000"/>
              </a:lnSpc>
            </a:pPr>
            <a:endParaRPr lang="en-US" altLang="zh-CN" sz="1600" b="1" dirty="0">
              <a:solidFill>
                <a:srgbClr val="000000"/>
              </a:solidFill>
              <a:latin typeface="Times New Roman" panose="02020603050405020304" pitchFamily="18" charset="0"/>
              <a:ea typeface="+mj-ea"/>
              <a:cs typeface="Times New Roman" panose="02020603050405020304" pitchFamily="18" charset="0"/>
            </a:endParaRPr>
          </a:p>
          <a:p>
            <a:endParaRPr lang="en-US" altLang="zh-CN" sz="1400" b="1" dirty="0">
              <a:solidFill>
                <a:srgbClr val="000000"/>
              </a:solidFill>
              <a:latin typeface="Times New Roman" panose="02020603050405020304" pitchFamily="18" charset="0"/>
              <a:ea typeface="+mj-ea"/>
              <a:cs typeface="Times New Roman" panose="02020603050405020304" pitchFamily="18" charset="0"/>
            </a:endParaRPr>
          </a:p>
          <a:p>
            <a:endParaRPr lang="en-US" altLang="zh-CN" sz="1400" b="1" dirty="0">
              <a:latin typeface="Times New Roman" panose="02020603050405020304" pitchFamily="18" charset="0"/>
              <a:ea typeface="+mj-ea"/>
              <a:cs typeface="Times New Roman" panose="02020603050405020304" pitchFamily="18" charset="0"/>
            </a:endParaRPr>
          </a:p>
          <a:p>
            <a:endParaRPr lang="en-US" altLang="zh-CN" sz="2000" b="1" dirty="0">
              <a:latin typeface="Times New Roman" panose="02020603050405020304" pitchFamily="18" charset="0"/>
              <a:ea typeface="+mj-ea"/>
              <a:cs typeface="Times New Roman" panose="02020603050405020304" pitchFamily="18" charset="0"/>
            </a:endParaRPr>
          </a:p>
        </p:txBody>
      </p:sp>
      <p:graphicFrame>
        <p:nvGraphicFramePr>
          <p:cNvPr id="7" name="Object 2">
            <a:extLst>
              <a:ext uri="{FF2B5EF4-FFF2-40B4-BE49-F238E27FC236}">
                <a16:creationId xmlns:a16="http://schemas.microsoft.com/office/drawing/2014/main" id="{10600B35-BE55-4644-973A-EA00D861182D}"/>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7" name="Object 2">
                        <a:extLst>
                          <a:ext uri="{FF2B5EF4-FFF2-40B4-BE49-F238E27FC236}">
                            <a16:creationId xmlns:a16="http://schemas.microsoft.com/office/drawing/2014/main" id="{10600B35-BE55-4644-973A-EA00D86118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日期占位符 7">
            <a:extLst>
              <a:ext uri="{FF2B5EF4-FFF2-40B4-BE49-F238E27FC236}">
                <a16:creationId xmlns:a16="http://schemas.microsoft.com/office/drawing/2014/main" id="{3CC27232-5197-4A38-80E4-9BD7CA272E10}"/>
              </a:ext>
            </a:extLst>
          </p:cNvPr>
          <p:cNvSpPr>
            <a:spLocks noGrp="1"/>
          </p:cNvSpPr>
          <p:nvPr>
            <p:ph type="dt" sz="half" idx="10"/>
          </p:nvPr>
        </p:nvSpPr>
        <p:spPr/>
        <p:txBody>
          <a:bodyPr/>
          <a:lstStyle/>
          <a:p>
            <a:r>
              <a:rPr lang="zh-CN" altLang="en-US"/>
              <a:t>复旦知识产权研讨会</a:t>
            </a:r>
          </a:p>
        </p:txBody>
      </p:sp>
      <p:sp>
        <p:nvSpPr>
          <p:cNvPr id="9" name="页脚占位符 8">
            <a:extLst>
              <a:ext uri="{FF2B5EF4-FFF2-40B4-BE49-F238E27FC236}">
                <a16:creationId xmlns:a16="http://schemas.microsoft.com/office/drawing/2014/main" id="{4C050FBA-26FE-488D-B1B5-9BA39145188A}"/>
              </a:ext>
            </a:extLst>
          </p:cNvPr>
          <p:cNvSpPr>
            <a:spLocks noGrp="1"/>
          </p:cNvSpPr>
          <p:nvPr>
            <p:ph type="ftr" sz="quarter" idx="11"/>
          </p:nvPr>
        </p:nvSpPr>
        <p:spPr/>
        <p:txBody>
          <a:bodyPr/>
          <a:lstStyle/>
          <a:p>
            <a:r>
              <a:rPr lang="en-US" altLang="zh-CN"/>
              <a:t>12</a:t>
            </a:r>
            <a:r>
              <a:rPr lang="zh-CN" altLang="en-US"/>
              <a:t>月</a:t>
            </a:r>
            <a:r>
              <a:rPr lang="en-US" altLang="zh-CN"/>
              <a:t>4</a:t>
            </a:r>
            <a:r>
              <a:rPr lang="zh-CN" altLang="en-US"/>
              <a:t>日</a:t>
            </a:r>
            <a:r>
              <a:rPr lang="en-US" altLang="zh-CN"/>
              <a:t>9:00-10:50</a:t>
            </a:r>
            <a:endParaRPr lang="zh-CN" altLang="en-US"/>
          </a:p>
        </p:txBody>
      </p:sp>
      <p:sp>
        <p:nvSpPr>
          <p:cNvPr id="4" name="灯片编号占位符 3">
            <a:extLst>
              <a:ext uri="{FF2B5EF4-FFF2-40B4-BE49-F238E27FC236}">
                <a16:creationId xmlns:a16="http://schemas.microsoft.com/office/drawing/2014/main" id="{1C5EFEE5-9FEE-429D-A98D-D497C841B824}"/>
              </a:ext>
            </a:extLst>
          </p:cNvPr>
          <p:cNvSpPr>
            <a:spLocks noGrp="1"/>
          </p:cNvSpPr>
          <p:nvPr>
            <p:ph type="sldNum" sz="quarter" idx="12"/>
          </p:nvPr>
        </p:nvSpPr>
        <p:spPr/>
        <p:txBody>
          <a:bodyPr/>
          <a:lstStyle/>
          <a:p>
            <a:fld id="{6BB314F9-CA3C-4D7F-97C2-7C174F19CC09}" type="slidenum">
              <a:rPr lang="zh-CN" altLang="en-US" smtClean="0"/>
              <a:pPr/>
              <a:t>5</a:t>
            </a:fld>
            <a:endParaRPr lang="zh-CN" altLang="en-US"/>
          </a:p>
        </p:txBody>
      </p:sp>
    </p:spTree>
    <p:extLst>
      <p:ext uri="{BB962C8B-B14F-4D97-AF65-F5344CB8AC3E}">
        <p14:creationId xmlns:p14="http://schemas.microsoft.com/office/powerpoint/2010/main" val="2241373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ACF2AD-3F48-49F5-947B-14849DB11BE2}"/>
              </a:ext>
            </a:extLst>
          </p:cNvPr>
          <p:cNvSpPr>
            <a:spLocks noGrp="1"/>
          </p:cNvSpPr>
          <p:nvPr>
            <p:ph type="title"/>
          </p:nvPr>
        </p:nvSpPr>
        <p:spPr/>
        <p:txBody>
          <a:bodyPr>
            <a:normAutofit fontScale="90000"/>
          </a:bodyPr>
          <a:lstStyle/>
          <a:p>
            <a:br>
              <a:rPr lang="en-US" altLang="zh-CN" b="1" dirty="0">
                <a:latin typeface="Times New Roman" panose="02020603050405020304" pitchFamily="18" charset="0"/>
                <a:ea typeface="+mj-ea"/>
                <a:cs typeface="Times New Roman" panose="02020603050405020304" pitchFamily="18" charset="0"/>
              </a:rPr>
            </a:br>
            <a:r>
              <a:rPr lang="en-US" altLang="zh-CN" sz="3100" b="1" dirty="0">
                <a:latin typeface="Times New Roman" panose="02020603050405020304" pitchFamily="18" charset="0"/>
                <a:ea typeface="+mj-ea"/>
                <a:cs typeface="Times New Roman" panose="02020603050405020304" pitchFamily="18" charset="0"/>
              </a:rPr>
              <a:t>2.1  </a:t>
            </a:r>
            <a:r>
              <a:rPr lang="zh-CN" altLang="en-US" sz="3100" b="1" dirty="0">
                <a:latin typeface="Times New Roman" panose="02020603050405020304" pitchFamily="18" charset="0"/>
                <a:ea typeface="+mj-ea"/>
                <a:cs typeface="Times New Roman" panose="02020603050405020304" pitchFamily="18" charset="0"/>
              </a:rPr>
              <a:t>作为全球公共产品的新冠疫苗与知识产权</a:t>
            </a:r>
            <a:br>
              <a:rPr lang="en-US" altLang="zh-CN" sz="3600" b="1" dirty="0">
                <a:latin typeface="Times New Roman" panose="02020603050405020304" pitchFamily="18" charset="0"/>
                <a:ea typeface="+mj-ea"/>
                <a:cs typeface="Times New Roman" panose="02020603050405020304" pitchFamily="18" charset="0"/>
              </a:rPr>
            </a:br>
            <a:endParaRPr lang="zh-CN" altLang="en-US" dirty="0"/>
          </a:p>
        </p:txBody>
      </p:sp>
      <p:sp>
        <p:nvSpPr>
          <p:cNvPr id="3" name="内容占位符 2">
            <a:extLst>
              <a:ext uri="{FF2B5EF4-FFF2-40B4-BE49-F238E27FC236}">
                <a16:creationId xmlns:a16="http://schemas.microsoft.com/office/drawing/2014/main" id="{30142CE2-AAF3-4186-AABF-948767B7CFC4}"/>
              </a:ext>
            </a:extLst>
          </p:cNvPr>
          <p:cNvSpPr>
            <a:spLocks noGrp="1"/>
          </p:cNvSpPr>
          <p:nvPr>
            <p:ph idx="1"/>
          </p:nvPr>
        </p:nvSpPr>
        <p:spPr/>
        <p:txBody>
          <a:bodyPr>
            <a:normAutofit/>
          </a:bodyPr>
          <a:lstStyle/>
          <a:p>
            <a:r>
              <a:rPr lang="en-US" altLang="zh-CN" sz="1800" b="1" dirty="0">
                <a:solidFill>
                  <a:srgbClr val="C00000"/>
                </a:solidFill>
                <a:latin typeface="Times New Roman" panose="02020603050405020304" pitchFamily="18" charset="0"/>
                <a:cs typeface="Times New Roman" panose="02020603050405020304" pitchFamily="18" charset="0"/>
              </a:rPr>
              <a:t>Waiver from Certain Provisions of the TRIPS Agreement for the  Prevention, Containment and Treatment of COVID-19</a:t>
            </a:r>
            <a:r>
              <a:rPr lang="en-US" altLang="zh-CN" sz="1800" b="1" dirty="0">
                <a:latin typeface="Times New Roman" panose="02020603050405020304" pitchFamily="18" charset="0"/>
                <a:cs typeface="Times New Roman" panose="02020603050405020304" pitchFamily="18" charset="0"/>
              </a:rPr>
              <a:t>, Communication from </a:t>
            </a:r>
            <a:r>
              <a:rPr lang="en-US" altLang="zh-CN" sz="1800" b="1" dirty="0">
                <a:solidFill>
                  <a:srgbClr val="C00000"/>
                </a:solidFill>
                <a:latin typeface="Times New Roman" panose="02020603050405020304" pitchFamily="18" charset="0"/>
                <a:cs typeface="Times New Roman" panose="02020603050405020304" pitchFamily="18" charset="0"/>
              </a:rPr>
              <a:t>INDIA</a:t>
            </a:r>
            <a:r>
              <a:rPr lang="en-US" altLang="zh-CN" sz="1800" b="1" dirty="0">
                <a:latin typeface="Times New Roman" panose="02020603050405020304" pitchFamily="18" charset="0"/>
                <a:cs typeface="Times New Roman" panose="02020603050405020304" pitchFamily="18" charset="0"/>
              </a:rPr>
              <a:t> and </a:t>
            </a:r>
            <a:r>
              <a:rPr lang="en-US" altLang="zh-CN" sz="1800" b="1" dirty="0">
                <a:solidFill>
                  <a:srgbClr val="C00000"/>
                </a:solidFill>
                <a:latin typeface="Times New Roman" panose="02020603050405020304" pitchFamily="18" charset="0"/>
                <a:cs typeface="Times New Roman" panose="02020603050405020304" pitchFamily="18" charset="0"/>
              </a:rPr>
              <a:t>SOUTH AFRICA</a:t>
            </a:r>
            <a:r>
              <a:rPr lang="en-US" altLang="zh-CN" sz="1800" b="1" dirty="0">
                <a:latin typeface="Times New Roman" panose="02020603050405020304" pitchFamily="18" charset="0"/>
                <a:cs typeface="Times New Roman" panose="02020603050405020304" pitchFamily="18" charset="0"/>
              </a:rPr>
              <a:t>, </a:t>
            </a:r>
            <a:r>
              <a:rPr lang="en-US" altLang="zh-CN" sz="1800" b="1" dirty="0">
                <a:solidFill>
                  <a:srgbClr val="C00000"/>
                </a:solidFill>
                <a:latin typeface="Times New Roman" panose="02020603050405020304" pitchFamily="18" charset="0"/>
                <a:cs typeface="Times New Roman" panose="02020603050405020304" pitchFamily="18" charset="0"/>
              </a:rPr>
              <a:t>2 October 2020</a:t>
            </a:r>
          </a:p>
          <a:p>
            <a:r>
              <a:rPr lang="en-US" altLang="zh-CN" sz="1800" b="1" dirty="0">
                <a:latin typeface="Times New Roman" panose="02020603050405020304" pitchFamily="18" charset="0"/>
                <a:cs typeface="Times New Roman" panose="02020603050405020304" pitchFamily="18" charset="0"/>
              </a:rPr>
              <a:t>In these exceptional circumstances, we request that the Council for TRIPS recommends, as early as possible, to the General Council a waiver from the implementation, application and enforcement of Sections 1, 4, 5, and 7 of Part II of the TRIPS Agreement in relation to prevention, containment or treatment of COVID-19, we propose an initial duration of [x] years from the date of the adoption of the waiver.</a:t>
            </a:r>
          </a:p>
          <a:p>
            <a:r>
              <a:rPr lang="en-US" altLang="zh-CN" sz="1800" b="1" dirty="0">
                <a:solidFill>
                  <a:srgbClr val="C00000"/>
                </a:solidFill>
                <a:latin typeface="Times New Roman" panose="02020603050405020304" pitchFamily="18" charset="0"/>
                <a:cs typeface="Times New Roman" panose="02020603050405020304" pitchFamily="18" charset="0"/>
              </a:rPr>
              <a:t>Revised Decision Text, 25 May 2021</a:t>
            </a:r>
          </a:p>
          <a:p>
            <a:r>
              <a:rPr lang="en-US" altLang="zh-CN" sz="1800" b="1" dirty="0">
                <a:latin typeface="Times New Roman" panose="02020603050405020304" pitchFamily="18" charset="0"/>
                <a:cs typeface="Times New Roman" panose="02020603050405020304" pitchFamily="18" charset="0"/>
              </a:rPr>
              <a:t>intellectual property issues may arise with respect to the products and technologies, their materials or components, as well as their methods and means of manufacture. </a:t>
            </a:r>
          </a:p>
          <a:p>
            <a:r>
              <a:rPr lang="en-US" altLang="zh-CN" sz="1800" b="1" dirty="0">
                <a:latin typeface="Times New Roman" panose="02020603050405020304" pitchFamily="18" charset="0"/>
                <a:cs typeface="Times New Roman" panose="02020603050405020304" pitchFamily="18" charset="0"/>
              </a:rPr>
              <a:t>Hence it is proposed that the General Council assesses the existence of the exceptional circumstances justifying the waiver after a minimum period to determine the date of termination. </a:t>
            </a:r>
            <a:endParaRPr lang="zh-CN" altLang="en-US" sz="1800" b="1" dirty="0">
              <a:latin typeface="Times New Roman" panose="02020603050405020304" pitchFamily="18" charset="0"/>
              <a:cs typeface="Times New Roman" panose="02020603050405020304" pitchFamily="18" charset="0"/>
            </a:endParaRPr>
          </a:p>
        </p:txBody>
      </p:sp>
      <p:sp>
        <p:nvSpPr>
          <p:cNvPr id="4" name="日期占位符 3">
            <a:extLst>
              <a:ext uri="{FF2B5EF4-FFF2-40B4-BE49-F238E27FC236}">
                <a16:creationId xmlns:a16="http://schemas.microsoft.com/office/drawing/2014/main" id="{49ECD418-E0EC-4589-91AB-C1FB58FF82F4}"/>
              </a:ext>
            </a:extLst>
          </p:cNvPr>
          <p:cNvSpPr>
            <a:spLocks noGrp="1"/>
          </p:cNvSpPr>
          <p:nvPr>
            <p:ph type="dt" sz="half" idx="10"/>
          </p:nvPr>
        </p:nvSpPr>
        <p:spPr/>
        <p:txBody>
          <a:bodyPr/>
          <a:lstStyle/>
          <a:p>
            <a:r>
              <a:rPr lang="zh-CN" altLang="en-US"/>
              <a:t>复旦知识产权研讨会</a:t>
            </a:r>
          </a:p>
        </p:txBody>
      </p:sp>
      <p:sp>
        <p:nvSpPr>
          <p:cNvPr id="5" name="页脚占位符 4">
            <a:extLst>
              <a:ext uri="{FF2B5EF4-FFF2-40B4-BE49-F238E27FC236}">
                <a16:creationId xmlns:a16="http://schemas.microsoft.com/office/drawing/2014/main" id="{0EDE9230-39ED-4912-A894-02F12CE7502D}"/>
              </a:ext>
            </a:extLst>
          </p:cNvPr>
          <p:cNvSpPr>
            <a:spLocks noGrp="1"/>
          </p:cNvSpPr>
          <p:nvPr>
            <p:ph type="ftr" sz="quarter" idx="11"/>
          </p:nvPr>
        </p:nvSpPr>
        <p:spPr/>
        <p:txBody>
          <a:bodyPr/>
          <a:lstStyle/>
          <a:p>
            <a:r>
              <a:rPr lang="en-US" altLang="zh-CN"/>
              <a:t>12</a:t>
            </a:r>
            <a:r>
              <a:rPr lang="zh-CN" altLang="en-US"/>
              <a:t>月</a:t>
            </a:r>
            <a:r>
              <a:rPr lang="en-US" altLang="zh-CN"/>
              <a:t>4</a:t>
            </a:r>
            <a:r>
              <a:rPr lang="zh-CN" altLang="en-US"/>
              <a:t>日</a:t>
            </a:r>
            <a:r>
              <a:rPr lang="en-US" altLang="zh-CN"/>
              <a:t>9:00-10:50</a:t>
            </a:r>
            <a:endParaRPr lang="zh-CN" altLang="en-US"/>
          </a:p>
        </p:txBody>
      </p:sp>
      <p:sp>
        <p:nvSpPr>
          <p:cNvPr id="6" name="灯片编号占位符 5">
            <a:extLst>
              <a:ext uri="{FF2B5EF4-FFF2-40B4-BE49-F238E27FC236}">
                <a16:creationId xmlns:a16="http://schemas.microsoft.com/office/drawing/2014/main" id="{F452B860-A19D-46A7-B48B-06157E12E58B}"/>
              </a:ext>
            </a:extLst>
          </p:cNvPr>
          <p:cNvSpPr>
            <a:spLocks noGrp="1"/>
          </p:cNvSpPr>
          <p:nvPr>
            <p:ph type="sldNum" sz="quarter" idx="12"/>
          </p:nvPr>
        </p:nvSpPr>
        <p:spPr/>
        <p:txBody>
          <a:bodyPr/>
          <a:lstStyle/>
          <a:p>
            <a:fld id="{6BB314F9-CA3C-4D7F-97C2-7C174F19CC09}" type="slidenum">
              <a:rPr lang="zh-CN" altLang="en-US" smtClean="0"/>
              <a:pPr/>
              <a:t>6</a:t>
            </a:fld>
            <a:endParaRPr lang="zh-CN" altLang="en-US"/>
          </a:p>
        </p:txBody>
      </p:sp>
      <p:graphicFrame>
        <p:nvGraphicFramePr>
          <p:cNvPr id="7" name="Object 2">
            <a:extLst>
              <a:ext uri="{FF2B5EF4-FFF2-40B4-BE49-F238E27FC236}">
                <a16:creationId xmlns:a16="http://schemas.microsoft.com/office/drawing/2014/main" id="{59D57CC6-DCF6-467F-B1D5-BADE109721FA}"/>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7" name="Object 2">
                        <a:extLst>
                          <a:ext uri="{FF2B5EF4-FFF2-40B4-BE49-F238E27FC236}">
                            <a16:creationId xmlns:a16="http://schemas.microsoft.com/office/drawing/2014/main" id="{10600B35-BE55-4644-973A-EA00D86118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37862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ACF2AD-3F48-49F5-947B-14849DB11BE2}"/>
              </a:ext>
            </a:extLst>
          </p:cNvPr>
          <p:cNvSpPr>
            <a:spLocks noGrp="1"/>
          </p:cNvSpPr>
          <p:nvPr>
            <p:ph type="title"/>
          </p:nvPr>
        </p:nvSpPr>
        <p:spPr/>
        <p:txBody>
          <a:bodyPr>
            <a:normAutofit fontScale="90000"/>
          </a:bodyPr>
          <a:lstStyle/>
          <a:p>
            <a:br>
              <a:rPr lang="en-US" altLang="zh-CN" b="1" dirty="0">
                <a:latin typeface="Times New Roman" panose="02020603050405020304" pitchFamily="18" charset="0"/>
                <a:ea typeface="+mj-ea"/>
                <a:cs typeface="Times New Roman" panose="02020603050405020304" pitchFamily="18" charset="0"/>
              </a:rPr>
            </a:br>
            <a:r>
              <a:rPr lang="en-US" altLang="zh-CN" sz="3100" b="1" dirty="0">
                <a:latin typeface="Times New Roman" panose="02020603050405020304" pitchFamily="18" charset="0"/>
                <a:ea typeface="+mj-ea"/>
                <a:cs typeface="Times New Roman" panose="02020603050405020304" pitchFamily="18" charset="0"/>
              </a:rPr>
              <a:t>2.2  </a:t>
            </a:r>
            <a:r>
              <a:rPr lang="zh-CN" altLang="en-US" sz="3100" b="1" dirty="0">
                <a:latin typeface="Times New Roman" panose="02020603050405020304" pitchFamily="18" charset="0"/>
                <a:ea typeface="+mj-ea"/>
                <a:cs typeface="Times New Roman" panose="02020603050405020304" pitchFamily="18" charset="0"/>
              </a:rPr>
              <a:t>作为全球公共产品的新冠疫苗与知识产权</a:t>
            </a:r>
            <a:br>
              <a:rPr lang="en-US" altLang="zh-CN" sz="3600" b="1" dirty="0">
                <a:latin typeface="Times New Roman" panose="02020603050405020304" pitchFamily="18" charset="0"/>
                <a:ea typeface="+mj-ea"/>
                <a:cs typeface="Times New Roman" panose="02020603050405020304" pitchFamily="18" charset="0"/>
              </a:rPr>
            </a:br>
            <a:endParaRPr lang="zh-CN" altLang="en-US" dirty="0"/>
          </a:p>
        </p:txBody>
      </p:sp>
      <p:sp>
        <p:nvSpPr>
          <p:cNvPr id="3" name="内容占位符 2">
            <a:extLst>
              <a:ext uri="{FF2B5EF4-FFF2-40B4-BE49-F238E27FC236}">
                <a16:creationId xmlns:a16="http://schemas.microsoft.com/office/drawing/2014/main" id="{30142CE2-AAF3-4186-AABF-948767B7CFC4}"/>
              </a:ext>
            </a:extLst>
          </p:cNvPr>
          <p:cNvSpPr>
            <a:spLocks noGrp="1"/>
          </p:cNvSpPr>
          <p:nvPr>
            <p:ph idx="1"/>
          </p:nvPr>
        </p:nvSpPr>
        <p:spPr/>
        <p:txBody>
          <a:bodyPr>
            <a:normAutofit fontScale="92500" lnSpcReduction="20000"/>
          </a:bodyPr>
          <a:lstStyle/>
          <a:p>
            <a:r>
              <a:rPr lang="en-US" altLang="zh-CN" sz="1900" b="1" u="sng" dirty="0">
                <a:solidFill>
                  <a:srgbClr val="C00000"/>
                </a:solidFill>
                <a:latin typeface="Times New Roman" panose="02020603050405020304" pitchFamily="18" charset="0"/>
                <a:cs typeface="Times New Roman" panose="02020603050405020304" pitchFamily="18" charset="0"/>
              </a:rPr>
              <a:t>Draft General Council Declaration </a:t>
            </a:r>
            <a:r>
              <a:rPr lang="en-US" altLang="zh-CN" sz="1600" b="1" dirty="0">
                <a:solidFill>
                  <a:srgbClr val="C00000"/>
                </a:solidFill>
                <a:latin typeface="Times New Roman" panose="02020603050405020304" pitchFamily="18" charset="0"/>
                <a:cs typeface="Times New Roman" panose="02020603050405020304" pitchFamily="18" charset="0"/>
              </a:rPr>
              <a:t>on the TRIPS Agreement and Public Health in the Circumstances of a Pandemic</a:t>
            </a:r>
          </a:p>
          <a:p>
            <a:r>
              <a:rPr lang="en-US" altLang="zh-CN" sz="1800" b="1" dirty="0">
                <a:latin typeface="Times New Roman" panose="02020603050405020304" pitchFamily="18" charset="0"/>
                <a:cs typeface="Times New Roman" panose="02020603050405020304" pitchFamily="18" charset="0"/>
              </a:rPr>
              <a:t>Communication from the </a:t>
            </a:r>
            <a:r>
              <a:rPr lang="en-US" altLang="zh-CN" sz="1800" b="1" dirty="0">
                <a:solidFill>
                  <a:srgbClr val="C00000"/>
                </a:solidFill>
                <a:latin typeface="Times New Roman" panose="02020603050405020304" pitchFamily="18" charset="0"/>
                <a:cs typeface="Times New Roman" panose="02020603050405020304" pitchFamily="18" charset="0"/>
              </a:rPr>
              <a:t>EU </a:t>
            </a:r>
            <a:r>
              <a:rPr lang="en-US" altLang="zh-CN" sz="1800" b="1" dirty="0">
                <a:latin typeface="Times New Roman" panose="02020603050405020304" pitchFamily="18" charset="0"/>
                <a:cs typeface="Times New Roman" panose="02020603050405020304" pitchFamily="18" charset="0"/>
              </a:rPr>
              <a:t>to the Council for TRIPS, 18 June 2021</a:t>
            </a:r>
          </a:p>
          <a:p>
            <a:r>
              <a:rPr lang="en-US" altLang="zh-CN" sz="1800" b="1" dirty="0">
                <a:latin typeface="Times New Roman" panose="02020603050405020304" pitchFamily="18" charset="0"/>
                <a:cs typeface="Times New Roman" panose="02020603050405020304" pitchFamily="18" charset="0"/>
              </a:rPr>
              <a:t>Recognizing that our main objective is to </a:t>
            </a:r>
            <a:r>
              <a:rPr lang="en-US" altLang="zh-CN" sz="2200" b="1" dirty="0">
                <a:solidFill>
                  <a:srgbClr val="C00000"/>
                </a:solidFill>
                <a:latin typeface="Times New Roman" panose="02020603050405020304" pitchFamily="18" charset="0"/>
                <a:cs typeface="Times New Roman" panose="02020603050405020304" pitchFamily="18" charset="0"/>
              </a:rPr>
              <a:t>ensure fair and equitable </a:t>
            </a:r>
            <a:r>
              <a:rPr lang="en-US" altLang="zh-CN" sz="1800" b="1" dirty="0">
                <a:latin typeface="Times New Roman" panose="02020603050405020304" pitchFamily="18" charset="0"/>
                <a:cs typeface="Times New Roman" panose="02020603050405020304" pitchFamily="18" charset="0"/>
              </a:rPr>
              <a:t>distribution of vaccines and medicines to fight against COVID-19 and that this objective requires concerted efforts to increase manufacturing capacity and investment, as well as </a:t>
            </a:r>
            <a:r>
              <a:rPr lang="en-US" altLang="zh-CN" sz="2200" b="1" dirty="0">
                <a:solidFill>
                  <a:srgbClr val="C00000"/>
                </a:solidFill>
                <a:latin typeface="Times New Roman" panose="02020603050405020304" pitchFamily="18" charset="0"/>
                <a:cs typeface="Times New Roman" panose="02020603050405020304" pitchFamily="18" charset="0"/>
              </a:rPr>
              <a:t>supplies at an affordable cost</a:t>
            </a:r>
            <a:r>
              <a:rPr lang="en-US" altLang="zh-CN" sz="1800" b="1" dirty="0">
                <a:solidFill>
                  <a:srgbClr val="C00000"/>
                </a:solidFill>
                <a:latin typeface="Times New Roman" panose="02020603050405020304" pitchFamily="18" charset="0"/>
                <a:cs typeface="Times New Roman" panose="02020603050405020304" pitchFamily="18" charset="0"/>
              </a:rPr>
              <a:t>;</a:t>
            </a:r>
          </a:p>
          <a:p>
            <a:r>
              <a:rPr lang="en-US" altLang="zh-CN" sz="1800" b="1" dirty="0">
                <a:latin typeface="Times New Roman" panose="02020603050405020304" pitchFamily="18" charset="0"/>
                <a:cs typeface="Times New Roman" panose="02020603050405020304" pitchFamily="18" charset="0"/>
              </a:rPr>
              <a:t>Desiring to clarify that a pandemic constitutes a national emergency or a circumstance of extreme urgency for the purposes of issuing a compulsory </a:t>
            </a:r>
            <a:r>
              <a:rPr lang="en-US" altLang="zh-CN" sz="1800" b="1" dirty="0" err="1">
                <a:latin typeface="Times New Roman" panose="02020603050405020304" pitchFamily="18" charset="0"/>
                <a:cs typeface="Times New Roman" panose="02020603050405020304" pitchFamily="18" charset="0"/>
              </a:rPr>
              <a:t>licence</a:t>
            </a:r>
            <a:r>
              <a:rPr lang="en-US" altLang="zh-CN" sz="1800" b="1" dirty="0">
                <a:latin typeface="Times New Roman" panose="02020603050405020304" pitchFamily="18" charset="0"/>
                <a:cs typeface="Times New Roman" panose="02020603050405020304" pitchFamily="18" charset="0"/>
              </a:rPr>
              <a:t>, including for export, under the TRIPS Agreement,</a:t>
            </a:r>
            <a:r>
              <a:rPr lang="en-US" altLang="zh-CN" sz="1800" b="1" dirty="0">
                <a:solidFill>
                  <a:srgbClr val="C00000"/>
                </a:solidFill>
                <a:latin typeface="Times New Roman" panose="02020603050405020304" pitchFamily="18" charset="0"/>
                <a:cs typeface="Times New Roman" panose="02020603050405020304" pitchFamily="18" charset="0"/>
              </a:rPr>
              <a:t> </a:t>
            </a:r>
            <a:r>
              <a:rPr lang="en-US" altLang="zh-CN" sz="2200" b="1" dirty="0">
                <a:solidFill>
                  <a:srgbClr val="C00000"/>
                </a:solidFill>
                <a:latin typeface="Times New Roman" panose="02020603050405020304" pitchFamily="18" charset="0"/>
                <a:cs typeface="Times New Roman" panose="02020603050405020304" pitchFamily="18" charset="0"/>
              </a:rPr>
              <a:t>to support a swift use of the compulsory licensing system in the times of a pandemic</a:t>
            </a:r>
            <a:r>
              <a:rPr lang="en-US" altLang="zh-CN" sz="1800" b="1" dirty="0">
                <a:solidFill>
                  <a:srgbClr val="C00000"/>
                </a:solidFill>
                <a:latin typeface="Times New Roman" panose="02020603050405020304" pitchFamily="18" charset="0"/>
                <a:cs typeface="Times New Roman" panose="02020603050405020304" pitchFamily="18" charset="0"/>
              </a:rPr>
              <a:t>;</a:t>
            </a:r>
          </a:p>
          <a:p>
            <a:r>
              <a:rPr lang="en-US" altLang="zh-CN" sz="1800" b="1" dirty="0">
                <a:latin typeface="Times New Roman" panose="02020603050405020304" pitchFamily="18" charset="0"/>
                <a:cs typeface="Times New Roman" panose="02020603050405020304" pitchFamily="18" charset="0"/>
              </a:rPr>
              <a:t>In the circumstances of a pandemic and to support manufacturers ready to produce vaccines or medicines addressing the </a:t>
            </a:r>
            <a:r>
              <a:rPr lang="en-US" altLang="zh-CN" sz="2200" b="1" dirty="0">
                <a:latin typeface="Times New Roman" panose="02020603050405020304" pitchFamily="18" charset="0"/>
                <a:cs typeface="Times New Roman" panose="02020603050405020304" pitchFamily="18" charset="0"/>
              </a:rPr>
              <a:t>pandemic </a:t>
            </a:r>
            <a:r>
              <a:rPr lang="en-US" altLang="zh-CN" sz="2200" b="1" dirty="0">
                <a:solidFill>
                  <a:srgbClr val="C00000"/>
                </a:solidFill>
                <a:latin typeface="Times New Roman" panose="02020603050405020304" pitchFamily="18" charset="0"/>
                <a:cs typeface="Times New Roman" panose="02020603050405020304" pitchFamily="18" charset="0"/>
              </a:rPr>
              <a:t>at affordable prices for low- and middle-income countries, </a:t>
            </a:r>
            <a:r>
              <a:rPr lang="en-US" altLang="zh-CN" sz="1800" b="1" dirty="0">
                <a:latin typeface="Times New Roman" panose="02020603050405020304" pitchFamily="18" charset="0"/>
                <a:cs typeface="Times New Roman" panose="02020603050405020304" pitchFamily="18" charset="0"/>
              </a:rPr>
              <a:t>a Member may provide, for the purposes of determining the remuneration to be paid to the right holder pursuant to Article 31(h) and paragraph 2 of Article 31bis of the TRIPS Agreement, that the remuneration reflects </a:t>
            </a:r>
            <a:r>
              <a:rPr lang="en-US" altLang="zh-CN" sz="1800" b="1" dirty="0">
                <a:solidFill>
                  <a:srgbClr val="C00000"/>
                </a:solidFill>
                <a:latin typeface="Times New Roman" panose="02020603050405020304" pitchFamily="18" charset="0"/>
                <a:cs typeface="Times New Roman" panose="02020603050405020304" pitchFamily="18" charset="0"/>
              </a:rPr>
              <a:t>the price </a:t>
            </a:r>
            <a:r>
              <a:rPr lang="en-US" altLang="zh-CN" sz="1800" b="1" dirty="0">
                <a:latin typeface="Times New Roman" panose="02020603050405020304" pitchFamily="18" charset="0"/>
                <a:cs typeface="Times New Roman" panose="02020603050405020304" pitchFamily="18" charset="0"/>
              </a:rPr>
              <a:t>charged by the manufacturer of the vaccine or medicine produced </a:t>
            </a:r>
            <a:r>
              <a:rPr lang="en-US" altLang="zh-CN" sz="1800" b="1" dirty="0">
                <a:solidFill>
                  <a:srgbClr val="C00000"/>
                </a:solidFill>
                <a:latin typeface="Times New Roman" panose="02020603050405020304" pitchFamily="18" charset="0"/>
                <a:cs typeface="Times New Roman" panose="02020603050405020304" pitchFamily="18" charset="0"/>
              </a:rPr>
              <a:t>under the compulsory </a:t>
            </a:r>
            <a:r>
              <a:rPr lang="en-US" altLang="zh-CN" sz="1800" b="1" dirty="0" err="1">
                <a:solidFill>
                  <a:srgbClr val="C00000"/>
                </a:solidFill>
                <a:latin typeface="Times New Roman" panose="02020603050405020304" pitchFamily="18" charset="0"/>
                <a:cs typeface="Times New Roman" panose="02020603050405020304" pitchFamily="18" charset="0"/>
              </a:rPr>
              <a:t>licence</a:t>
            </a:r>
            <a:r>
              <a:rPr lang="en-US" altLang="zh-CN" sz="1800" b="1" dirty="0">
                <a:solidFill>
                  <a:srgbClr val="C00000"/>
                </a:solidFill>
                <a:latin typeface="Times New Roman" panose="02020603050405020304" pitchFamily="18" charset="0"/>
                <a:cs typeface="Times New Roman" panose="02020603050405020304" pitchFamily="18" charset="0"/>
              </a:rPr>
              <a:t>.</a:t>
            </a:r>
            <a:endParaRPr lang="zh-CN" altLang="en-US" sz="1800" b="1" dirty="0">
              <a:solidFill>
                <a:srgbClr val="C00000"/>
              </a:solidFill>
              <a:latin typeface="Times New Roman" panose="02020603050405020304" pitchFamily="18" charset="0"/>
              <a:cs typeface="Times New Roman" panose="02020603050405020304" pitchFamily="18" charset="0"/>
            </a:endParaRPr>
          </a:p>
        </p:txBody>
      </p:sp>
      <p:sp>
        <p:nvSpPr>
          <p:cNvPr id="4" name="日期占位符 3">
            <a:extLst>
              <a:ext uri="{FF2B5EF4-FFF2-40B4-BE49-F238E27FC236}">
                <a16:creationId xmlns:a16="http://schemas.microsoft.com/office/drawing/2014/main" id="{49ECD418-E0EC-4589-91AB-C1FB58FF82F4}"/>
              </a:ext>
            </a:extLst>
          </p:cNvPr>
          <p:cNvSpPr>
            <a:spLocks noGrp="1"/>
          </p:cNvSpPr>
          <p:nvPr>
            <p:ph type="dt" sz="half" idx="10"/>
          </p:nvPr>
        </p:nvSpPr>
        <p:spPr/>
        <p:txBody>
          <a:bodyPr/>
          <a:lstStyle/>
          <a:p>
            <a:r>
              <a:rPr lang="zh-CN" altLang="en-US"/>
              <a:t>复旦知识产权研讨会</a:t>
            </a:r>
          </a:p>
        </p:txBody>
      </p:sp>
      <p:sp>
        <p:nvSpPr>
          <p:cNvPr id="5" name="页脚占位符 4">
            <a:extLst>
              <a:ext uri="{FF2B5EF4-FFF2-40B4-BE49-F238E27FC236}">
                <a16:creationId xmlns:a16="http://schemas.microsoft.com/office/drawing/2014/main" id="{0EDE9230-39ED-4912-A894-02F12CE7502D}"/>
              </a:ext>
            </a:extLst>
          </p:cNvPr>
          <p:cNvSpPr>
            <a:spLocks noGrp="1"/>
          </p:cNvSpPr>
          <p:nvPr>
            <p:ph type="ftr" sz="quarter" idx="11"/>
          </p:nvPr>
        </p:nvSpPr>
        <p:spPr/>
        <p:txBody>
          <a:bodyPr/>
          <a:lstStyle/>
          <a:p>
            <a:r>
              <a:rPr lang="en-US" altLang="zh-CN"/>
              <a:t>12</a:t>
            </a:r>
            <a:r>
              <a:rPr lang="zh-CN" altLang="en-US"/>
              <a:t>月</a:t>
            </a:r>
            <a:r>
              <a:rPr lang="en-US" altLang="zh-CN"/>
              <a:t>4</a:t>
            </a:r>
            <a:r>
              <a:rPr lang="zh-CN" altLang="en-US"/>
              <a:t>日</a:t>
            </a:r>
            <a:r>
              <a:rPr lang="en-US" altLang="zh-CN"/>
              <a:t>9:00-10:50</a:t>
            </a:r>
            <a:endParaRPr lang="zh-CN" altLang="en-US"/>
          </a:p>
        </p:txBody>
      </p:sp>
      <p:sp>
        <p:nvSpPr>
          <p:cNvPr id="6" name="灯片编号占位符 5">
            <a:extLst>
              <a:ext uri="{FF2B5EF4-FFF2-40B4-BE49-F238E27FC236}">
                <a16:creationId xmlns:a16="http://schemas.microsoft.com/office/drawing/2014/main" id="{F452B860-A19D-46A7-B48B-06157E12E58B}"/>
              </a:ext>
            </a:extLst>
          </p:cNvPr>
          <p:cNvSpPr>
            <a:spLocks noGrp="1"/>
          </p:cNvSpPr>
          <p:nvPr>
            <p:ph type="sldNum" sz="quarter" idx="12"/>
          </p:nvPr>
        </p:nvSpPr>
        <p:spPr/>
        <p:txBody>
          <a:bodyPr/>
          <a:lstStyle/>
          <a:p>
            <a:fld id="{6BB314F9-CA3C-4D7F-97C2-7C174F19CC09}" type="slidenum">
              <a:rPr lang="zh-CN" altLang="en-US" smtClean="0"/>
              <a:pPr/>
              <a:t>7</a:t>
            </a:fld>
            <a:endParaRPr lang="zh-CN" altLang="en-US"/>
          </a:p>
        </p:txBody>
      </p:sp>
      <p:graphicFrame>
        <p:nvGraphicFramePr>
          <p:cNvPr id="7" name="Object 2">
            <a:extLst>
              <a:ext uri="{FF2B5EF4-FFF2-40B4-BE49-F238E27FC236}">
                <a16:creationId xmlns:a16="http://schemas.microsoft.com/office/drawing/2014/main" id="{59D57CC6-DCF6-467F-B1D5-BADE109721FA}"/>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7" name="Object 2">
                        <a:extLst>
                          <a:ext uri="{FF2B5EF4-FFF2-40B4-BE49-F238E27FC236}">
                            <a16:creationId xmlns:a16="http://schemas.microsoft.com/office/drawing/2014/main" id="{59D57CC6-DCF6-467F-B1D5-BADE10972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28880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ACF2AD-3F48-49F5-947B-14849DB11BE2}"/>
              </a:ext>
            </a:extLst>
          </p:cNvPr>
          <p:cNvSpPr>
            <a:spLocks noGrp="1"/>
          </p:cNvSpPr>
          <p:nvPr>
            <p:ph type="title"/>
          </p:nvPr>
        </p:nvSpPr>
        <p:spPr/>
        <p:txBody>
          <a:bodyPr>
            <a:normAutofit fontScale="90000"/>
          </a:bodyPr>
          <a:lstStyle/>
          <a:p>
            <a:br>
              <a:rPr lang="en-US" altLang="zh-CN" b="1" dirty="0">
                <a:latin typeface="Times New Roman" panose="02020603050405020304" pitchFamily="18" charset="0"/>
                <a:ea typeface="+mj-ea"/>
                <a:cs typeface="Times New Roman" panose="02020603050405020304" pitchFamily="18" charset="0"/>
              </a:rPr>
            </a:br>
            <a:r>
              <a:rPr lang="en-US" altLang="zh-CN" sz="3100" b="1" dirty="0">
                <a:latin typeface="Times New Roman" panose="02020603050405020304" pitchFamily="18" charset="0"/>
                <a:ea typeface="+mj-ea"/>
                <a:cs typeface="Times New Roman" panose="02020603050405020304" pitchFamily="18" charset="0"/>
              </a:rPr>
              <a:t>2.3  </a:t>
            </a:r>
            <a:r>
              <a:rPr lang="zh-CN" altLang="en-US" sz="3100" b="1" dirty="0">
                <a:latin typeface="Times New Roman" panose="02020603050405020304" pitchFamily="18" charset="0"/>
                <a:ea typeface="+mj-ea"/>
                <a:cs typeface="Times New Roman" panose="02020603050405020304" pitchFamily="18" charset="0"/>
              </a:rPr>
              <a:t>作为全球公共产品的新冠疫苗与知识产权</a:t>
            </a:r>
            <a:br>
              <a:rPr lang="en-US" altLang="zh-CN" sz="3600" b="1" dirty="0">
                <a:latin typeface="Times New Roman" panose="02020603050405020304" pitchFamily="18" charset="0"/>
                <a:ea typeface="+mj-ea"/>
                <a:cs typeface="Times New Roman" panose="02020603050405020304" pitchFamily="18" charset="0"/>
              </a:rPr>
            </a:br>
            <a:endParaRPr lang="zh-CN" altLang="en-US" dirty="0"/>
          </a:p>
        </p:txBody>
      </p:sp>
      <p:sp>
        <p:nvSpPr>
          <p:cNvPr id="3" name="内容占位符 2">
            <a:extLst>
              <a:ext uri="{FF2B5EF4-FFF2-40B4-BE49-F238E27FC236}">
                <a16:creationId xmlns:a16="http://schemas.microsoft.com/office/drawing/2014/main" id="{30142CE2-AAF3-4186-AABF-948767B7CFC4}"/>
              </a:ext>
            </a:extLst>
          </p:cNvPr>
          <p:cNvSpPr>
            <a:spLocks noGrp="1"/>
          </p:cNvSpPr>
          <p:nvPr>
            <p:ph idx="1"/>
          </p:nvPr>
        </p:nvSpPr>
        <p:spPr/>
        <p:txBody>
          <a:bodyPr>
            <a:normAutofit lnSpcReduction="10000"/>
          </a:bodyPr>
          <a:lstStyle/>
          <a:p>
            <a:r>
              <a:rPr lang="en-US" altLang="zh-CN" sz="2400" b="1" i="0" dirty="0">
                <a:solidFill>
                  <a:srgbClr val="C00000"/>
                </a:solidFill>
                <a:effectLst/>
                <a:latin typeface="Times New Roman" panose="02020603050405020304" pitchFamily="18" charset="0"/>
                <a:cs typeface="Times New Roman" panose="02020603050405020304" pitchFamily="18" charset="0"/>
              </a:rPr>
              <a:t>Members to continue discussion on a common COVID-19 IP response up until MC12</a:t>
            </a:r>
          </a:p>
          <a:p>
            <a:pPr>
              <a:lnSpc>
                <a:spcPct val="150000"/>
              </a:lnSpc>
            </a:pPr>
            <a:r>
              <a:rPr lang="en-US" altLang="zh-CN" sz="2000" b="1" i="0" dirty="0">
                <a:solidFill>
                  <a:srgbClr val="000000"/>
                </a:solidFill>
                <a:effectLst/>
                <a:latin typeface="Times New Roman" panose="02020603050405020304" pitchFamily="18" charset="0"/>
                <a:cs typeface="Times New Roman" panose="02020603050405020304" pitchFamily="18" charset="0"/>
              </a:rPr>
              <a:t>At a formal meeting of the Council for Trade-Related Aspects of Intellectual Property Rights (TRIPS) </a:t>
            </a:r>
            <a:r>
              <a:rPr lang="en-US" altLang="zh-CN" sz="2000" b="1" i="0" dirty="0">
                <a:solidFill>
                  <a:srgbClr val="C00000"/>
                </a:solidFill>
                <a:effectLst/>
                <a:latin typeface="Times New Roman" panose="02020603050405020304" pitchFamily="18" charset="0"/>
                <a:cs typeface="Times New Roman" panose="02020603050405020304" pitchFamily="18" charset="0"/>
              </a:rPr>
              <a:t>on 18 November</a:t>
            </a:r>
            <a:r>
              <a:rPr lang="en-US" altLang="zh-CN" sz="2000" b="1" i="0" dirty="0">
                <a:solidFill>
                  <a:srgbClr val="000000"/>
                </a:solidFill>
                <a:effectLst/>
                <a:latin typeface="Times New Roman" panose="02020603050405020304" pitchFamily="18" charset="0"/>
                <a:cs typeface="Times New Roman" panose="02020603050405020304" pitchFamily="18" charset="0"/>
              </a:rPr>
              <a:t>, WTO members agreed to keep actively engaging up until the WTO’s 12th Ministerial Conference (MC12) in order to find a common intellectual property (IP) response to COVID-19. The chair of the Council, Ambassador </a:t>
            </a:r>
            <a:r>
              <a:rPr lang="en-US" altLang="zh-CN" sz="2000" b="1" i="0" dirty="0" err="1">
                <a:solidFill>
                  <a:srgbClr val="000000"/>
                </a:solidFill>
                <a:effectLst/>
                <a:latin typeface="Times New Roman" panose="02020603050405020304" pitchFamily="18" charset="0"/>
                <a:cs typeface="Times New Roman" panose="02020603050405020304" pitchFamily="18" charset="0"/>
              </a:rPr>
              <a:t>Dagfinn</a:t>
            </a:r>
            <a:r>
              <a:rPr lang="en-US" altLang="zh-CN" sz="2000" b="1" i="0" dirty="0">
                <a:solidFill>
                  <a:srgbClr val="000000"/>
                </a:solidFill>
                <a:effectLst/>
                <a:latin typeface="Times New Roman" panose="02020603050405020304" pitchFamily="18" charset="0"/>
                <a:cs typeface="Times New Roman" panose="02020603050405020304" pitchFamily="18" charset="0"/>
              </a:rPr>
              <a:t> </a:t>
            </a:r>
            <a:r>
              <a:rPr lang="en-US" altLang="zh-CN" sz="2000" b="1" i="0" dirty="0" err="1">
                <a:solidFill>
                  <a:srgbClr val="000000"/>
                </a:solidFill>
                <a:effectLst/>
                <a:latin typeface="Times New Roman" panose="02020603050405020304" pitchFamily="18" charset="0"/>
                <a:cs typeface="Times New Roman" panose="02020603050405020304" pitchFamily="18" charset="0"/>
              </a:rPr>
              <a:t>Sørli</a:t>
            </a:r>
            <a:r>
              <a:rPr lang="en-US" altLang="zh-CN" sz="2000" b="1" i="0" dirty="0">
                <a:solidFill>
                  <a:srgbClr val="000000"/>
                </a:solidFill>
                <a:effectLst/>
                <a:latin typeface="Times New Roman" panose="02020603050405020304" pitchFamily="18" charset="0"/>
                <a:cs typeface="Times New Roman" panose="02020603050405020304" pitchFamily="18" charset="0"/>
              </a:rPr>
              <a:t> of Norway, said he will make sure no stone is left unturned to explore all available options towards a </a:t>
            </a:r>
            <a:r>
              <a:rPr lang="en-US" altLang="zh-CN" sz="2000" b="1" i="0" dirty="0">
                <a:solidFill>
                  <a:srgbClr val="C00000"/>
                </a:solidFill>
                <a:effectLst/>
                <a:latin typeface="Times New Roman" panose="02020603050405020304" pitchFamily="18" charset="0"/>
                <a:cs typeface="Times New Roman" panose="02020603050405020304" pitchFamily="18" charset="0"/>
              </a:rPr>
              <a:t>consensus-based outcome </a:t>
            </a:r>
            <a:r>
              <a:rPr lang="en-US" altLang="zh-CN" sz="2000" b="1" i="0" dirty="0">
                <a:solidFill>
                  <a:srgbClr val="000000"/>
                </a:solidFill>
                <a:effectLst/>
                <a:latin typeface="Times New Roman" panose="02020603050405020304" pitchFamily="18" charset="0"/>
                <a:cs typeface="Times New Roman" panose="02020603050405020304" pitchFamily="18" charset="0"/>
              </a:rPr>
              <a:t>at the Ministerial Conference taking place from 30 November to 3 December.</a:t>
            </a:r>
            <a:endParaRPr lang="en-US" altLang="zh-CN" sz="3600" b="1" i="0" dirty="0">
              <a:solidFill>
                <a:srgbClr val="C00000"/>
              </a:solidFill>
              <a:effectLst/>
              <a:latin typeface="Times New Roman" panose="02020603050405020304" pitchFamily="18" charset="0"/>
              <a:cs typeface="Times New Roman" panose="02020603050405020304" pitchFamily="18" charset="0"/>
            </a:endParaRPr>
          </a:p>
          <a:p>
            <a:endParaRPr lang="zh-CN" altLang="en-US" sz="1800" b="1" dirty="0">
              <a:solidFill>
                <a:srgbClr val="C00000"/>
              </a:solidFill>
              <a:latin typeface="Times New Roman" panose="02020603050405020304" pitchFamily="18" charset="0"/>
              <a:cs typeface="Times New Roman" panose="02020603050405020304" pitchFamily="18" charset="0"/>
            </a:endParaRPr>
          </a:p>
        </p:txBody>
      </p:sp>
      <p:sp>
        <p:nvSpPr>
          <p:cNvPr id="4" name="日期占位符 3">
            <a:extLst>
              <a:ext uri="{FF2B5EF4-FFF2-40B4-BE49-F238E27FC236}">
                <a16:creationId xmlns:a16="http://schemas.microsoft.com/office/drawing/2014/main" id="{49ECD418-E0EC-4589-91AB-C1FB58FF82F4}"/>
              </a:ext>
            </a:extLst>
          </p:cNvPr>
          <p:cNvSpPr>
            <a:spLocks noGrp="1"/>
          </p:cNvSpPr>
          <p:nvPr>
            <p:ph type="dt" sz="half" idx="10"/>
          </p:nvPr>
        </p:nvSpPr>
        <p:spPr/>
        <p:txBody>
          <a:bodyPr/>
          <a:lstStyle/>
          <a:p>
            <a:r>
              <a:rPr lang="zh-CN" altLang="en-US"/>
              <a:t>复旦知识产权研讨会</a:t>
            </a:r>
          </a:p>
        </p:txBody>
      </p:sp>
      <p:sp>
        <p:nvSpPr>
          <p:cNvPr id="5" name="页脚占位符 4">
            <a:extLst>
              <a:ext uri="{FF2B5EF4-FFF2-40B4-BE49-F238E27FC236}">
                <a16:creationId xmlns:a16="http://schemas.microsoft.com/office/drawing/2014/main" id="{0EDE9230-39ED-4912-A894-02F12CE7502D}"/>
              </a:ext>
            </a:extLst>
          </p:cNvPr>
          <p:cNvSpPr>
            <a:spLocks noGrp="1"/>
          </p:cNvSpPr>
          <p:nvPr>
            <p:ph type="ftr" sz="quarter" idx="11"/>
          </p:nvPr>
        </p:nvSpPr>
        <p:spPr/>
        <p:txBody>
          <a:bodyPr/>
          <a:lstStyle/>
          <a:p>
            <a:r>
              <a:rPr lang="en-US" altLang="zh-CN"/>
              <a:t>12</a:t>
            </a:r>
            <a:r>
              <a:rPr lang="zh-CN" altLang="en-US"/>
              <a:t>月</a:t>
            </a:r>
            <a:r>
              <a:rPr lang="en-US" altLang="zh-CN"/>
              <a:t>4</a:t>
            </a:r>
            <a:r>
              <a:rPr lang="zh-CN" altLang="en-US"/>
              <a:t>日</a:t>
            </a:r>
            <a:r>
              <a:rPr lang="en-US" altLang="zh-CN"/>
              <a:t>9:00-10:50</a:t>
            </a:r>
            <a:endParaRPr lang="zh-CN" altLang="en-US"/>
          </a:p>
        </p:txBody>
      </p:sp>
      <p:sp>
        <p:nvSpPr>
          <p:cNvPr id="6" name="灯片编号占位符 5">
            <a:extLst>
              <a:ext uri="{FF2B5EF4-FFF2-40B4-BE49-F238E27FC236}">
                <a16:creationId xmlns:a16="http://schemas.microsoft.com/office/drawing/2014/main" id="{F452B860-A19D-46A7-B48B-06157E12E58B}"/>
              </a:ext>
            </a:extLst>
          </p:cNvPr>
          <p:cNvSpPr>
            <a:spLocks noGrp="1"/>
          </p:cNvSpPr>
          <p:nvPr>
            <p:ph type="sldNum" sz="quarter" idx="12"/>
          </p:nvPr>
        </p:nvSpPr>
        <p:spPr/>
        <p:txBody>
          <a:bodyPr/>
          <a:lstStyle/>
          <a:p>
            <a:fld id="{6BB314F9-CA3C-4D7F-97C2-7C174F19CC09}" type="slidenum">
              <a:rPr lang="zh-CN" altLang="en-US" smtClean="0"/>
              <a:pPr/>
              <a:t>8</a:t>
            </a:fld>
            <a:endParaRPr lang="zh-CN" altLang="en-US"/>
          </a:p>
        </p:txBody>
      </p:sp>
      <p:graphicFrame>
        <p:nvGraphicFramePr>
          <p:cNvPr id="7" name="Object 2">
            <a:extLst>
              <a:ext uri="{FF2B5EF4-FFF2-40B4-BE49-F238E27FC236}">
                <a16:creationId xmlns:a16="http://schemas.microsoft.com/office/drawing/2014/main" id="{59D57CC6-DCF6-467F-B1D5-BADE109721FA}"/>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7" name="Object 2">
                        <a:extLst>
                          <a:ext uri="{FF2B5EF4-FFF2-40B4-BE49-F238E27FC236}">
                            <a16:creationId xmlns:a16="http://schemas.microsoft.com/office/drawing/2014/main" id="{59D57CC6-DCF6-467F-B1D5-BADE10972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450079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88EB64-D055-4C21-8A4F-8CAD0954CFE1}"/>
              </a:ext>
            </a:extLst>
          </p:cNvPr>
          <p:cNvSpPr>
            <a:spLocks noGrp="1"/>
          </p:cNvSpPr>
          <p:nvPr>
            <p:ph type="title"/>
          </p:nvPr>
        </p:nvSpPr>
        <p:spPr/>
        <p:txBody>
          <a:bodyPr>
            <a:noAutofit/>
          </a:bodyPr>
          <a:lstStyle/>
          <a:p>
            <a:br>
              <a:rPr lang="en-US" altLang="zh-CN" sz="3600" b="1" dirty="0">
                <a:latin typeface="Times New Roman" panose="02020603050405020304" pitchFamily="18" charset="0"/>
                <a:ea typeface="+mj-ea"/>
                <a:cs typeface="Times New Roman" panose="02020603050405020304" pitchFamily="18" charset="0"/>
              </a:rPr>
            </a:br>
            <a:r>
              <a:rPr lang="en-US" altLang="zh-CN" sz="3600" b="1" dirty="0">
                <a:latin typeface="Times New Roman" panose="02020603050405020304" pitchFamily="18" charset="0"/>
                <a:ea typeface="+mj-ea"/>
                <a:cs typeface="Times New Roman" panose="02020603050405020304" pitchFamily="18" charset="0"/>
              </a:rPr>
              <a:t>3.1 </a:t>
            </a:r>
            <a:r>
              <a:rPr lang="zh-CN" altLang="en-US" sz="3600" b="1" dirty="0">
                <a:latin typeface="Times New Roman" panose="02020603050405020304" pitchFamily="18" charset="0"/>
                <a:ea typeface="+mj-ea"/>
                <a:cs typeface="Times New Roman" panose="02020603050405020304" pitchFamily="18" charset="0"/>
              </a:rPr>
              <a:t>新冠疫苗知识产权保护的特殊性</a:t>
            </a:r>
            <a:br>
              <a:rPr lang="en-US" altLang="zh-CN" sz="3600" b="1" dirty="0">
                <a:latin typeface="Times New Roman" panose="02020603050405020304" pitchFamily="18" charset="0"/>
                <a:ea typeface="+mj-ea"/>
                <a:cs typeface="Times New Roman" panose="02020603050405020304" pitchFamily="18" charset="0"/>
              </a:rPr>
            </a:br>
            <a:endParaRPr lang="zh-CN" altLang="en-US" sz="3600" dirty="0"/>
          </a:p>
        </p:txBody>
      </p:sp>
      <p:sp>
        <p:nvSpPr>
          <p:cNvPr id="3" name="内容占位符 2">
            <a:extLst>
              <a:ext uri="{FF2B5EF4-FFF2-40B4-BE49-F238E27FC236}">
                <a16:creationId xmlns:a16="http://schemas.microsoft.com/office/drawing/2014/main" id="{3A1F8ECC-610E-494E-8CA9-75A2501C00EA}"/>
              </a:ext>
            </a:extLst>
          </p:cNvPr>
          <p:cNvSpPr>
            <a:spLocks noGrp="1"/>
          </p:cNvSpPr>
          <p:nvPr>
            <p:ph idx="1"/>
          </p:nvPr>
        </p:nvSpPr>
        <p:spPr/>
        <p:txBody>
          <a:bodyPr>
            <a:normAutofit fontScale="55000" lnSpcReduction="20000"/>
          </a:bodyPr>
          <a:lstStyle/>
          <a:p>
            <a:pPr>
              <a:lnSpc>
                <a:spcPct val="170000"/>
              </a:lnSpc>
            </a:pPr>
            <a:r>
              <a:rPr lang="zh-CN" altLang="en-US" sz="2900" b="1" dirty="0"/>
              <a:t>新冠疫苗是</a:t>
            </a:r>
            <a:r>
              <a:rPr lang="zh-CN" altLang="en-US" sz="2900" b="1" dirty="0">
                <a:solidFill>
                  <a:srgbClr val="C00000"/>
                </a:solidFill>
              </a:rPr>
              <a:t>生物药品</a:t>
            </a:r>
            <a:endParaRPr lang="en-US" altLang="zh-CN" sz="2900" b="1" dirty="0">
              <a:solidFill>
                <a:srgbClr val="C00000"/>
              </a:solidFill>
            </a:endParaRPr>
          </a:p>
          <a:p>
            <a:pPr>
              <a:lnSpc>
                <a:spcPct val="170000"/>
              </a:lnSpc>
            </a:pPr>
            <a:r>
              <a:rPr lang="en-US" altLang="zh-CN" sz="3300" b="1" dirty="0">
                <a:latin typeface="Times New Roman" panose="02020603050405020304" pitchFamily="18" charset="0"/>
                <a:cs typeface="Times New Roman" panose="02020603050405020304" pitchFamily="18" charset="0"/>
              </a:rPr>
              <a:t>TRIPS</a:t>
            </a:r>
            <a:r>
              <a:rPr lang="zh-CN" altLang="en-US" sz="3300" b="1" dirty="0">
                <a:latin typeface="Times New Roman" panose="02020603050405020304" pitchFamily="18" charset="0"/>
                <a:cs typeface="Times New Roman" panose="02020603050405020304" pitchFamily="18" charset="0"/>
              </a:rPr>
              <a:t>第</a:t>
            </a:r>
            <a:r>
              <a:rPr lang="en-US" altLang="zh-CN" sz="3300" b="1" dirty="0">
                <a:latin typeface="Times New Roman" panose="02020603050405020304" pitchFamily="18" charset="0"/>
                <a:cs typeface="Times New Roman" panose="02020603050405020304" pitchFamily="18" charset="0"/>
              </a:rPr>
              <a:t>39.3</a:t>
            </a:r>
            <a:r>
              <a:rPr lang="zh-CN" altLang="en-US" sz="3300" b="1" dirty="0">
                <a:latin typeface="Times New Roman" panose="02020603050405020304" pitchFamily="18" charset="0"/>
                <a:cs typeface="Times New Roman" panose="02020603050405020304" pitchFamily="18" charset="0"/>
              </a:rPr>
              <a:t>条：</a:t>
            </a:r>
            <a:r>
              <a:rPr lang="en-US" altLang="zh-CN" sz="3300" b="1" dirty="0">
                <a:latin typeface="Times New Roman" panose="02020603050405020304" pitchFamily="18" charset="0"/>
                <a:cs typeface="Times New Roman" panose="02020603050405020304" pitchFamily="18" charset="0"/>
              </a:rPr>
              <a:t>undisclosed test data</a:t>
            </a:r>
            <a:r>
              <a:rPr lang="zh-CN" altLang="en-US" sz="3300" b="1" dirty="0">
                <a:solidFill>
                  <a:srgbClr val="C00000"/>
                </a:solidFill>
                <a:latin typeface="Times New Roman" panose="02020603050405020304" pitchFamily="18" charset="0"/>
                <a:cs typeface="Times New Roman" panose="02020603050405020304" pitchFamily="18" charset="0"/>
              </a:rPr>
              <a:t>不</a:t>
            </a:r>
            <a:r>
              <a:rPr lang="zh-CN" altLang="en-US" sz="3300" b="1" dirty="0">
                <a:solidFill>
                  <a:srgbClr val="C00000"/>
                </a:solidFill>
              </a:rPr>
              <a:t>包括生物药品</a:t>
            </a:r>
            <a:r>
              <a:rPr lang="zh-CN" altLang="en-US" sz="3300" b="1" dirty="0"/>
              <a:t>。</a:t>
            </a:r>
            <a:endParaRPr lang="en-US" altLang="zh-CN" sz="3300" b="1" dirty="0"/>
          </a:p>
          <a:p>
            <a:pPr>
              <a:lnSpc>
                <a:spcPct val="170000"/>
              </a:lnSpc>
            </a:pPr>
            <a:r>
              <a:rPr lang="en-US" altLang="zh-CN" sz="2900" b="1" dirty="0">
                <a:latin typeface="Times New Roman" panose="02020603050405020304" pitchFamily="18" charset="0"/>
                <a:cs typeface="Times New Roman" panose="02020603050405020304" pitchFamily="18" charset="0"/>
              </a:rPr>
              <a:t>CPTPP </a:t>
            </a:r>
            <a:r>
              <a:rPr lang="zh-CN" altLang="en-US" sz="2900" b="1" dirty="0">
                <a:latin typeface="Times New Roman" panose="02020603050405020304" pitchFamily="18" charset="0"/>
                <a:cs typeface="Times New Roman" panose="02020603050405020304" pitchFamily="18" charset="0"/>
              </a:rPr>
              <a:t>第 </a:t>
            </a:r>
            <a:r>
              <a:rPr lang="en-US" altLang="zh-CN" sz="2900" b="1" dirty="0">
                <a:latin typeface="Times New Roman" panose="02020603050405020304" pitchFamily="18" charset="0"/>
                <a:cs typeface="Times New Roman" panose="02020603050405020304" pitchFamily="18" charset="0"/>
              </a:rPr>
              <a:t>18.51 </a:t>
            </a:r>
            <a:r>
              <a:rPr lang="zh-CN" altLang="en-US" sz="2900" b="1" dirty="0">
                <a:latin typeface="Times New Roman" panose="02020603050405020304" pitchFamily="18" charset="0"/>
                <a:cs typeface="Times New Roman" panose="02020603050405020304" pitchFamily="18" charset="0"/>
              </a:rPr>
              <a:t>条 生物制剂（</a:t>
            </a:r>
            <a:r>
              <a:rPr lang="zh-CN" altLang="en-US" sz="2500" b="1" dirty="0">
                <a:solidFill>
                  <a:srgbClr val="C00000"/>
                </a:solidFill>
                <a:latin typeface="Times New Roman" panose="02020603050405020304" pitchFamily="18" charset="0"/>
                <a:cs typeface="Times New Roman" panose="02020603050405020304" pitchFamily="18" charset="0"/>
              </a:rPr>
              <a:t>暂停适用</a:t>
            </a:r>
            <a:r>
              <a:rPr lang="zh-CN" altLang="en-US" sz="2500" b="1" dirty="0">
                <a:latin typeface="Times New Roman" panose="02020603050405020304" pitchFamily="18" charset="0"/>
                <a:cs typeface="Times New Roman" panose="02020603050405020304" pitchFamily="18" charset="0"/>
              </a:rPr>
              <a:t>）</a:t>
            </a:r>
            <a:endParaRPr lang="en-US" altLang="zh-CN" sz="2500" b="1" dirty="0">
              <a:latin typeface="Times New Roman" panose="02020603050405020304" pitchFamily="18" charset="0"/>
              <a:cs typeface="Times New Roman" panose="02020603050405020304" pitchFamily="18" charset="0"/>
            </a:endParaRPr>
          </a:p>
          <a:p>
            <a:pPr>
              <a:lnSpc>
                <a:spcPct val="170000"/>
              </a:lnSpc>
            </a:pPr>
            <a:r>
              <a:rPr lang="en-US" altLang="zh-CN" sz="2800" b="1" dirty="0">
                <a:latin typeface="Times New Roman" panose="02020603050405020304" pitchFamily="18" charset="0"/>
                <a:cs typeface="Times New Roman" panose="02020603050405020304" pitchFamily="18" charset="0"/>
              </a:rPr>
              <a:t>2. </a:t>
            </a:r>
            <a:r>
              <a:rPr lang="zh-CN" altLang="en-US" sz="2800" b="1" dirty="0">
                <a:latin typeface="Times New Roman" panose="02020603050405020304" pitchFamily="18" charset="0"/>
                <a:cs typeface="Times New Roman" panose="02020603050405020304" pitchFamily="18" charset="0"/>
              </a:rPr>
              <a:t>就本节而言，每一缔约方应至少将本条适用于属于或包含以</a:t>
            </a:r>
            <a:r>
              <a:rPr lang="zh-CN" altLang="en-US" sz="2800" b="1" dirty="0">
                <a:solidFill>
                  <a:srgbClr val="C00000"/>
                </a:solidFill>
                <a:latin typeface="Times New Roman" panose="02020603050405020304" pitchFamily="18" charset="0"/>
                <a:cs typeface="Times New Roman" panose="02020603050405020304" pitchFamily="18" charset="0"/>
              </a:rPr>
              <a:t>生物方法</a:t>
            </a:r>
            <a:r>
              <a:rPr lang="zh-CN" altLang="en-US" sz="2800" b="1" dirty="0">
                <a:latin typeface="Times New Roman" panose="02020603050405020304" pitchFamily="18" charset="0"/>
                <a:cs typeface="Times New Roman" panose="02020603050405020304" pitchFamily="18" charset="0"/>
              </a:rPr>
              <a:t>生产的蛋白质、供人类用于</a:t>
            </a:r>
            <a:r>
              <a:rPr lang="zh-CN" altLang="en-US" sz="2800" b="1" dirty="0">
                <a:solidFill>
                  <a:srgbClr val="C00000"/>
                </a:solidFill>
                <a:latin typeface="Times New Roman" panose="02020603050405020304" pitchFamily="18" charset="0"/>
                <a:cs typeface="Times New Roman" panose="02020603050405020304" pitchFamily="18" charset="0"/>
              </a:rPr>
              <a:t>预防</a:t>
            </a:r>
            <a:r>
              <a:rPr lang="zh-CN" altLang="en-US" sz="2800" b="1" dirty="0">
                <a:latin typeface="Times New Roman" panose="02020603050405020304" pitchFamily="18" charset="0"/>
                <a:cs typeface="Times New Roman" panose="02020603050405020304" pitchFamily="18" charset="0"/>
              </a:rPr>
              <a:t>、治疗或治愈疾病或 健康问题的一</a:t>
            </a:r>
            <a:r>
              <a:rPr lang="zh-CN" altLang="en-US" sz="2800" b="1" dirty="0">
                <a:solidFill>
                  <a:srgbClr val="C00000"/>
                </a:solidFill>
                <a:latin typeface="Times New Roman" panose="02020603050405020304" pitchFamily="18" charset="0"/>
                <a:cs typeface="Times New Roman" panose="02020603050405020304" pitchFamily="18" charset="0"/>
              </a:rPr>
              <a:t>产品</a:t>
            </a:r>
            <a:r>
              <a:rPr lang="zh-CN" altLang="en-US" sz="2800" b="1" dirty="0">
                <a:latin typeface="Times New Roman" panose="02020603050405020304" pitchFamily="18" charset="0"/>
                <a:cs typeface="Times New Roman" panose="02020603050405020304" pitchFamily="18" charset="0"/>
              </a:rPr>
              <a:t>。</a:t>
            </a:r>
            <a:endParaRPr lang="en-US" altLang="zh-CN" sz="2800" b="1" dirty="0">
              <a:latin typeface="Times New Roman" panose="02020603050405020304" pitchFamily="18" charset="0"/>
              <a:cs typeface="Times New Roman" panose="02020603050405020304" pitchFamily="18" charset="0"/>
            </a:endParaRPr>
          </a:p>
          <a:p>
            <a:pPr>
              <a:lnSpc>
                <a:spcPct val="170000"/>
              </a:lnSpc>
            </a:pPr>
            <a:r>
              <a:rPr lang="en-US" altLang="zh-CN" sz="3300" b="1" dirty="0">
                <a:latin typeface="Times New Roman" panose="02020603050405020304" pitchFamily="18" charset="0"/>
                <a:cs typeface="Times New Roman" panose="02020603050405020304" pitchFamily="18" charset="0"/>
              </a:rPr>
              <a:t>USMCA</a:t>
            </a:r>
            <a:r>
              <a:rPr lang="zh-CN" altLang="en-US" sz="3300" b="1" dirty="0">
                <a:latin typeface="Times New Roman" panose="02020603050405020304" pitchFamily="18" charset="0"/>
                <a:cs typeface="Times New Roman" panose="02020603050405020304" pitchFamily="18" charset="0"/>
              </a:rPr>
              <a:t>：</a:t>
            </a:r>
            <a:r>
              <a:rPr lang="en-US" altLang="zh-CN" sz="3300" b="1" dirty="0">
                <a:latin typeface="Times New Roman" panose="02020603050405020304" pitchFamily="18" charset="0"/>
                <a:cs typeface="Times New Roman" panose="02020603050405020304" pitchFamily="18" charset="0"/>
              </a:rPr>
              <a:t>Article 20.49: Biologics</a:t>
            </a:r>
            <a:r>
              <a:rPr lang="zh-CN" altLang="en-US" sz="3300" b="1" dirty="0">
                <a:latin typeface="Times New Roman" panose="02020603050405020304" pitchFamily="18" charset="0"/>
                <a:cs typeface="Times New Roman" panose="02020603050405020304" pitchFamily="18" charset="0"/>
              </a:rPr>
              <a:t> </a:t>
            </a:r>
            <a:endParaRPr lang="en-US" altLang="zh-CN" sz="3300" b="1" dirty="0">
              <a:latin typeface="Times New Roman" panose="02020603050405020304" pitchFamily="18" charset="0"/>
              <a:cs typeface="Times New Roman" panose="02020603050405020304" pitchFamily="18" charset="0"/>
            </a:endParaRPr>
          </a:p>
          <a:p>
            <a:pPr>
              <a:lnSpc>
                <a:spcPct val="170000"/>
              </a:lnSpc>
            </a:pPr>
            <a:r>
              <a:rPr lang="en-US" altLang="zh-CN" sz="2900" b="1" dirty="0">
                <a:solidFill>
                  <a:srgbClr val="C00000"/>
                </a:solidFill>
                <a:latin typeface="Times New Roman" panose="02020603050405020304" pitchFamily="18" charset="0"/>
                <a:cs typeface="Times New Roman" panose="02020603050405020304" pitchFamily="18" charset="0"/>
              </a:rPr>
              <a:t>Each Party shall apply this Article to</a:t>
            </a:r>
            <a:r>
              <a:rPr lang="en-US" altLang="zh-CN" sz="2800" b="1" dirty="0">
                <a:latin typeface="Times New Roman" panose="02020603050405020304" pitchFamily="18" charset="0"/>
                <a:cs typeface="Times New Roman" panose="02020603050405020304" pitchFamily="18" charset="0"/>
              </a:rPr>
              <a:t>, at a minimum,  a </a:t>
            </a:r>
            <a:r>
              <a:rPr lang="en-US" altLang="zh-CN" sz="2900" b="1" dirty="0">
                <a:solidFill>
                  <a:srgbClr val="C00000"/>
                </a:solidFill>
                <a:latin typeface="Times New Roman" panose="02020603050405020304" pitchFamily="18" charset="0"/>
                <a:cs typeface="Times New Roman" panose="02020603050405020304" pitchFamily="18" charset="0"/>
              </a:rPr>
              <a:t>product that is produced using biotechnology processes </a:t>
            </a:r>
            <a:r>
              <a:rPr lang="en-US" altLang="zh-CN" sz="2800" b="1" dirty="0">
                <a:latin typeface="Times New Roman" panose="02020603050405020304" pitchFamily="18" charset="0"/>
                <a:cs typeface="Times New Roman" panose="02020603050405020304" pitchFamily="18" charset="0"/>
              </a:rPr>
              <a:t>and that is, or contains, a virus, therapeutic serum, toxin, antitoxin, </a:t>
            </a:r>
            <a:r>
              <a:rPr lang="en-US" altLang="zh-CN" sz="3600" b="1" u="sng" dirty="0">
                <a:solidFill>
                  <a:srgbClr val="C00000"/>
                </a:solidFill>
                <a:latin typeface="Times New Roman" panose="02020603050405020304" pitchFamily="18" charset="0"/>
                <a:cs typeface="Times New Roman" panose="02020603050405020304" pitchFamily="18" charset="0"/>
              </a:rPr>
              <a:t>vaccine</a:t>
            </a:r>
            <a:r>
              <a:rPr lang="en-US" altLang="zh-CN" sz="2800" b="1" dirty="0">
                <a:solidFill>
                  <a:srgbClr val="C00000"/>
                </a:solidFill>
                <a:latin typeface="Times New Roman" panose="02020603050405020304" pitchFamily="18" charset="0"/>
                <a:cs typeface="Times New Roman" panose="02020603050405020304" pitchFamily="18" charset="0"/>
              </a:rPr>
              <a:t>,</a:t>
            </a:r>
            <a:r>
              <a:rPr lang="en-US" altLang="zh-CN" sz="2800" b="1" dirty="0">
                <a:latin typeface="Times New Roman" panose="02020603050405020304" pitchFamily="18" charset="0"/>
                <a:cs typeface="Times New Roman" panose="02020603050405020304" pitchFamily="18" charset="0"/>
              </a:rPr>
              <a:t> blood, blood component or derivative, allergenic product, protein, or analogous product, for use in human beings for the prevention, treatment, or cure of a disease or condition.</a:t>
            </a:r>
          </a:p>
        </p:txBody>
      </p:sp>
      <p:sp>
        <p:nvSpPr>
          <p:cNvPr id="4" name="日期占位符 3">
            <a:extLst>
              <a:ext uri="{FF2B5EF4-FFF2-40B4-BE49-F238E27FC236}">
                <a16:creationId xmlns:a16="http://schemas.microsoft.com/office/drawing/2014/main" id="{36A831A8-C9CB-485D-8DB3-6E8017101ABF}"/>
              </a:ext>
            </a:extLst>
          </p:cNvPr>
          <p:cNvSpPr>
            <a:spLocks noGrp="1"/>
          </p:cNvSpPr>
          <p:nvPr>
            <p:ph type="dt" sz="half" idx="10"/>
          </p:nvPr>
        </p:nvSpPr>
        <p:spPr/>
        <p:txBody>
          <a:bodyPr/>
          <a:lstStyle/>
          <a:p>
            <a:r>
              <a:rPr lang="zh-CN" altLang="en-US"/>
              <a:t>复旦知识产权研讨会</a:t>
            </a:r>
          </a:p>
        </p:txBody>
      </p:sp>
      <p:sp>
        <p:nvSpPr>
          <p:cNvPr id="5" name="页脚占位符 4">
            <a:extLst>
              <a:ext uri="{FF2B5EF4-FFF2-40B4-BE49-F238E27FC236}">
                <a16:creationId xmlns:a16="http://schemas.microsoft.com/office/drawing/2014/main" id="{E8342FA9-B163-4546-BFF1-30BB9EFA8891}"/>
              </a:ext>
            </a:extLst>
          </p:cNvPr>
          <p:cNvSpPr>
            <a:spLocks noGrp="1"/>
          </p:cNvSpPr>
          <p:nvPr>
            <p:ph type="ftr" sz="quarter" idx="11"/>
          </p:nvPr>
        </p:nvSpPr>
        <p:spPr/>
        <p:txBody>
          <a:bodyPr/>
          <a:lstStyle/>
          <a:p>
            <a:r>
              <a:rPr lang="en-US" altLang="zh-CN"/>
              <a:t>12</a:t>
            </a:r>
            <a:r>
              <a:rPr lang="zh-CN" altLang="en-US"/>
              <a:t>月</a:t>
            </a:r>
            <a:r>
              <a:rPr lang="en-US" altLang="zh-CN"/>
              <a:t>4</a:t>
            </a:r>
            <a:r>
              <a:rPr lang="zh-CN" altLang="en-US"/>
              <a:t>日</a:t>
            </a:r>
            <a:r>
              <a:rPr lang="en-US" altLang="zh-CN"/>
              <a:t>9:00-10:50</a:t>
            </a:r>
            <a:endParaRPr lang="zh-CN" altLang="en-US"/>
          </a:p>
        </p:txBody>
      </p:sp>
      <p:sp>
        <p:nvSpPr>
          <p:cNvPr id="6" name="灯片编号占位符 5">
            <a:extLst>
              <a:ext uri="{FF2B5EF4-FFF2-40B4-BE49-F238E27FC236}">
                <a16:creationId xmlns:a16="http://schemas.microsoft.com/office/drawing/2014/main" id="{83044C26-B6CB-4A77-A2FF-C9BFF3606F01}"/>
              </a:ext>
            </a:extLst>
          </p:cNvPr>
          <p:cNvSpPr>
            <a:spLocks noGrp="1"/>
          </p:cNvSpPr>
          <p:nvPr>
            <p:ph type="sldNum" sz="quarter" idx="12"/>
          </p:nvPr>
        </p:nvSpPr>
        <p:spPr/>
        <p:txBody>
          <a:bodyPr/>
          <a:lstStyle/>
          <a:p>
            <a:fld id="{6BB314F9-CA3C-4D7F-97C2-7C174F19CC09}" type="slidenum">
              <a:rPr lang="zh-CN" altLang="en-US" smtClean="0"/>
              <a:pPr/>
              <a:t>9</a:t>
            </a:fld>
            <a:endParaRPr lang="zh-CN" altLang="en-US"/>
          </a:p>
        </p:txBody>
      </p:sp>
      <p:graphicFrame>
        <p:nvGraphicFramePr>
          <p:cNvPr id="9" name="Object 2">
            <a:extLst>
              <a:ext uri="{FF2B5EF4-FFF2-40B4-BE49-F238E27FC236}">
                <a16:creationId xmlns:a16="http://schemas.microsoft.com/office/drawing/2014/main" id="{EA1A5103-9C00-42C3-BB13-203925E0CD5A}"/>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7" name="Object 2">
                        <a:extLst>
                          <a:ext uri="{FF2B5EF4-FFF2-40B4-BE49-F238E27FC236}">
                            <a16:creationId xmlns:a16="http://schemas.microsoft.com/office/drawing/2014/main" id="{59D57CC6-DCF6-467F-B1D5-BADE10972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700810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88EB64-D055-4C21-8A4F-8CAD0954CFE1}"/>
              </a:ext>
            </a:extLst>
          </p:cNvPr>
          <p:cNvSpPr>
            <a:spLocks noGrp="1"/>
          </p:cNvSpPr>
          <p:nvPr>
            <p:ph type="title"/>
          </p:nvPr>
        </p:nvSpPr>
        <p:spPr/>
        <p:txBody>
          <a:bodyPr>
            <a:noAutofit/>
          </a:bodyPr>
          <a:lstStyle/>
          <a:p>
            <a:br>
              <a:rPr lang="en-US" altLang="zh-CN" sz="3600" b="1" dirty="0">
                <a:latin typeface="Times New Roman" panose="02020603050405020304" pitchFamily="18" charset="0"/>
                <a:ea typeface="+mj-ea"/>
                <a:cs typeface="Times New Roman" panose="02020603050405020304" pitchFamily="18" charset="0"/>
              </a:rPr>
            </a:br>
            <a:r>
              <a:rPr lang="en-US" altLang="zh-CN" sz="3600" b="1" dirty="0">
                <a:latin typeface="Times New Roman" panose="02020603050405020304" pitchFamily="18" charset="0"/>
                <a:ea typeface="+mj-ea"/>
                <a:cs typeface="Times New Roman" panose="02020603050405020304" pitchFamily="18" charset="0"/>
              </a:rPr>
              <a:t>3.2 </a:t>
            </a:r>
            <a:r>
              <a:rPr lang="zh-CN" altLang="en-US" sz="3600" b="1" dirty="0">
                <a:latin typeface="Times New Roman" panose="02020603050405020304" pitchFamily="18" charset="0"/>
                <a:ea typeface="+mj-ea"/>
                <a:cs typeface="Times New Roman" panose="02020603050405020304" pitchFamily="18" charset="0"/>
              </a:rPr>
              <a:t>新冠疫苗知识产权保护的特殊性</a:t>
            </a:r>
            <a:br>
              <a:rPr lang="en-US" altLang="zh-CN" sz="3600" b="1" dirty="0">
                <a:latin typeface="Times New Roman" panose="02020603050405020304" pitchFamily="18" charset="0"/>
                <a:ea typeface="+mj-ea"/>
                <a:cs typeface="Times New Roman" panose="02020603050405020304" pitchFamily="18" charset="0"/>
              </a:rPr>
            </a:br>
            <a:endParaRPr lang="zh-CN" altLang="en-US" sz="3600" dirty="0"/>
          </a:p>
        </p:txBody>
      </p:sp>
      <p:sp>
        <p:nvSpPr>
          <p:cNvPr id="3" name="内容占位符 2">
            <a:extLst>
              <a:ext uri="{FF2B5EF4-FFF2-40B4-BE49-F238E27FC236}">
                <a16:creationId xmlns:a16="http://schemas.microsoft.com/office/drawing/2014/main" id="{3A1F8ECC-610E-494E-8CA9-75A2501C00EA}"/>
              </a:ext>
            </a:extLst>
          </p:cNvPr>
          <p:cNvSpPr>
            <a:spLocks noGrp="1"/>
          </p:cNvSpPr>
          <p:nvPr>
            <p:ph idx="1"/>
          </p:nvPr>
        </p:nvSpPr>
        <p:spPr/>
        <p:txBody>
          <a:bodyPr>
            <a:normAutofit lnSpcReduction="10000"/>
          </a:bodyPr>
          <a:lstStyle/>
          <a:p>
            <a:pPr>
              <a:lnSpc>
                <a:spcPct val="170000"/>
              </a:lnSpc>
            </a:pPr>
            <a:r>
              <a:rPr lang="zh-CN" altLang="en-US" sz="2400" b="1" dirty="0">
                <a:latin typeface="Times New Roman" panose="02020603050405020304" pitchFamily="18" charset="0"/>
                <a:cs typeface="Times New Roman" panose="02020603050405020304" pitchFamily="18" charset="0"/>
              </a:rPr>
              <a:t>新冠疫苗</a:t>
            </a:r>
            <a:r>
              <a:rPr lang="zh-CN" altLang="en-US" sz="2400" b="1" dirty="0">
                <a:solidFill>
                  <a:srgbClr val="C00000"/>
                </a:solidFill>
                <a:latin typeface="Times New Roman" panose="02020603050405020304" pitchFamily="18" charset="0"/>
                <a:cs typeface="Times New Roman" panose="02020603050405020304" pitchFamily="18" charset="0"/>
              </a:rPr>
              <a:t>作为生物药品</a:t>
            </a:r>
            <a:endParaRPr lang="en-US" altLang="zh-CN" sz="2400" b="1" dirty="0">
              <a:solidFill>
                <a:srgbClr val="C00000"/>
              </a:solidFill>
              <a:latin typeface="Times New Roman" panose="02020603050405020304" pitchFamily="18" charset="0"/>
              <a:cs typeface="Times New Roman" panose="02020603050405020304" pitchFamily="18" charset="0"/>
            </a:endParaRPr>
          </a:p>
          <a:p>
            <a:pPr>
              <a:lnSpc>
                <a:spcPct val="170000"/>
              </a:lnSpc>
            </a:pPr>
            <a:r>
              <a:rPr lang="zh-CN" altLang="en-US" sz="2400" b="1" dirty="0">
                <a:solidFill>
                  <a:srgbClr val="C00000"/>
                </a:solidFill>
                <a:latin typeface="Times New Roman" panose="02020603050405020304" pitchFamily="18" charset="0"/>
                <a:cs typeface="Times New Roman" panose="02020603050405020304" pitchFamily="18" charset="0"/>
              </a:rPr>
              <a:t>专利保护：</a:t>
            </a:r>
            <a:r>
              <a:rPr lang="en-US" altLang="zh-CN" sz="2400" b="1" dirty="0">
                <a:latin typeface="Times New Roman" panose="02020603050405020304" pitchFamily="18" charset="0"/>
                <a:cs typeface="Times New Roman" panose="02020603050405020304" pitchFamily="18" charset="0"/>
              </a:rPr>
              <a:t>TRIPS</a:t>
            </a:r>
            <a:r>
              <a:rPr lang="zh-CN" altLang="en-US" sz="2400" b="1" dirty="0">
                <a:latin typeface="Times New Roman" panose="02020603050405020304" pitchFamily="18" charset="0"/>
                <a:cs typeface="Times New Roman" panose="02020603050405020304" pitchFamily="18" charset="0"/>
              </a:rPr>
              <a:t>第</a:t>
            </a:r>
            <a:r>
              <a:rPr lang="en-US" altLang="zh-CN" sz="2400" b="1" dirty="0">
                <a:latin typeface="Times New Roman" panose="02020603050405020304" pitchFamily="18" charset="0"/>
                <a:cs typeface="Times New Roman" panose="02020603050405020304" pitchFamily="18" charset="0"/>
              </a:rPr>
              <a:t>27.1</a:t>
            </a:r>
            <a:r>
              <a:rPr lang="zh-CN" altLang="en-US" sz="2400" b="1" dirty="0">
                <a:latin typeface="Times New Roman" panose="02020603050405020304" pitchFamily="18" charset="0"/>
                <a:cs typeface="Times New Roman" panose="02020603050405020304" pitchFamily="18" charset="0"/>
              </a:rPr>
              <a:t>条“所有技术领域”</a:t>
            </a:r>
            <a:endParaRPr lang="en-US" altLang="zh-CN" sz="2400" b="1" dirty="0">
              <a:latin typeface="Times New Roman" panose="02020603050405020304" pitchFamily="18" charset="0"/>
              <a:cs typeface="Times New Roman" panose="02020603050405020304" pitchFamily="18" charset="0"/>
            </a:endParaRPr>
          </a:p>
          <a:p>
            <a:pPr>
              <a:lnSpc>
                <a:spcPct val="170000"/>
              </a:lnSpc>
            </a:pPr>
            <a:r>
              <a:rPr lang="zh-CN" altLang="en-US" sz="2400" b="1" dirty="0">
                <a:solidFill>
                  <a:srgbClr val="C00000"/>
                </a:solidFill>
                <a:latin typeface="Times New Roman" panose="02020603050405020304" pitchFamily="18" charset="0"/>
                <a:cs typeface="Times New Roman" panose="02020603050405020304" pitchFamily="18" charset="0"/>
              </a:rPr>
              <a:t>临床试验数据保护：</a:t>
            </a:r>
            <a:r>
              <a:rPr lang="zh-CN" altLang="en-US" sz="2400" b="1" dirty="0">
                <a:latin typeface="Times New Roman" panose="02020603050405020304" pitchFamily="18" charset="0"/>
                <a:cs typeface="Times New Roman" panose="02020603050405020304" pitchFamily="18" charset="0"/>
              </a:rPr>
              <a:t>不受</a:t>
            </a:r>
            <a:r>
              <a:rPr lang="en-US" altLang="zh-CN" sz="2400" b="1" dirty="0">
                <a:latin typeface="Times New Roman" panose="02020603050405020304" pitchFamily="18" charset="0"/>
                <a:cs typeface="Times New Roman" panose="02020603050405020304" pitchFamily="18" charset="0"/>
              </a:rPr>
              <a:t>TRIPS</a:t>
            </a:r>
            <a:r>
              <a:rPr lang="zh-CN" altLang="en-US" sz="2400" b="1" dirty="0">
                <a:latin typeface="Times New Roman" panose="02020603050405020304" pitchFamily="18" charset="0"/>
                <a:cs typeface="Times New Roman" panose="02020603050405020304" pitchFamily="18" charset="0"/>
              </a:rPr>
              <a:t>保护</a:t>
            </a:r>
            <a:endParaRPr lang="en-US" altLang="zh-CN" sz="2400" b="1" dirty="0">
              <a:latin typeface="Times New Roman" panose="02020603050405020304" pitchFamily="18" charset="0"/>
              <a:cs typeface="Times New Roman" panose="02020603050405020304" pitchFamily="18" charset="0"/>
            </a:endParaRPr>
          </a:p>
          <a:p>
            <a:pPr>
              <a:lnSpc>
                <a:spcPct val="170000"/>
              </a:lnSpc>
            </a:pPr>
            <a:r>
              <a:rPr lang="zh-CN" altLang="en-US" sz="2400" b="1" dirty="0">
                <a:latin typeface="Times New Roman" panose="02020603050405020304" pitchFamily="18" charset="0"/>
                <a:cs typeface="Times New Roman" panose="02020603050405020304" pitchFamily="18" charset="0"/>
              </a:rPr>
              <a:t>全球公共产品：数据公开“共用”？</a:t>
            </a:r>
            <a:endParaRPr lang="en-US" altLang="zh-CN" sz="2400" b="1" dirty="0">
              <a:latin typeface="Times New Roman" panose="02020603050405020304" pitchFamily="18" charset="0"/>
              <a:cs typeface="Times New Roman" panose="02020603050405020304" pitchFamily="18" charset="0"/>
            </a:endParaRPr>
          </a:p>
          <a:p>
            <a:pPr algn="l"/>
            <a:r>
              <a:rPr lang="zh-CN" altLang="en-US" sz="1800" b="1" i="0" u="none" strike="noStrike" dirty="0">
                <a:effectLst/>
                <a:latin typeface="Arial" panose="020B0604020202020204" pitchFamily="34" charset="0"/>
                <a:hlinkClick r:id="rId2">
                  <a:extLst>
                    <a:ext uri="{A12FA001-AC4F-418D-AE19-62706E023703}">
                      <ahyp:hlinkClr xmlns:ahyp="http://schemas.microsoft.com/office/drawing/2018/hyperlinkcolor" val="tx"/>
                    </a:ext>
                  </a:extLst>
                </a:hlinkClick>
              </a:rPr>
              <a:t>在产品已根据紧急使用列表程序得到评估并列入清单后，是否还继续</a:t>
            </a:r>
            <a:r>
              <a:rPr lang="zh-CN" altLang="en-US" sz="1800" b="1" i="0" u="none" strike="noStrike" dirty="0">
                <a:solidFill>
                  <a:srgbClr val="C00000"/>
                </a:solidFill>
                <a:effectLst/>
                <a:latin typeface="Arial" panose="020B0604020202020204" pitchFamily="34" charset="0"/>
                <a:hlinkClick r:id="rId2">
                  <a:extLst>
                    <a:ext uri="{A12FA001-AC4F-418D-AE19-62706E023703}">
                      <ahyp:hlinkClr xmlns:ahyp="http://schemas.microsoft.com/office/drawing/2018/hyperlinkcolor" val="tx"/>
                    </a:ext>
                  </a:extLst>
                </a:hlinkClick>
              </a:rPr>
              <a:t>临床试验</a:t>
            </a:r>
            <a:r>
              <a:rPr lang="zh-CN" altLang="en-US" sz="1800" b="1" i="0" u="none" strike="noStrike" dirty="0">
                <a:effectLst/>
                <a:latin typeface="Arial" panose="020B0604020202020204" pitchFamily="34" charset="0"/>
                <a:hlinkClick r:id="rId2">
                  <a:extLst>
                    <a:ext uri="{A12FA001-AC4F-418D-AE19-62706E023703}">
                      <ahyp:hlinkClr xmlns:ahyp="http://schemas.microsoft.com/office/drawing/2018/hyperlinkcolor" val="tx"/>
                    </a:ext>
                  </a:extLst>
                </a:hlinkClick>
              </a:rPr>
              <a:t>？</a:t>
            </a:r>
            <a:endParaRPr lang="zh-CN" altLang="en-US" sz="1800" b="0" i="0" dirty="0">
              <a:effectLst/>
              <a:latin typeface="Arial" panose="020B0604020202020204" pitchFamily="34" charset="0"/>
            </a:endParaRPr>
          </a:p>
          <a:p>
            <a:pPr algn="l"/>
            <a:r>
              <a:rPr lang="zh-CN" altLang="en-US" sz="1800" b="0" i="0" dirty="0">
                <a:effectLst/>
                <a:latin typeface="Arial" panose="020B0604020202020204" pitchFamily="34" charset="0"/>
              </a:rPr>
              <a:t>是。建议将研发中的疫苗用于突发公共卫生事件只是一种临时措施，以确保能在突发公共卫生事件中提供具有良好风险效益比的预防性工具。但是，制造商应承诺</a:t>
            </a:r>
            <a:r>
              <a:rPr lang="zh-CN" altLang="en-US" sz="1800" b="0" i="0" dirty="0">
                <a:solidFill>
                  <a:srgbClr val="C00000"/>
                </a:solidFill>
                <a:effectLst/>
                <a:latin typeface="Arial" panose="020B0604020202020204" pitchFamily="34" charset="0"/>
              </a:rPr>
              <a:t>继续进行研发</a:t>
            </a:r>
            <a:r>
              <a:rPr lang="zh-CN" altLang="en-US" sz="1800" b="0" i="0" dirty="0">
                <a:effectLst/>
                <a:latin typeface="Arial" panose="020B0604020202020204" pitchFamily="34" charset="0"/>
              </a:rPr>
              <a:t>，并将在取得成功后提交产品进行注册并申请预认证。制造商应提供详细的指导和风险管理计划</a:t>
            </a:r>
            <a:endParaRPr lang="en-US" altLang="zh-CN" sz="1800" b="0" i="0" dirty="0">
              <a:effectLst/>
              <a:latin typeface="Arial" panose="020B0604020202020204" pitchFamily="34" charset="0"/>
            </a:endParaRPr>
          </a:p>
          <a:p>
            <a:pPr algn="l"/>
            <a:r>
              <a:rPr lang="zh-CN" altLang="en-US" sz="2400" b="1" dirty="0">
                <a:solidFill>
                  <a:srgbClr val="C00000"/>
                </a:solidFill>
                <a:latin typeface="Arial" panose="020B0604020202020204" pitchFamily="34" charset="0"/>
              </a:rPr>
              <a:t>保护不全、研发保护、难以公开。</a:t>
            </a:r>
            <a:endParaRPr lang="zh-CN" altLang="en-US" sz="2400" b="1" i="0" dirty="0">
              <a:solidFill>
                <a:srgbClr val="C00000"/>
              </a:solidFill>
              <a:effectLst/>
              <a:latin typeface="Arial" panose="020B0604020202020204" pitchFamily="34" charset="0"/>
            </a:endParaRPr>
          </a:p>
          <a:p>
            <a:pPr>
              <a:lnSpc>
                <a:spcPct val="170000"/>
              </a:lnSpc>
            </a:pPr>
            <a:endParaRPr lang="en-US" altLang="zh-CN" sz="2900" b="1" dirty="0"/>
          </a:p>
        </p:txBody>
      </p:sp>
      <p:sp>
        <p:nvSpPr>
          <p:cNvPr id="4" name="日期占位符 3">
            <a:extLst>
              <a:ext uri="{FF2B5EF4-FFF2-40B4-BE49-F238E27FC236}">
                <a16:creationId xmlns:a16="http://schemas.microsoft.com/office/drawing/2014/main" id="{36A831A8-C9CB-485D-8DB3-6E8017101ABF}"/>
              </a:ext>
            </a:extLst>
          </p:cNvPr>
          <p:cNvSpPr>
            <a:spLocks noGrp="1"/>
          </p:cNvSpPr>
          <p:nvPr>
            <p:ph type="dt" sz="half" idx="10"/>
          </p:nvPr>
        </p:nvSpPr>
        <p:spPr/>
        <p:txBody>
          <a:bodyPr/>
          <a:lstStyle/>
          <a:p>
            <a:r>
              <a:rPr lang="zh-CN" altLang="en-US"/>
              <a:t>复旦知识产权研讨会</a:t>
            </a:r>
            <a:endParaRPr lang="zh-CN" altLang="en-US" dirty="0"/>
          </a:p>
        </p:txBody>
      </p:sp>
      <p:sp>
        <p:nvSpPr>
          <p:cNvPr id="5" name="页脚占位符 4">
            <a:extLst>
              <a:ext uri="{FF2B5EF4-FFF2-40B4-BE49-F238E27FC236}">
                <a16:creationId xmlns:a16="http://schemas.microsoft.com/office/drawing/2014/main" id="{E8342FA9-B163-4546-BFF1-30BB9EFA8891}"/>
              </a:ext>
            </a:extLst>
          </p:cNvPr>
          <p:cNvSpPr>
            <a:spLocks noGrp="1"/>
          </p:cNvSpPr>
          <p:nvPr>
            <p:ph type="ftr" sz="quarter" idx="11"/>
          </p:nvPr>
        </p:nvSpPr>
        <p:spPr/>
        <p:txBody>
          <a:bodyPr/>
          <a:lstStyle/>
          <a:p>
            <a:r>
              <a:rPr lang="en-US" altLang="zh-CN"/>
              <a:t>12</a:t>
            </a:r>
            <a:r>
              <a:rPr lang="zh-CN" altLang="en-US"/>
              <a:t>月</a:t>
            </a:r>
            <a:r>
              <a:rPr lang="en-US" altLang="zh-CN"/>
              <a:t>4</a:t>
            </a:r>
            <a:r>
              <a:rPr lang="zh-CN" altLang="en-US"/>
              <a:t>日</a:t>
            </a:r>
            <a:r>
              <a:rPr lang="en-US" altLang="zh-CN"/>
              <a:t>9:00-10:50</a:t>
            </a:r>
            <a:endParaRPr lang="zh-CN" altLang="en-US" dirty="0"/>
          </a:p>
        </p:txBody>
      </p:sp>
      <p:sp>
        <p:nvSpPr>
          <p:cNvPr id="6" name="灯片编号占位符 5">
            <a:extLst>
              <a:ext uri="{FF2B5EF4-FFF2-40B4-BE49-F238E27FC236}">
                <a16:creationId xmlns:a16="http://schemas.microsoft.com/office/drawing/2014/main" id="{83044C26-B6CB-4A77-A2FF-C9BFF3606F01}"/>
              </a:ext>
            </a:extLst>
          </p:cNvPr>
          <p:cNvSpPr>
            <a:spLocks noGrp="1"/>
          </p:cNvSpPr>
          <p:nvPr>
            <p:ph type="sldNum" sz="quarter" idx="12"/>
          </p:nvPr>
        </p:nvSpPr>
        <p:spPr/>
        <p:txBody>
          <a:bodyPr/>
          <a:lstStyle/>
          <a:p>
            <a:fld id="{6BB314F9-CA3C-4D7F-97C2-7C174F19CC09}" type="slidenum">
              <a:rPr lang="zh-CN" altLang="en-US" smtClean="0"/>
              <a:pPr/>
              <a:t>10</a:t>
            </a:fld>
            <a:endParaRPr lang="zh-CN" altLang="en-US"/>
          </a:p>
        </p:txBody>
      </p:sp>
      <p:graphicFrame>
        <p:nvGraphicFramePr>
          <p:cNvPr id="9" name="Object 2">
            <a:extLst>
              <a:ext uri="{FF2B5EF4-FFF2-40B4-BE49-F238E27FC236}">
                <a16:creationId xmlns:a16="http://schemas.microsoft.com/office/drawing/2014/main" id="{EA1A5103-9C00-42C3-BB13-203925E0CD5A}"/>
              </a:ext>
            </a:extLst>
          </p:cNvPr>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3" imgW="980952" imgH="1038370" progId="PBrush">
                  <p:embed/>
                </p:oleObj>
              </mc:Choice>
              <mc:Fallback>
                <p:oleObj name="位图图像" r:id="rId3" imgW="980952" imgH="1038370" progId="PBrush">
                  <p:embed/>
                  <p:pic>
                    <p:nvPicPr>
                      <p:cNvPr id="9" name="Object 2">
                        <a:extLst>
                          <a:ext uri="{FF2B5EF4-FFF2-40B4-BE49-F238E27FC236}">
                            <a16:creationId xmlns:a16="http://schemas.microsoft.com/office/drawing/2014/main" id="{EA1A5103-9C00-42C3-BB13-203925E0CD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963812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a:buNone/>
            </a:pPr>
            <a:endParaRPr lang="en-US" altLang="zh-CN" dirty="0"/>
          </a:p>
          <a:p>
            <a:pPr>
              <a:buNone/>
            </a:pPr>
            <a:r>
              <a:rPr lang="en-US" altLang="zh-CN" b="1" dirty="0">
                <a:latin typeface="Times New Roman" pitchFamily="18" charset="0"/>
                <a:cs typeface="Times New Roman" pitchFamily="18" charset="0"/>
              </a:rPr>
              <a:t>                   Q &amp; A</a:t>
            </a:r>
            <a:r>
              <a:rPr lang="en-US" altLang="zh-CN" sz="4000" b="1" dirty="0">
                <a:latin typeface="Times New Roman" pitchFamily="18" charset="0"/>
                <a:cs typeface="Times New Roman" pitchFamily="18" charset="0"/>
              </a:rPr>
              <a:t>  </a:t>
            </a:r>
          </a:p>
          <a:p>
            <a:pPr>
              <a:buNone/>
            </a:pPr>
            <a:endParaRPr lang="en-US" altLang="zh-CN" sz="4000" b="1" dirty="0">
              <a:latin typeface="Times New Roman" pitchFamily="18" charset="0"/>
              <a:cs typeface="Times New Roman" pitchFamily="18" charset="0"/>
            </a:endParaRPr>
          </a:p>
          <a:p>
            <a:pPr>
              <a:buNone/>
            </a:pPr>
            <a:r>
              <a:rPr lang="en-US" altLang="zh-CN" sz="4000" b="1" dirty="0">
                <a:latin typeface="Times New Roman" pitchFamily="18" charset="0"/>
                <a:cs typeface="Times New Roman" pitchFamily="18" charset="0"/>
              </a:rPr>
              <a:t>             </a:t>
            </a:r>
            <a:r>
              <a:rPr lang="zh-CN" altLang="en-US" sz="4000" b="1" dirty="0">
                <a:latin typeface="Times New Roman" pitchFamily="18" charset="0"/>
                <a:cs typeface="Times New Roman" pitchFamily="18" charset="0"/>
              </a:rPr>
              <a:t>谢谢</a:t>
            </a:r>
            <a:r>
              <a:rPr lang="en-US" altLang="zh-CN" sz="4000" b="1" dirty="0">
                <a:latin typeface="Times New Roman" pitchFamily="18" charset="0"/>
                <a:cs typeface="Times New Roman" pitchFamily="18" charset="0"/>
              </a:rPr>
              <a:t> !                </a:t>
            </a:r>
            <a:endParaRPr lang="zh-CN" altLang="en-US" b="1" dirty="0">
              <a:latin typeface="Times New Roman" pitchFamily="18" charset="0"/>
              <a:cs typeface="Times New Roman" pitchFamily="18" charset="0"/>
            </a:endParaRPr>
          </a:p>
        </p:txBody>
      </p:sp>
      <p:graphicFrame>
        <p:nvGraphicFramePr>
          <p:cNvPr id="3379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2"/>
          <p:cNvPicPr>
            <a:picLocks noChangeAspect="1" noChangeArrowheads="1"/>
          </p:cNvPicPr>
          <p:nvPr/>
        </p:nvPicPr>
        <p:blipFill>
          <a:blip r:embed="rId4" cstate="print"/>
          <a:srcRect/>
          <a:stretch>
            <a:fillRect/>
          </a:stretch>
        </p:blipFill>
        <p:spPr bwMode="auto">
          <a:xfrm>
            <a:off x="6011863" y="3500438"/>
            <a:ext cx="2439987" cy="2439987"/>
          </a:xfrm>
          <a:prstGeom prst="rect">
            <a:avLst/>
          </a:prstGeom>
          <a:noFill/>
          <a:ln w="9525">
            <a:noFill/>
            <a:miter lim="800000"/>
            <a:headEnd/>
            <a:tailEnd/>
          </a:ln>
        </p:spPr>
      </p:pic>
      <p:sp>
        <p:nvSpPr>
          <p:cNvPr id="7" name="日期占位符 6">
            <a:extLst>
              <a:ext uri="{FF2B5EF4-FFF2-40B4-BE49-F238E27FC236}">
                <a16:creationId xmlns:a16="http://schemas.microsoft.com/office/drawing/2014/main" id="{844CE77F-1EB9-4025-80AB-99798165E075}"/>
              </a:ext>
            </a:extLst>
          </p:cNvPr>
          <p:cNvSpPr>
            <a:spLocks noGrp="1"/>
          </p:cNvSpPr>
          <p:nvPr>
            <p:ph type="dt" sz="half" idx="10"/>
          </p:nvPr>
        </p:nvSpPr>
        <p:spPr/>
        <p:txBody>
          <a:bodyPr/>
          <a:lstStyle/>
          <a:p>
            <a:r>
              <a:rPr lang="zh-CN" altLang="en-US"/>
              <a:t>复旦知识产权研讨会</a:t>
            </a:r>
          </a:p>
        </p:txBody>
      </p:sp>
      <p:sp>
        <p:nvSpPr>
          <p:cNvPr id="8" name="页脚占位符 7">
            <a:extLst>
              <a:ext uri="{FF2B5EF4-FFF2-40B4-BE49-F238E27FC236}">
                <a16:creationId xmlns:a16="http://schemas.microsoft.com/office/drawing/2014/main" id="{E474CD44-F6A3-465C-9999-55D3233208C6}"/>
              </a:ext>
            </a:extLst>
          </p:cNvPr>
          <p:cNvSpPr>
            <a:spLocks noGrp="1"/>
          </p:cNvSpPr>
          <p:nvPr>
            <p:ph type="ftr" sz="quarter" idx="11"/>
          </p:nvPr>
        </p:nvSpPr>
        <p:spPr/>
        <p:txBody>
          <a:bodyPr/>
          <a:lstStyle/>
          <a:p>
            <a:r>
              <a:rPr lang="en-US" altLang="zh-CN"/>
              <a:t>12</a:t>
            </a:r>
            <a:r>
              <a:rPr lang="zh-CN" altLang="en-US"/>
              <a:t>月</a:t>
            </a:r>
            <a:r>
              <a:rPr lang="en-US" altLang="zh-CN"/>
              <a:t>4</a:t>
            </a:r>
            <a:r>
              <a:rPr lang="zh-CN" altLang="en-US"/>
              <a:t>日</a:t>
            </a:r>
            <a:r>
              <a:rPr lang="en-US" altLang="zh-CN"/>
              <a:t>9:00-10:50</a:t>
            </a:r>
            <a:endParaRPr lang="zh-CN" altLang="en-US"/>
          </a:p>
        </p:txBody>
      </p:sp>
      <p:sp>
        <p:nvSpPr>
          <p:cNvPr id="2" name="灯片编号占位符 1">
            <a:extLst>
              <a:ext uri="{FF2B5EF4-FFF2-40B4-BE49-F238E27FC236}">
                <a16:creationId xmlns:a16="http://schemas.microsoft.com/office/drawing/2014/main" id="{86D49C75-E01A-4B22-9D22-8D37247307AA}"/>
              </a:ext>
            </a:extLst>
          </p:cNvPr>
          <p:cNvSpPr>
            <a:spLocks noGrp="1"/>
          </p:cNvSpPr>
          <p:nvPr>
            <p:ph type="sldNum" sz="quarter" idx="12"/>
          </p:nvPr>
        </p:nvSpPr>
        <p:spPr/>
        <p:txBody>
          <a:bodyPr/>
          <a:lstStyle/>
          <a:p>
            <a:fld id="{6BB314F9-CA3C-4D7F-97C2-7C174F19CC09}" type="slidenum">
              <a:rPr lang="zh-CN" altLang="en-US" smtClean="0"/>
              <a:pPr/>
              <a:t>11</a:t>
            </a:fld>
            <a:endParaRPr lang="zh-CN" altLang="en-US"/>
          </a:p>
        </p:txBody>
      </p:sp>
    </p:spTree>
    <p:extLst>
      <p:ext uri="{BB962C8B-B14F-4D97-AF65-F5344CB8AC3E}">
        <p14:creationId xmlns:p14="http://schemas.microsoft.com/office/powerpoint/2010/main" val="11970221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夏至">
  <a:themeElements>
    <a:clrScheme name="夏至">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夏至">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夏至">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4728</TotalTime>
  <Words>1544</Words>
  <Application>Microsoft Office PowerPoint</Application>
  <PresentationFormat>全屏显示(4:3)</PresentationFormat>
  <Paragraphs>114</Paragraphs>
  <Slides>11</Slides>
  <Notes>0</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11</vt:i4>
      </vt:variant>
    </vt:vector>
  </HeadingPairs>
  <TitlesOfParts>
    <vt:vector size="21" baseType="lpstr">
      <vt:lpstr>华文中宋</vt:lpstr>
      <vt:lpstr>arial</vt:lpstr>
      <vt:lpstr>arial</vt:lpstr>
      <vt:lpstr>Calibri</vt:lpstr>
      <vt:lpstr>Gill Sans MT</vt:lpstr>
      <vt:lpstr>Times New Roman</vt:lpstr>
      <vt:lpstr>Verdana</vt:lpstr>
      <vt:lpstr>Wingdings 2</vt:lpstr>
      <vt:lpstr>夏至</vt:lpstr>
      <vt:lpstr>位图图像</vt:lpstr>
      <vt:lpstr>            新冠疫苗的    全球公共产品与知识产权问题</vt:lpstr>
      <vt:lpstr>                   要点</vt:lpstr>
      <vt:lpstr>   1.1 新冠疫苗作为全球公共产品的特殊性                      </vt:lpstr>
      <vt:lpstr>   1.2 新冠疫苗作为全球公共产品的特殊性                      </vt:lpstr>
      <vt:lpstr>   1.3 新冠疫苗作为全球公共产品的特殊性                      </vt:lpstr>
      <vt:lpstr> 2.1  作为全球公共产品的新冠疫苗与知识产权 </vt:lpstr>
      <vt:lpstr> 2.2  作为全球公共产品的新冠疫苗与知识产权 </vt:lpstr>
      <vt:lpstr> 2.3  作为全球公共产品的新冠疫苗与知识产权 </vt:lpstr>
      <vt:lpstr> 3.1 新冠疫苗知识产权保护的特殊性 </vt:lpstr>
      <vt:lpstr> 3.2 新冠疫苗知识产权保护的特殊性 </vt:lpstr>
      <vt:lpstr>PowerPoint 演示文稿</vt:lpstr>
    </vt:vector>
  </TitlesOfParts>
  <Company>复旦大学</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论WTO争端解决对     中国贸易救济措施的审查</dc:title>
  <dc:creator>admin</dc:creator>
  <cp:lastModifiedBy>张 乃根</cp:lastModifiedBy>
  <cp:revision>589</cp:revision>
  <dcterms:created xsi:type="dcterms:W3CDTF">2012-03-19T13:19:05Z</dcterms:created>
  <dcterms:modified xsi:type="dcterms:W3CDTF">2021-12-01T11:19:46Z</dcterms:modified>
</cp:coreProperties>
</file>