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69" r:id="rId5"/>
    <p:sldId id="272" r:id="rId6"/>
    <p:sldId id="273" r:id="rId7"/>
    <p:sldId id="260" r:id="rId8"/>
    <p:sldId id="261" r:id="rId9"/>
    <p:sldId id="274" r:id="rId10"/>
    <p:sldId id="275" r:id="rId11"/>
    <p:sldId id="270" r:id="rId12"/>
    <p:sldId id="268" r:id="rId1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6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32" autoAdjust="0"/>
    <p:restoredTop sz="94667" autoAdjust="0"/>
  </p:normalViewPr>
  <p:slideViewPr>
    <p:cSldViewPr>
      <p:cViewPr varScale="1">
        <p:scale>
          <a:sx n="100" d="100"/>
          <a:sy n="100" d="100"/>
        </p:scale>
        <p:origin x="-288"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ltLang="en-US" dirty="0" smtClean="0">
                <a:latin typeface="Times New Roman" pitchFamily="18" charset="0"/>
                <a:cs typeface="Times New Roman" pitchFamily="18" charset="0"/>
              </a:rPr>
              <a:t>Country</a:t>
            </a:r>
            <a:r>
              <a:rPr lang="en-US" altLang="en-US" baseline="0" dirty="0" smtClean="0">
                <a:latin typeface="Times New Roman" pitchFamily="18" charset="0"/>
                <a:cs typeface="Times New Roman" pitchFamily="18" charset="0"/>
              </a:rPr>
              <a:t> of </a:t>
            </a:r>
            <a:r>
              <a:rPr lang="en-US" altLang="en-US" dirty="0" smtClean="0">
                <a:latin typeface="Times New Roman" pitchFamily="18" charset="0"/>
                <a:cs typeface="Times New Roman" pitchFamily="18" charset="0"/>
              </a:rPr>
              <a:t>Provenance by Articles in EU </a:t>
            </a:r>
            <a:endParaRPr lang="en-US" altLang="en-US" dirty="0">
              <a:latin typeface="Times New Roman" pitchFamily="18" charset="0"/>
              <a:cs typeface="Times New Roman" pitchFamily="18" charset="0"/>
            </a:endParaRP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Provenance</c:v>
                </c:pt>
              </c:strCache>
            </c:strRef>
          </c:tx>
          <c:cat>
            <c:strRef>
              <c:f>Sheet1!$A$2:$A$5</c:f>
              <c:strCache>
                <c:ptCount val="3"/>
                <c:pt idx="0">
                  <c:v>China</c:v>
                </c:pt>
                <c:pt idx="1">
                  <c:v>HK China</c:v>
                </c:pt>
                <c:pt idx="2">
                  <c:v>others</c:v>
                </c:pt>
              </c:strCache>
            </c:strRef>
          </c:cat>
          <c:val>
            <c:numRef>
              <c:f>Sheet1!$B$2:$B$5</c:f>
              <c:numCache>
                <c:formatCode>General</c:formatCode>
                <c:ptCount val="4"/>
                <c:pt idx="0">
                  <c:v>80.2</c:v>
                </c:pt>
                <c:pt idx="1">
                  <c:v>8.02</c:v>
                </c:pt>
                <c:pt idx="2">
                  <c:v>11.78</c:v>
                </c:pt>
              </c:numCache>
            </c:numRef>
          </c:val>
        </c:ser>
        <c:dLbls>
          <c:showLegendKey val="0"/>
          <c:showVal val="0"/>
          <c:showCatName val="0"/>
          <c:showSerName val="0"/>
          <c:showPercent val="0"/>
          <c:showBubbleSize val="0"/>
          <c:showLeaderLines val="1"/>
        </c:dLbls>
      </c:pie3DChart>
    </c:plotArea>
    <c:legend>
      <c:legendPos val="r"/>
      <c:legendEntry>
        <c:idx val="3"/>
        <c:delete val="1"/>
      </c:legendEntry>
      <c:layout/>
      <c:overlay val="0"/>
    </c:legend>
    <c:plotVisOnly val="1"/>
    <c:dispBlanksAs val="gap"/>
    <c:showDLblsOverMax val="0"/>
  </c:chart>
  <c:spPr>
    <a:ln>
      <a:solidFill>
        <a:schemeClr val="bg1"/>
      </a:solidFill>
    </a:ln>
  </c:spPr>
  <c:txPr>
    <a:bodyPr/>
    <a:lstStyle/>
    <a:p>
      <a:pPr>
        <a:defRPr sz="1800"/>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latin typeface="Times New Roman" pitchFamily="18" charset="0"/>
                <a:cs typeface="Times New Roman" pitchFamily="18" charset="0"/>
              </a:rPr>
              <a:t>China's Customs IPR Enforcement </a:t>
            </a:r>
            <a:r>
              <a:rPr lang="en-US" altLang="zh-CN" sz="2160" b="1" i="0" u="none" strike="noStrike" baseline="0" dirty="0" smtClean="0">
                <a:effectLst/>
                <a:latin typeface="Times New Roman" pitchFamily="18" charset="0"/>
                <a:cs typeface="Times New Roman" pitchFamily="18" charset="0"/>
              </a:rPr>
              <a:t>in the term of number of actions.</a:t>
            </a:r>
            <a:endParaRPr lang="en-US" dirty="0">
              <a:latin typeface="Times New Roman" pitchFamily="18" charset="0"/>
              <a:cs typeface="Times New Roman" pitchFamily="18" charset="0"/>
            </a:endParaRPr>
          </a:p>
        </c:rich>
      </c:tx>
      <c:layout>
        <c:manualLayout>
          <c:xMode val="edge"/>
          <c:yMode val="edge"/>
          <c:x val="0.10073519608932342"/>
          <c:y val="3.2334370255156834E-2"/>
        </c:manualLayout>
      </c:layout>
      <c:overlay val="0"/>
    </c:title>
    <c:autoTitleDeleted val="0"/>
    <c:plotArea>
      <c:layout/>
      <c:pieChart>
        <c:varyColors val="1"/>
        <c:ser>
          <c:idx val="0"/>
          <c:order val="0"/>
          <c:tx>
            <c:strRef>
              <c:f>Sheet1!$B$1</c:f>
              <c:strCache>
                <c:ptCount val="1"/>
                <c:pt idx="0">
                  <c:v>China's Customs IPR Enforcement</c:v>
                </c:pt>
              </c:strCache>
            </c:strRef>
          </c:tx>
          <c:cat>
            <c:strRef>
              <c:f>Sheet1!$A$2:$A$5</c:f>
              <c:strCache>
                <c:ptCount val="3"/>
                <c:pt idx="0">
                  <c:v>Brazil</c:v>
                </c:pt>
                <c:pt idx="1">
                  <c:v>Spain</c:v>
                </c:pt>
                <c:pt idx="2">
                  <c:v>Russia</c:v>
                </c:pt>
              </c:strCache>
            </c:strRef>
          </c:cat>
          <c:val>
            <c:numRef>
              <c:f>Sheet1!$B$2:$B$5</c:f>
              <c:numCache>
                <c:formatCode>General</c:formatCode>
                <c:ptCount val="4"/>
                <c:pt idx="0">
                  <c:v>3653</c:v>
                </c:pt>
                <c:pt idx="1">
                  <c:v>2881</c:v>
                </c:pt>
                <c:pt idx="2">
                  <c:v>2168</c:v>
                </c:pt>
              </c:numCache>
            </c:numRef>
          </c:val>
        </c:ser>
        <c:dLbls>
          <c:showLegendKey val="0"/>
          <c:showVal val="0"/>
          <c:showCatName val="0"/>
          <c:showSerName val="0"/>
          <c:showPercent val="0"/>
          <c:showBubbleSize val="0"/>
          <c:showLeaderLines val="1"/>
        </c:dLbls>
        <c:firstSliceAng val="0"/>
      </c:pieChart>
    </c:plotArea>
    <c:legend>
      <c:legendPos val="r"/>
      <c:legendEntry>
        <c:idx val="3"/>
        <c:delete val="1"/>
      </c:legendEntry>
      <c:layout>
        <c:manualLayout>
          <c:xMode val="edge"/>
          <c:yMode val="edge"/>
          <c:x val="0.72543689590045546"/>
          <c:y val="0.44884457282524159"/>
          <c:w val="0.25339878902344182"/>
          <c:h val="0.26827412694885755"/>
        </c:manualLayout>
      </c:layout>
      <c:overlay val="0"/>
    </c:legend>
    <c:plotVisOnly val="1"/>
    <c:dispBlanksAs val="gap"/>
    <c:showDLblsOverMax val="0"/>
  </c:chart>
  <c:txPr>
    <a:bodyPr/>
    <a:lstStyle/>
    <a:p>
      <a:pPr>
        <a:defRPr sz="1800">
          <a:solidFill>
            <a:schemeClr val="tx1"/>
          </a:solidFill>
        </a:defRPr>
      </a:pPr>
      <a:endParaRPr lang="zh-CN"/>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D46714-FEDB-4E91-B411-D1E43CEC3170}" type="doc">
      <dgm:prSet loTypeId="urn:microsoft.com/office/officeart/2005/8/layout/arrow2" loCatId="process" qsTypeId="urn:microsoft.com/office/officeart/2005/8/quickstyle/simple1" qsCatId="simple" csTypeId="urn:microsoft.com/office/officeart/2005/8/colors/accent3_3" csCatId="accent3" phldr="1"/>
      <dgm:spPr/>
    </dgm:pt>
    <dgm:pt modelId="{039921AB-2FEC-4810-9376-71195D7AEF41}">
      <dgm:prSet phldrT="[文本]"/>
      <dgm:spPr/>
      <dgm:t>
        <a:bodyPr/>
        <a:lstStyle/>
        <a:p>
          <a:r>
            <a:rPr lang="en-US" altLang="zh-CN" b="1" dirty="0" smtClean="0">
              <a:latin typeface="Times New Roman" pitchFamily="18" charset="0"/>
              <a:cs typeface="Times New Roman" pitchFamily="18" charset="0"/>
            </a:rPr>
            <a:t>Trade Volumes with Countries in Belt &amp; Road was 947.8 billion US$ in 2016.    </a:t>
          </a:r>
          <a:endParaRPr lang="zh-CN" altLang="en-US" b="1" dirty="0">
            <a:latin typeface="Times New Roman" pitchFamily="18" charset="0"/>
            <a:cs typeface="Times New Roman" pitchFamily="18" charset="0"/>
          </a:endParaRPr>
        </a:p>
      </dgm:t>
    </dgm:pt>
    <dgm:pt modelId="{D67CDD89-4913-4787-BD1F-EADAF60F71D9}" type="parTrans" cxnId="{189C45BA-3836-4EF7-9EF9-97F9D911D74B}">
      <dgm:prSet/>
      <dgm:spPr/>
      <dgm:t>
        <a:bodyPr/>
        <a:lstStyle/>
        <a:p>
          <a:endParaRPr lang="zh-CN" altLang="en-US"/>
        </a:p>
      </dgm:t>
    </dgm:pt>
    <dgm:pt modelId="{B13B47A7-F06A-4BB9-9DA4-914701B3584D}" type="sibTrans" cxnId="{189C45BA-3836-4EF7-9EF9-97F9D911D74B}">
      <dgm:prSet/>
      <dgm:spPr/>
      <dgm:t>
        <a:bodyPr/>
        <a:lstStyle/>
        <a:p>
          <a:endParaRPr lang="zh-CN" altLang="en-US"/>
        </a:p>
      </dgm:t>
    </dgm:pt>
    <dgm:pt modelId="{F07E5474-765A-40D0-BB95-82619515F838}">
      <dgm:prSet phldrT="[文本]" custT="1"/>
      <dgm:spPr/>
      <dgm:t>
        <a:bodyPr/>
        <a:lstStyle/>
        <a:p>
          <a:endParaRPr lang="en-US" altLang="zh-CN" sz="1700" b="1" dirty="0" smtClean="0">
            <a:latin typeface="Times New Roman" pitchFamily="18" charset="0"/>
            <a:cs typeface="Times New Roman" pitchFamily="18" charset="0"/>
          </a:endParaRPr>
        </a:p>
        <a:p>
          <a:r>
            <a:rPr lang="en-US" altLang="zh-CN" sz="2400" b="1" dirty="0" smtClean="0">
              <a:latin typeface="Times New Roman" pitchFamily="18" charset="0"/>
              <a:cs typeface="Times New Roman" pitchFamily="18" charset="0"/>
            </a:rPr>
            <a:t>It is expected to be 2.5 trillion US$ in 2020.</a:t>
          </a:r>
          <a:endParaRPr lang="zh-CN" altLang="en-US" sz="2400" b="1" dirty="0">
            <a:latin typeface="Times New Roman" pitchFamily="18" charset="0"/>
            <a:cs typeface="Times New Roman" pitchFamily="18" charset="0"/>
          </a:endParaRPr>
        </a:p>
      </dgm:t>
    </dgm:pt>
    <dgm:pt modelId="{C71C147E-11C1-4C0B-BCC8-F1DBECCFE656}" type="parTrans" cxnId="{D73C6EBE-A8D3-4DF0-B4F6-D03EB159800C}">
      <dgm:prSet/>
      <dgm:spPr/>
      <dgm:t>
        <a:bodyPr/>
        <a:lstStyle/>
        <a:p>
          <a:endParaRPr lang="zh-CN" altLang="en-US"/>
        </a:p>
      </dgm:t>
    </dgm:pt>
    <dgm:pt modelId="{06A89477-B115-460F-83D0-DA94CE76AFA8}" type="sibTrans" cxnId="{D73C6EBE-A8D3-4DF0-B4F6-D03EB159800C}">
      <dgm:prSet/>
      <dgm:spPr/>
      <dgm:t>
        <a:bodyPr/>
        <a:lstStyle/>
        <a:p>
          <a:endParaRPr lang="zh-CN" altLang="en-US"/>
        </a:p>
      </dgm:t>
    </dgm:pt>
    <dgm:pt modelId="{FE8D30E6-5E6A-4831-9503-6876F49D3624}">
      <dgm:prSet phldrT="[文本]" custT="1"/>
      <dgm:spPr/>
      <dgm:t>
        <a:bodyPr/>
        <a:lstStyle/>
        <a:p>
          <a:pPr>
            <a:lnSpc>
              <a:spcPct val="100000"/>
            </a:lnSpc>
          </a:pPr>
          <a:r>
            <a:rPr lang="zh-CN" altLang="en-US" sz="2000" b="1" dirty="0" smtClean="0"/>
            <a:t>                         </a:t>
          </a:r>
          <a:endParaRPr lang="en-US" altLang="zh-CN" sz="1800" b="1" dirty="0" smtClean="0"/>
        </a:p>
        <a:p>
          <a:pPr>
            <a:lnSpc>
              <a:spcPct val="100000"/>
            </a:lnSpc>
          </a:pPr>
          <a:r>
            <a:rPr lang="zh-CN" altLang="en-US" sz="1600" b="1" dirty="0" smtClean="0"/>
            <a:t>                      </a:t>
          </a:r>
          <a:r>
            <a:rPr lang="en-US" altLang="zh-CN" sz="2000" b="1" dirty="0" smtClean="0">
              <a:latin typeface="Times New Roman" pitchFamily="18" charset="0"/>
              <a:cs typeface="Times New Roman" pitchFamily="18" charset="0"/>
            </a:rPr>
            <a:t>Customs cooperation</a:t>
          </a:r>
        </a:p>
        <a:p>
          <a:pPr>
            <a:lnSpc>
              <a:spcPct val="100000"/>
            </a:lnSpc>
          </a:pPr>
          <a:r>
            <a:rPr lang="en-US" altLang="zh-CN" sz="2000" b="1" dirty="0" smtClean="0">
              <a:latin typeface="Times New Roman" pitchFamily="18" charset="0"/>
              <a:cs typeface="Times New Roman" pitchFamily="18" charset="0"/>
            </a:rPr>
            <a:t>                            Bilateral agreements</a:t>
          </a:r>
          <a:endParaRPr lang="zh-CN" altLang="en-US" sz="2000" b="1" dirty="0">
            <a:latin typeface="Times New Roman" pitchFamily="18" charset="0"/>
            <a:cs typeface="Times New Roman" pitchFamily="18" charset="0"/>
          </a:endParaRPr>
        </a:p>
      </dgm:t>
    </dgm:pt>
    <dgm:pt modelId="{D72EABC4-4472-4EB3-B9DB-421CF268FF35}" type="sibTrans" cxnId="{51DE0E84-B383-4484-8B29-86888281A6AE}">
      <dgm:prSet/>
      <dgm:spPr/>
      <dgm:t>
        <a:bodyPr/>
        <a:lstStyle/>
        <a:p>
          <a:endParaRPr lang="zh-CN" altLang="en-US"/>
        </a:p>
      </dgm:t>
    </dgm:pt>
    <dgm:pt modelId="{EA610814-C50F-4C05-A1C5-0502160B3290}" type="parTrans" cxnId="{51DE0E84-B383-4484-8B29-86888281A6AE}">
      <dgm:prSet/>
      <dgm:spPr/>
      <dgm:t>
        <a:bodyPr/>
        <a:lstStyle/>
        <a:p>
          <a:endParaRPr lang="zh-CN" altLang="en-US"/>
        </a:p>
      </dgm:t>
    </dgm:pt>
    <dgm:pt modelId="{A9CB80AD-B5DD-4784-83A0-CEA51BB863E8}" type="pres">
      <dgm:prSet presAssocID="{88D46714-FEDB-4E91-B411-D1E43CEC3170}" presName="arrowDiagram" presStyleCnt="0">
        <dgm:presLayoutVars>
          <dgm:chMax val="5"/>
          <dgm:dir/>
          <dgm:resizeHandles val="exact"/>
        </dgm:presLayoutVars>
      </dgm:prSet>
      <dgm:spPr/>
    </dgm:pt>
    <dgm:pt modelId="{21D24794-1A0F-4562-B3C8-B520C172D2D9}" type="pres">
      <dgm:prSet presAssocID="{88D46714-FEDB-4E91-B411-D1E43CEC3170}" presName="arrow" presStyleLbl="bgShp" presStyleIdx="0" presStyleCnt="1" custLinFactNeighborX="2591" custLinFactNeighborY="4364"/>
      <dgm:spPr/>
    </dgm:pt>
    <dgm:pt modelId="{B244EC3F-9E64-4B1D-AB84-D51C09FB6570}" type="pres">
      <dgm:prSet presAssocID="{88D46714-FEDB-4E91-B411-D1E43CEC3170}" presName="arrowDiagram3" presStyleCnt="0"/>
      <dgm:spPr/>
    </dgm:pt>
    <dgm:pt modelId="{EF526D13-4CB9-4AD1-BA6A-E78837E79EA5}" type="pres">
      <dgm:prSet presAssocID="{039921AB-2FEC-4810-9376-71195D7AEF41}" presName="bullet3a" presStyleLbl="node1" presStyleIdx="0" presStyleCnt="3"/>
      <dgm:spPr/>
    </dgm:pt>
    <dgm:pt modelId="{42318290-0EEB-49E9-BEF4-71140E266795}" type="pres">
      <dgm:prSet presAssocID="{039921AB-2FEC-4810-9376-71195D7AEF41}" presName="textBox3a" presStyleLbl="revTx" presStyleIdx="0" presStyleCnt="3" custScaleX="231493" custScaleY="83964">
        <dgm:presLayoutVars>
          <dgm:bulletEnabled val="1"/>
        </dgm:presLayoutVars>
      </dgm:prSet>
      <dgm:spPr/>
      <dgm:t>
        <a:bodyPr/>
        <a:lstStyle/>
        <a:p>
          <a:endParaRPr lang="zh-CN" altLang="en-US"/>
        </a:p>
      </dgm:t>
    </dgm:pt>
    <dgm:pt modelId="{374DEAA1-E1F2-4002-A1AA-368D2376311D}" type="pres">
      <dgm:prSet presAssocID="{FE8D30E6-5E6A-4831-9503-6876F49D3624}" presName="bullet3b" presStyleLbl="node1" presStyleIdx="1" presStyleCnt="3"/>
      <dgm:spPr/>
    </dgm:pt>
    <dgm:pt modelId="{0A1833D4-CB27-485C-9D9E-C902C1461254}" type="pres">
      <dgm:prSet presAssocID="{FE8D30E6-5E6A-4831-9503-6876F49D3624}" presName="textBox3b" presStyleLbl="revTx" presStyleIdx="1" presStyleCnt="3" custFlipVert="0" custScaleX="269332" custScaleY="183824">
        <dgm:presLayoutVars>
          <dgm:bulletEnabled val="1"/>
        </dgm:presLayoutVars>
      </dgm:prSet>
      <dgm:spPr/>
      <dgm:t>
        <a:bodyPr/>
        <a:lstStyle/>
        <a:p>
          <a:endParaRPr lang="zh-CN" altLang="en-US"/>
        </a:p>
      </dgm:t>
    </dgm:pt>
    <dgm:pt modelId="{3A42157F-FD91-4178-9445-AE7647F11175}" type="pres">
      <dgm:prSet presAssocID="{F07E5474-765A-40D0-BB95-82619515F838}" presName="bullet3c" presStyleLbl="node1" presStyleIdx="2" presStyleCnt="3"/>
      <dgm:spPr/>
    </dgm:pt>
    <dgm:pt modelId="{60564A65-5AA5-4425-B029-84BD1619CB8A}" type="pres">
      <dgm:prSet presAssocID="{F07E5474-765A-40D0-BB95-82619515F838}" presName="textBox3c" presStyleLbl="revTx" presStyleIdx="2" presStyleCnt="3" custScaleX="193396" custScaleY="47548">
        <dgm:presLayoutVars>
          <dgm:bulletEnabled val="1"/>
        </dgm:presLayoutVars>
      </dgm:prSet>
      <dgm:spPr/>
      <dgm:t>
        <a:bodyPr/>
        <a:lstStyle/>
        <a:p>
          <a:endParaRPr lang="zh-CN" altLang="en-US"/>
        </a:p>
      </dgm:t>
    </dgm:pt>
  </dgm:ptLst>
  <dgm:cxnLst>
    <dgm:cxn modelId="{DD3999EC-5E89-4185-BCA5-12E6E6C697D6}" type="presOf" srcId="{039921AB-2FEC-4810-9376-71195D7AEF41}" destId="{42318290-0EEB-49E9-BEF4-71140E266795}" srcOrd="0" destOrd="0" presId="urn:microsoft.com/office/officeart/2005/8/layout/arrow2"/>
    <dgm:cxn modelId="{0B5B3E56-DD4B-4CA8-A460-CF42E6D4D925}" type="presOf" srcId="{F07E5474-765A-40D0-BB95-82619515F838}" destId="{60564A65-5AA5-4425-B029-84BD1619CB8A}" srcOrd="0" destOrd="0" presId="urn:microsoft.com/office/officeart/2005/8/layout/arrow2"/>
    <dgm:cxn modelId="{51DE0E84-B383-4484-8B29-86888281A6AE}" srcId="{88D46714-FEDB-4E91-B411-D1E43CEC3170}" destId="{FE8D30E6-5E6A-4831-9503-6876F49D3624}" srcOrd="1" destOrd="0" parTransId="{EA610814-C50F-4C05-A1C5-0502160B3290}" sibTransId="{D72EABC4-4472-4EB3-B9DB-421CF268FF35}"/>
    <dgm:cxn modelId="{189C45BA-3836-4EF7-9EF9-97F9D911D74B}" srcId="{88D46714-FEDB-4E91-B411-D1E43CEC3170}" destId="{039921AB-2FEC-4810-9376-71195D7AEF41}" srcOrd="0" destOrd="0" parTransId="{D67CDD89-4913-4787-BD1F-EADAF60F71D9}" sibTransId="{B13B47A7-F06A-4BB9-9DA4-914701B3584D}"/>
    <dgm:cxn modelId="{D73C6EBE-A8D3-4DF0-B4F6-D03EB159800C}" srcId="{88D46714-FEDB-4E91-B411-D1E43CEC3170}" destId="{F07E5474-765A-40D0-BB95-82619515F838}" srcOrd="2" destOrd="0" parTransId="{C71C147E-11C1-4C0B-BCC8-F1DBECCFE656}" sibTransId="{06A89477-B115-460F-83D0-DA94CE76AFA8}"/>
    <dgm:cxn modelId="{9979AD39-90AF-44E7-A44C-086DB4E4851E}" type="presOf" srcId="{FE8D30E6-5E6A-4831-9503-6876F49D3624}" destId="{0A1833D4-CB27-485C-9D9E-C902C1461254}" srcOrd="0" destOrd="0" presId="urn:microsoft.com/office/officeart/2005/8/layout/arrow2"/>
    <dgm:cxn modelId="{F6669763-7FBC-4057-B06A-D9AEB678D665}" type="presOf" srcId="{88D46714-FEDB-4E91-B411-D1E43CEC3170}" destId="{A9CB80AD-B5DD-4784-83A0-CEA51BB863E8}" srcOrd="0" destOrd="0" presId="urn:microsoft.com/office/officeart/2005/8/layout/arrow2"/>
    <dgm:cxn modelId="{2DA9AC9E-FA2D-4E3D-B1E1-563A4B14311C}" type="presParOf" srcId="{A9CB80AD-B5DD-4784-83A0-CEA51BB863E8}" destId="{21D24794-1A0F-4562-B3C8-B520C172D2D9}" srcOrd="0" destOrd="0" presId="urn:microsoft.com/office/officeart/2005/8/layout/arrow2"/>
    <dgm:cxn modelId="{22187DAC-DA80-4331-842F-1E6A1B1E31AB}" type="presParOf" srcId="{A9CB80AD-B5DD-4784-83A0-CEA51BB863E8}" destId="{B244EC3F-9E64-4B1D-AB84-D51C09FB6570}" srcOrd="1" destOrd="0" presId="urn:microsoft.com/office/officeart/2005/8/layout/arrow2"/>
    <dgm:cxn modelId="{B9DECBC1-7DB1-41D0-ABF8-283ACC88807E}" type="presParOf" srcId="{B244EC3F-9E64-4B1D-AB84-D51C09FB6570}" destId="{EF526D13-4CB9-4AD1-BA6A-E78837E79EA5}" srcOrd="0" destOrd="0" presId="urn:microsoft.com/office/officeart/2005/8/layout/arrow2"/>
    <dgm:cxn modelId="{4B2BBF0E-0870-4490-8AA5-02A113208A4B}" type="presParOf" srcId="{B244EC3F-9E64-4B1D-AB84-D51C09FB6570}" destId="{42318290-0EEB-49E9-BEF4-71140E266795}" srcOrd="1" destOrd="0" presId="urn:microsoft.com/office/officeart/2005/8/layout/arrow2"/>
    <dgm:cxn modelId="{4A75D0C5-042B-4265-B04F-AD7EEDC6177E}" type="presParOf" srcId="{B244EC3F-9E64-4B1D-AB84-D51C09FB6570}" destId="{374DEAA1-E1F2-4002-A1AA-368D2376311D}" srcOrd="2" destOrd="0" presId="urn:microsoft.com/office/officeart/2005/8/layout/arrow2"/>
    <dgm:cxn modelId="{22ECF878-BAF6-4A9B-982D-9CDAAC53158D}" type="presParOf" srcId="{B244EC3F-9E64-4B1D-AB84-D51C09FB6570}" destId="{0A1833D4-CB27-485C-9D9E-C902C1461254}" srcOrd="3" destOrd="0" presId="urn:microsoft.com/office/officeart/2005/8/layout/arrow2"/>
    <dgm:cxn modelId="{7E3B83F4-84EB-45FE-9397-FDE98912ECAB}" type="presParOf" srcId="{B244EC3F-9E64-4B1D-AB84-D51C09FB6570}" destId="{3A42157F-FD91-4178-9445-AE7647F11175}" srcOrd="4" destOrd="0" presId="urn:microsoft.com/office/officeart/2005/8/layout/arrow2"/>
    <dgm:cxn modelId="{D0F20918-07E7-4750-B0D4-628FD6C09867}" type="presParOf" srcId="{B244EC3F-9E64-4B1D-AB84-D51C09FB6570}" destId="{60564A65-5AA5-4425-B029-84BD1619CB8A}"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D24794-1A0F-4562-B3C8-B520C172D2D9}">
      <dsp:nvSpPr>
        <dsp:cNvPr id="0" name=""/>
        <dsp:cNvSpPr/>
      </dsp:nvSpPr>
      <dsp:spPr>
        <a:xfrm>
          <a:off x="504073" y="-336403"/>
          <a:ext cx="7649804" cy="4781128"/>
        </a:xfrm>
        <a:prstGeom prst="swooshArrow">
          <a:avLst>
            <a:gd name="adj1" fmla="val 25000"/>
            <a:gd name="adj2" fmla="val 25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526D13-4CB9-4AD1-BA6A-E78837E79EA5}">
      <dsp:nvSpPr>
        <dsp:cNvPr id="0" name=""/>
        <dsp:cNvSpPr/>
      </dsp:nvSpPr>
      <dsp:spPr>
        <a:xfrm>
          <a:off x="1277391" y="2754882"/>
          <a:ext cx="198894" cy="198894"/>
        </a:xfrm>
        <a:prstGeom prst="ellipse">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318290-0EEB-49E9-BEF4-71140E266795}">
      <dsp:nvSpPr>
        <dsp:cNvPr id="0" name=""/>
        <dsp:cNvSpPr/>
      </dsp:nvSpPr>
      <dsp:spPr>
        <a:xfrm>
          <a:off x="204970" y="2965118"/>
          <a:ext cx="4126141" cy="11601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390" tIns="0" rIns="0" bIns="0" numCol="1" spcCol="1270" anchor="t" anchorCtr="0">
          <a:noAutofit/>
        </a:bodyPr>
        <a:lstStyle/>
        <a:p>
          <a:pPr lvl="0" algn="l" defTabSz="1111250">
            <a:lnSpc>
              <a:spcPct val="90000"/>
            </a:lnSpc>
            <a:spcBef>
              <a:spcPct val="0"/>
            </a:spcBef>
            <a:spcAft>
              <a:spcPct val="35000"/>
            </a:spcAft>
          </a:pPr>
          <a:r>
            <a:rPr lang="en-US" altLang="zh-CN" sz="2500" b="1" kern="1200" dirty="0" smtClean="0">
              <a:latin typeface="Times New Roman" pitchFamily="18" charset="0"/>
              <a:cs typeface="Times New Roman" pitchFamily="18" charset="0"/>
            </a:rPr>
            <a:t>Trade Volumes with Countries in Belt &amp; Road was 947.8 billion US$ in 2016.    </a:t>
          </a:r>
          <a:endParaRPr lang="zh-CN" altLang="en-US" sz="2500" b="1" kern="1200" dirty="0">
            <a:latin typeface="Times New Roman" pitchFamily="18" charset="0"/>
            <a:cs typeface="Times New Roman" pitchFamily="18" charset="0"/>
          </a:endParaRPr>
        </a:p>
      </dsp:txBody>
      <dsp:txXfrm>
        <a:off x="204970" y="2965118"/>
        <a:ext cx="4126141" cy="1160169"/>
      </dsp:txXfrm>
    </dsp:sp>
    <dsp:sp modelId="{374DEAA1-E1F2-4002-A1AA-368D2376311D}">
      <dsp:nvSpPr>
        <dsp:cNvPr id="0" name=""/>
        <dsp:cNvSpPr/>
      </dsp:nvSpPr>
      <dsp:spPr>
        <a:xfrm>
          <a:off x="3033021" y="1455372"/>
          <a:ext cx="359540" cy="359540"/>
        </a:xfrm>
        <a:prstGeom prst="ellipse">
          <a:avLst/>
        </a:prstGeom>
        <a:solidFill>
          <a:schemeClr val="accent3">
            <a:shade val="80000"/>
            <a:hueOff val="109454"/>
            <a:satOff val="-716"/>
            <a:lumOff val="122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1833D4-CB27-485C-9D9E-C902C1461254}">
      <dsp:nvSpPr>
        <dsp:cNvPr id="0" name=""/>
        <dsp:cNvSpPr/>
      </dsp:nvSpPr>
      <dsp:spPr>
        <a:xfrm>
          <a:off x="1658364" y="545039"/>
          <a:ext cx="4944809" cy="4781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13" tIns="0" rIns="0" bIns="0" numCol="1" spcCol="1270" anchor="t" anchorCtr="0">
          <a:noAutofit/>
        </a:bodyPr>
        <a:lstStyle/>
        <a:p>
          <a:pPr lvl="0" algn="l" defTabSz="889000">
            <a:lnSpc>
              <a:spcPct val="100000"/>
            </a:lnSpc>
            <a:spcBef>
              <a:spcPct val="0"/>
            </a:spcBef>
            <a:spcAft>
              <a:spcPct val="35000"/>
            </a:spcAft>
          </a:pPr>
          <a:r>
            <a:rPr lang="zh-CN" altLang="en-US" sz="2000" b="1" kern="1200" dirty="0" smtClean="0"/>
            <a:t>                         </a:t>
          </a:r>
          <a:endParaRPr lang="en-US" altLang="zh-CN" sz="1800" b="1" kern="1200" dirty="0" smtClean="0"/>
        </a:p>
        <a:p>
          <a:pPr lvl="0" algn="l" defTabSz="889000">
            <a:lnSpc>
              <a:spcPct val="100000"/>
            </a:lnSpc>
            <a:spcBef>
              <a:spcPct val="0"/>
            </a:spcBef>
            <a:spcAft>
              <a:spcPct val="35000"/>
            </a:spcAft>
          </a:pPr>
          <a:r>
            <a:rPr lang="zh-CN" altLang="en-US" sz="1600" b="1" kern="1200" dirty="0" smtClean="0"/>
            <a:t>                      </a:t>
          </a:r>
          <a:r>
            <a:rPr lang="en-US" altLang="zh-CN" sz="2000" b="1" kern="1200" dirty="0" smtClean="0">
              <a:latin typeface="Times New Roman" pitchFamily="18" charset="0"/>
              <a:cs typeface="Times New Roman" pitchFamily="18" charset="0"/>
            </a:rPr>
            <a:t>Customs cooperation</a:t>
          </a:r>
        </a:p>
        <a:p>
          <a:pPr lvl="0" algn="l" defTabSz="889000">
            <a:lnSpc>
              <a:spcPct val="100000"/>
            </a:lnSpc>
            <a:spcBef>
              <a:spcPct val="0"/>
            </a:spcBef>
            <a:spcAft>
              <a:spcPct val="35000"/>
            </a:spcAft>
          </a:pPr>
          <a:r>
            <a:rPr lang="en-US" altLang="zh-CN" sz="2000" b="1" kern="1200" dirty="0" smtClean="0">
              <a:latin typeface="Times New Roman" pitchFamily="18" charset="0"/>
              <a:cs typeface="Times New Roman" pitchFamily="18" charset="0"/>
            </a:rPr>
            <a:t>                            Bilateral agreements</a:t>
          </a:r>
          <a:endParaRPr lang="zh-CN" altLang="en-US" sz="2000" b="1" kern="1200" dirty="0">
            <a:latin typeface="Times New Roman" pitchFamily="18" charset="0"/>
            <a:cs typeface="Times New Roman" pitchFamily="18" charset="0"/>
          </a:endParaRPr>
        </a:p>
      </dsp:txBody>
      <dsp:txXfrm>
        <a:off x="1658364" y="545039"/>
        <a:ext cx="4944809" cy="4781140"/>
      </dsp:txXfrm>
    </dsp:sp>
    <dsp:sp modelId="{3A42157F-FD91-4178-9445-AE7647F11175}">
      <dsp:nvSpPr>
        <dsp:cNvPr id="0" name=""/>
        <dsp:cNvSpPr/>
      </dsp:nvSpPr>
      <dsp:spPr>
        <a:xfrm>
          <a:off x="5144368" y="664573"/>
          <a:ext cx="497237" cy="497237"/>
        </a:xfrm>
        <a:prstGeom prst="ellipse">
          <a:avLst/>
        </a:prstGeom>
        <a:solidFill>
          <a:schemeClr val="accent3">
            <a:shade val="80000"/>
            <a:hueOff val="218909"/>
            <a:satOff val="-1431"/>
            <a:lumOff val="2455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564A65-5AA5-4425-B029-84BD1619CB8A}">
      <dsp:nvSpPr>
        <dsp:cNvPr id="0" name=""/>
        <dsp:cNvSpPr/>
      </dsp:nvSpPr>
      <dsp:spPr>
        <a:xfrm>
          <a:off x="4535633" y="1784651"/>
          <a:ext cx="3550659" cy="1579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476" tIns="0" rIns="0" bIns="0" numCol="1" spcCol="1270" anchor="t" anchorCtr="0">
          <a:noAutofit/>
        </a:bodyPr>
        <a:lstStyle/>
        <a:p>
          <a:pPr lvl="0" algn="l" defTabSz="755650">
            <a:lnSpc>
              <a:spcPct val="90000"/>
            </a:lnSpc>
            <a:spcBef>
              <a:spcPct val="0"/>
            </a:spcBef>
            <a:spcAft>
              <a:spcPct val="35000"/>
            </a:spcAft>
          </a:pPr>
          <a:endParaRPr lang="en-US" altLang="zh-CN" sz="1700" b="1" kern="1200" dirty="0" smtClean="0">
            <a:latin typeface="Times New Roman" pitchFamily="18" charset="0"/>
            <a:cs typeface="Times New Roman" pitchFamily="18" charset="0"/>
          </a:endParaRPr>
        </a:p>
        <a:p>
          <a:pPr lvl="0" algn="l" defTabSz="755650">
            <a:lnSpc>
              <a:spcPct val="90000"/>
            </a:lnSpc>
            <a:spcBef>
              <a:spcPct val="0"/>
            </a:spcBef>
            <a:spcAft>
              <a:spcPct val="35000"/>
            </a:spcAft>
          </a:pPr>
          <a:r>
            <a:rPr lang="en-US" altLang="zh-CN" sz="2400" b="1" kern="1200" dirty="0" smtClean="0">
              <a:latin typeface="Times New Roman" pitchFamily="18" charset="0"/>
              <a:cs typeface="Times New Roman" pitchFamily="18" charset="0"/>
            </a:rPr>
            <a:t>It is expected to be 2.5 trillion US$ in 2020.</a:t>
          </a:r>
          <a:endParaRPr lang="zh-CN" altLang="en-US" sz="2400" b="1" kern="1200" dirty="0">
            <a:latin typeface="Times New Roman" pitchFamily="18" charset="0"/>
            <a:cs typeface="Times New Roman" pitchFamily="18" charset="0"/>
          </a:endParaRPr>
        </a:p>
      </dsp:txBody>
      <dsp:txXfrm>
        <a:off x="4535633" y="1784651"/>
        <a:ext cx="3550659" cy="1579964"/>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drawing1.xml><?xml version="1.0" encoding="utf-8"?>
<c:userShapes xmlns:c="http://schemas.openxmlformats.org/drawingml/2006/chart">
  <cdr:relSizeAnchor xmlns:cdr="http://schemas.openxmlformats.org/drawingml/2006/chartDrawing">
    <cdr:from>
      <cdr:x>0.08915</cdr:x>
      <cdr:y>0.28421</cdr:y>
    </cdr:from>
    <cdr:to>
      <cdr:x>0.10698</cdr:x>
      <cdr:y>0.47513</cdr:y>
    </cdr:to>
    <cdr:cxnSp macro="">
      <cdr:nvCxnSpPr>
        <cdr:cNvPr id="3" name="直接箭头连接符 2"/>
        <cdr:cNvCxnSpPr/>
      </cdr:nvCxnSpPr>
      <cdr:spPr>
        <a:xfrm xmlns:a="http://schemas.openxmlformats.org/drawingml/2006/main">
          <a:off x="360040" y="1286310"/>
          <a:ext cx="72008" cy="864096"/>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0.07132</cdr:x>
      <cdr:y>0.18875</cdr:y>
    </cdr:from>
    <cdr:to>
      <cdr:x>0.39226</cdr:x>
      <cdr:y>0.33194</cdr:y>
    </cdr:to>
    <cdr:sp macro="" textlink="">
      <cdr:nvSpPr>
        <cdr:cNvPr id="4" name="矩形 3"/>
        <cdr:cNvSpPr/>
      </cdr:nvSpPr>
      <cdr:spPr>
        <a:xfrm xmlns:a="http://schemas.openxmlformats.org/drawingml/2006/main">
          <a:off x="288032" y="854262"/>
          <a:ext cx="1296144" cy="648072"/>
        </a:xfrm>
        <a:prstGeom xmlns:a="http://schemas.openxmlformats.org/drawingml/2006/main" prst="rect">
          <a:avLst/>
        </a:prstGeom>
        <a:ln xmlns:a="http://schemas.openxmlformats.org/drawingml/2006/main" w="3175"/>
      </cdr:spPr>
      <cdr:style>
        <a:lnRef xmlns:a="http://schemas.openxmlformats.org/drawingml/2006/main" idx="2">
          <a:schemeClr val="accent2"/>
        </a:lnRef>
        <a:fillRef xmlns:a="http://schemas.openxmlformats.org/drawingml/2006/main" idx="1">
          <a:schemeClr val="lt1"/>
        </a:fillRef>
        <a:effectRef xmlns:a="http://schemas.openxmlformats.org/drawingml/2006/main" idx="0">
          <a:schemeClr val="accent2"/>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r>
            <a:rPr lang="en-US" altLang="zh-CN" sz="1800" b="1" dirty="0" smtClean="0">
              <a:latin typeface="Times New Roman" pitchFamily="18" charset="0"/>
              <a:cs typeface="Times New Roman" pitchFamily="18" charset="0"/>
            </a:rPr>
            <a:t>HK China 8.02%</a:t>
          </a:r>
          <a:endParaRPr lang="zh-CN" sz="1800" b="1" dirty="0">
            <a:latin typeface="Times New Roman" pitchFamily="18" charset="0"/>
            <a:cs typeface="Times New Roman" pitchFamily="18" charset="0"/>
          </a:endParaRPr>
        </a:p>
      </cdr:txBody>
    </cdr:sp>
  </cdr:relSizeAnchor>
  <cdr:relSizeAnchor xmlns:cdr="http://schemas.openxmlformats.org/drawingml/2006/chartDrawing">
    <cdr:from>
      <cdr:x>0.1783</cdr:x>
      <cdr:y>0.34785</cdr:y>
    </cdr:from>
    <cdr:to>
      <cdr:x>0.60622</cdr:x>
      <cdr:y>0.41149</cdr:y>
    </cdr:to>
    <cdr:sp macro="" textlink="">
      <cdr:nvSpPr>
        <cdr:cNvPr id="6" name="矩形 5"/>
        <cdr:cNvSpPr/>
      </cdr:nvSpPr>
      <cdr:spPr>
        <a:xfrm xmlns:a="http://schemas.openxmlformats.org/drawingml/2006/main">
          <a:off x="720080" y="1574342"/>
          <a:ext cx="1728192" cy="288032"/>
        </a:xfrm>
        <a:prstGeom xmlns:a="http://schemas.openxmlformats.org/drawingml/2006/main" prst="rect">
          <a:avLst/>
        </a:prstGeom>
        <a:solidFill xmlns:a="http://schemas.openxmlformats.org/drawingml/2006/main">
          <a:srgbClr val="92D050"/>
        </a:solidFill>
        <a:ln xmlns:a="http://schemas.openxmlformats.org/drawingml/2006/main">
          <a:solidFill>
            <a:srgbClr val="FFFF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altLang="zh-CN" sz="1600" b="1" dirty="0" smtClean="0">
              <a:solidFill>
                <a:schemeClr val="tx1"/>
              </a:solidFill>
              <a:latin typeface="Times New Roman" pitchFamily="18" charset="0"/>
              <a:cs typeface="Times New Roman" pitchFamily="18" charset="0"/>
            </a:rPr>
            <a:t>Others 11.78%</a:t>
          </a:r>
          <a:endParaRPr lang="zh-CN" sz="16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0.08915</cdr:x>
      <cdr:y>0.79333</cdr:y>
    </cdr:from>
    <cdr:to>
      <cdr:x>0.78452</cdr:x>
      <cdr:y>0.99536</cdr:y>
    </cdr:to>
    <cdr:sp macro="" textlink="">
      <cdr:nvSpPr>
        <cdr:cNvPr id="7" name="矩形 6"/>
        <cdr:cNvSpPr/>
      </cdr:nvSpPr>
      <cdr:spPr>
        <a:xfrm xmlns:a="http://schemas.openxmlformats.org/drawingml/2006/main">
          <a:off x="360040" y="3590566"/>
          <a:ext cx="2808312" cy="914400"/>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altLang="zh-CN" sz="1800" b="1" dirty="0" smtClean="0">
              <a:solidFill>
                <a:schemeClr val="tx1"/>
              </a:solidFill>
              <a:latin typeface="Times New Roman" pitchFamily="18" charset="0"/>
              <a:cs typeface="Times New Roman" pitchFamily="18" charset="0"/>
            </a:rPr>
            <a:t>Source: Results at the EU border 2015</a:t>
          </a:r>
          <a:endParaRPr lang="zh-CN" sz="18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0.19509</cdr:x>
      <cdr:y>0.53135</cdr:y>
    </cdr:from>
    <cdr:to>
      <cdr:x>0.55169</cdr:x>
      <cdr:y>0.6109</cdr:y>
    </cdr:to>
    <cdr:sp macro="" textlink="">
      <cdr:nvSpPr>
        <cdr:cNvPr id="2" name="矩形 1"/>
        <cdr:cNvSpPr/>
      </cdr:nvSpPr>
      <cdr:spPr>
        <a:xfrm xmlns:a="http://schemas.openxmlformats.org/drawingml/2006/main">
          <a:off x="787896" y="2404864"/>
          <a:ext cx="1440160" cy="360040"/>
        </a:xfrm>
        <a:prstGeom xmlns:a="http://schemas.openxmlformats.org/drawingml/2006/main" prst="rect">
          <a:avLst/>
        </a:prstGeom>
        <a:solidFill xmlns:a="http://schemas.openxmlformats.org/drawingml/2006/main">
          <a:srgbClr val="1160FF"/>
        </a:solidFill>
        <a:ln xmlns:a="http://schemas.openxmlformats.org/drawingml/2006/main">
          <a:solidFill>
            <a:srgbClr val="1160FF"/>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altLang="zh-CN" sz="1600" b="1" dirty="0" smtClean="0">
              <a:latin typeface="Times New Roman" pitchFamily="18" charset="0"/>
              <a:cs typeface="Times New Roman" pitchFamily="18" charset="0"/>
            </a:rPr>
            <a:t>China 80.2%</a:t>
          </a:r>
          <a:endParaRPr lang="zh-CN" sz="1600" b="1" dirty="0">
            <a:latin typeface="Times New Roman" pitchFamily="18" charset="0"/>
            <a:cs typeface="Times New Roman"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0.44</cdr:x>
      <cdr:y>0.53333</cdr:y>
    </cdr:from>
    <cdr:to>
      <cdr:x>0.62</cdr:x>
      <cdr:y>0.65</cdr:y>
    </cdr:to>
    <cdr:sp macro="" textlink="">
      <cdr:nvSpPr>
        <cdr:cNvPr id="2" name="矩形 1"/>
        <cdr:cNvSpPr/>
      </cdr:nvSpPr>
      <cdr:spPr>
        <a:xfrm xmlns:a="http://schemas.openxmlformats.org/drawingml/2006/main">
          <a:off x="1584176" y="2304256"/>
          <a:ext cx="648072" cy="504056"/>
        </a:xfrm>
        <a:prstGeom xmlns:a="http://schemas.openxmlformats.org/drawingml/2006/main" prst="rect">
          <a:avLst/>
        </a:prstGeom>
        <a:ln xmlns:a="http://schemas.openxmlformats.org/drawingml/2006/main">
          <a:solidFill>
            <a:srgbClr val="1160FF"/>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altLang="zh-CN" sz="1600" b="1" dirty="0" smtClean="0">
              <a:latin typeface="Times New Roman" pitchFamily="18" charset="0"/>
              <a:cs typeface="Times New Roman" pitchFamily="18" charset="0"/>
            </a:rPr>
            <a:t>3653</a:t>
          </a:r>
          <a:endParaRPr lang="zh-CN" sz="1600" b="1" dirty="0">
            <a:latin typeface="Times New Roman" pitchFamily="18" charset="0"/>
            <a:cs typeface="Times New Roman" pitchFamily="18" charset="0"/>
          </a:endParaRPr>
        </a:p>
      </cdr:txBody>
    </cdr:sp>
  </cdr:relSizeAnchor>
  <cdr:relSizeAnchor xmlns:cdr="http://schemas.openxmlformats.org/drawingml/2006/chartDrawing">
    <cdr:from>
      <cdr:x>0.16</cdr:x>
      <cdr:y>0.51667</cdr:y>
    </cdr:from>
    <cdr:to>
      <cdr:x>0.34</cdr:x>
      <cdr:y>0.61667</cdr:y>
    </cdr:to>
    <cdr:sp macro="" textlink="">
      <cdr:nvSpPr>
        <cdr:cNvPr id="3" name="圆角矩形 2"/>
        <cdr:cNvSpPr/>
      </cdr:nvSpPr>
      <cdr:spPr>
        <a:xfrm xmlns:a="http://schemas.openxmlformats.org/drawingml/2006/main">
          <a:off x="576064" y="2232248"/>
          <a:ext cx="648072" cy="432048"/>
        </a:xfrm>
        <a:prstGeom xmlns:a="http://schemas.openxmlformats.org/drawingml/2006/main" prst="roundRect">
          <a:avLst/>
        </a:prstGeom>
        <a:solidFill xmlns:a="http://schemas.openxmlformats.org/drawingml/2006/main">
          <a:srgbClr val="92D050"/>
        </a:solidFill>
        <a:ln xmlns:a="http://schemas.openxmlformats.org/drawingml/2006/main">
          <a:solidFill>
            <a:srgbClr val="92D05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altLang="zh-CN" sz="1600" b="1" dirty="0" smtClean="0">
              <a:latin typeface="Times New Roman" pitchFamily="18" charset="0"/>
              <a:cs typeface="Times New Roman" pitchFamily="18" charset="0"/>
            </a:rPr>
            <a:t>2168</a:t>
          </a:r>
          <a:endParaRPr lang="zh-CN" sz="1600" b="1" dirty="0">
            <a:latin typeface="Times New Roman" pitchFamily="18" charset="0"/>
            <a:cs typeface="Times New Roman" pitchFamily="18" charset="0"/>
          </a:endParaRPr>
        </a:p>
      </cdr:txBody>
    </cdr:sp>
  </cdr:relSizeAnchor>
  <cdr:relSizeAnchor xmlns:cdr="http://schemas.openxmlformats.org/drawingml/2006/chartDrawing">
    <cdr:from>
      <cdr:x>0.2</cdr:x>
      <cdr:y>0.75</cdr:y>
    </cdr:from>
    <cdr:to>
      <cdr:x>0.4</cdr:x>
      <cdr:y>0.85</cdr:y>
    </cdr:to>
    <cdr:sp macro="" textlink="">
      <cdr:nvSpPr>
        <cdr:cNvPr id="4" name="矩形 3"/>
        <cdr:cNvSpPr/>
      </cdr:nvSpPr>
      <cdr:spPr>
        <a:xfrm xmlns:a="http://schemas.openxmlformats.org/drawingml/2006/main">
          <a:off x="720080" y="3240360"/>
          <a:ext cx="720080" cy="432048"/>
        </a:xfrm>
        <a:prstGeom xmlns:a="http://schemas.openxmlformats.org/drawingml/2006/main" prst="rect">
          <a:avLst/>
        </a:prstGeom>
        <a:solidFill xmlns:a="http://schemas.openxmlformats.org/drawingml/2006/main">
          <a:srgbClr val="C00000"/>
        </a:solidFill>
        <a:ln xmlns:a="http://schemas.openxmlformats.org/drawingml/2006/main">
          <a:solidFill>
            <a:srgbClr val="C0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altLang="zh-CN" sz="1600" b="1" dirty="0" smtClean="0">
              <a:latin typeface="Times New Roman" pitchFamily="18" charset="0"/>
              <a:cs typeface="Times New Roman" pitchFamily="18" charset="0"/>
            </a:rPr>
            <a:t>2881</a:t>
          </a:r>
          <a:endParaRPr lang="zh-CN" sz="1600" b="1" dirty="0">
            <a:latin typeface="Times New Roman" pitchFamily="18" charset="0"/>
            <a:cs typeface="Times New Roman" pitchFamily="18" charset="0"/>
          </a:endParaRPr>
        </a:p>
      </cdr:txBody>
    </cdr:sp>
  </cdr:relSizeAnchor>
  <cdr:relSizeAnchor xmlns:cdr="http://schemas.openxmlformats.org/drawingml/2006/chartDrawing">
    <cdr:from>
      <cdr:x>0.62</cdr:x>
      <cdr:y>0.86667</cdr:y>
    </cdr:from>
    <cdr:to>
      <cdr:x>1</cdr:x>
      <cdr:y>1</cdr:y>
    </cdr:to>
    <cdr:sp macro="" textlink="">
      <cdr:nvSpPr>
        <cdr:cNvPr id="5" name="矩形 4"/>
        <cdr:cNvSpPr/>
      </cdr:nvSpPr>
      <cdr:spPr>
        <a:xfrm xmlns:a="http://schemas.openxmlformats.org/drawingml/2006/main">
          <a:off x="2232248" y="3744416"/>
          <a:ext cx="1368152" cy="576064"/>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0.7</cdr:x>
      <cdr:y>0.75</cdr:y>
    </cdr:from>
    <cdr:to>
      <cdr:x>1</cdr:x>
      <cdr:y>0.99498</cdr:y>
    </cdr:to>
    <cdr:sp macro="" textlink="">
      <cdr:nvSpPr>
        <cdr:cNvPr id="6" name="矩形 5"/>
        <cdr:cNvSpPr/>
      </cdr:nvSpPr>
      <cdr:spPr>
        <a:xfrm xmlns:a="http://schemas.openxmlformats.org/drawingml/2006/main">
          <a:off x="2520280" y="3240360"/>
          <a:ext cx="1080120" cy="1058416"/>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altLang="zh-CN" sz="1200" b="1" dirty="0" smtClean="0">
              <a:solidFill>
                <a:schemeClr val="tx1"/>
              </a:solidFill>
              <a:latin typeface="Times New Roman" pitchFamily="18" charset="0"/>
              <a:cs typeface="Times New Roman" pitchFamily="18" charset="0"/>
            </a:rPr>
            <a:t>Source: China’s Custom  IPR Enforcement  2015</a:t>
          </a:r>
          <a:endParaRPr lang="zh-CN" sz="1200" b="1" dirty="0">
            <a:solidFill>
              <a:schemeClr val="tx1"/>
            </a:solidFill>
            <a:latin typeface="Times New Roman" pitchFamily="18" charset="0"/>
            <a:cs typeface="Times New Roman" pitchFamily="18"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847E3C-4AFE-4F71-B9CB-FAF6948F598E}" type="datetimeFigureOut">
              <a:rPr lang="zh-CN" altLang="en-US" smtClean="0"/>
              <a:t>2017/6/19</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04138A-9A40-4D65-90B9-79EF7446A4A7}" type="slidenum">
              <a:rPr lang="zh-CN" altLang="en-US" smtClean="0"/>
              <a:t>‹#›</a:t>
            </a:fld>
            <a:endParaRPr lang="zh-CN" altLang="en-US"/>
          </a:p>
        </p:txBody>
      </p:sp>
    </p:spTree>
    <p:extLst>
      <p:ext uri="{BB962C8B-B14F-4D97-AF65-F5344CB8AC3E}">
        <p14:creationId xmlns:p14="http://schemas.microsoft.com/office/powerpoint/2010/main" val="3155122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4138A-9A40-4D65-90B9-79EF7446A4A7}" type="slidenum">
              <a:rPr lang="zh-CN" altLang="en-US" smtClean="0"/>
              <a:t>1</a:t>
            </a:fld>
            <a:endParaRPr lang="zh-CN" altLang="en-US"/>
          </a:p>
        </p:txBody>
      </p:sp>
    </p:spTree>
    <p:extLst>
      <p:ext uri="{BB962C8B-B14F-4D97-AF65-F5344CB8AC3E}">
        <p14:creationId xmlns:p14="http://schemas.microsoft.com/office/powerpoint/2010/main" val="2383197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F04138A-9A40-4D65-90B9-79EF7446A4A7}" type="slidenum">
              <a:rPr lang="zh-CN" altLang="en-US" smtClean="0"/>
              <a:t>6</a:t>
            </a:fld>
            <a:endParaRPr lang="zh-CN" altLang="en-US"/>
          </a:p>
        </p:txBody>
      </p:sp>
    </p:spTree>
    <p:extLst>
      <p:ext uri="{BB962C8B-B14F-4D97-AF65-F5344CB8AC3E}">
        <p14:creationId xmlns:p14="http://schemas.microsoft.com/office/powerpoint/2010/main" val="386928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r>
              <a:rPr lang="en-US" altLang="zh-CN" smtClean="0"/>
              <a:t>2017/05/13</a:t>
            </a:r>
            <a:endParaRPr lang="zh-CN" altLang="en-US"/>
          </a:p>
        </p:txBody>
      </p:sp>
      <p:sp>
        <p:nvSpPr>
          <p:cNvPr id="5" name="页脚占位符 4"/>
          <p:cNvSpPr>
            <a:spLocks noGrp="1"/>
          </p:cNvSpPr>
          <p:nvPr>
            <p:ph type="ftr" sz="quarter" idx="11"/>
          </p:nvPr>
        </p:nvSpPr>
        <p:spPr/>
        <p:txBody>
          <a:bodyPr/>
          <a:lstStyle/>
          <a:p>
            <a:r>
              <a:rPr lang="en-US" altLang="zh-CN" smtClean="0"/>
              <a:t>2017 Nankai IP Forum</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r>
              <a:rPr lang="en-US" altLang="zh-CN" smtClean="0"/>
              <a:t>2017/05/13</a:t>
            </a:r>
            <a:endParaRPr lang="zh-CN" altLang="en-US"/>
          </a:p>
        </p:txBody>
      </p:sp>
      <p:sp>
        <p:nvSpPr>
          <p:cNvPr id="5" name="页脚占位符 4"/>
          <p:cNvSpPr>
            <a:spLocks noGrp="1"/>
          </p:cNvSpPr>
          <p:nvPr>
            <p:ph type="ftr" sz="quarter" idx="11"/>
          </p:nvPr>
        </p:nvSpPr>
        <p:spPr/>
        <p:txBody>
          <a:bodyPr/>
          <a:lstStyle/>
          <a:p>
            <a:r>
              <a:rPr lang="en-US" altLang="zh-CN" smtClean="0"/>
              <a:t>2017 Nankai IP Forum</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r>
              <a:rPr lang="en-US" altLang="zh-CN" smtClean="0"/>
              <a:t>2017/05/13</a:t>
            </a:r>
            <a:endParaRPr lang="zh-CN" altLang="en-US"/>
          </a:p>
        </p:txBody>
      </p:sp>
      <p:sp>
        <p:nvSpPr>
          <p:cNvPr id="5" name="页脚占位符 4"/>
          <p:cNvSpPr>
            <a:spLocks noGrp="1"/>
          </p:cNvSpPr>
          <p:nvPr>
            <p:ph type="ftr" sz="quarter" idx="11"/>
          </p:nvPr>
        </p:nvSpPr>
        <p:spPr/>
        <p:txBody>
          <a:bodyPr/>
          <a:lstStyle/>
          <a:p>
            <a:r>
              <a:rPr lang="en-US" altLang="zh-CN" smtClean="0"/>
              <a:t>2017 Nankai IP Forum</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r>
              <a:rPr lang="en-US" altLang="zh-CN" smtClean="0"/>
              <a:t>2017/05/13</a:t>
            </a:r>
            <a:endParaRPr lang="zh-CN" altLang="en-US"/>
          </a:p>
        </p:txBody>
      </p:sp>
      <p:sp>
        <p:nvSpPr>
          <p:cNvPr id="6" name="页脚占位符 5"/>
          <p:cNvSpPr>
            <a:spLocks noGrp="1"/>
          </p:cNvSpPr>
          <p:nvPr>
            <p:ph type="ftr" sz="quarter" idx="11"/>
          </p:nvPr>
        </p:nvSpPr>
        <p:spPr/>
        <p:txBody>
          <a:bodyPr/>
          <a:lstStyle/>
          <a:p>
            <a:r>
              <a:rPr lang="en-US" altLang="zh-CN" smtClean="0"/>
              <a:t>2017 Nankai IP Forum</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r>
              <a:rPr lang="en-US" altLang="zh-CN" smtClean="0"/>
              <a:t>2017/05/13</a:t>
            </a:r>
            <a:endParaRPr lang="zh-CN" altLang="en-US"/>
          </a:p>
        </p:txBody>
      </p:sp>
      <p:sp>
        <p:nvSpPr>
          <p:cNvPr id="8" name="页脚占位符 7"/>
          <p:cNvSpPr>
            <a:spLocks noGrp="1"/>
          </p:cNvSpPr>
          <p:nvPr>
            <p:ph type="ftr" sz="quarter" idx="11"/>
          </p:nvPr>
        </p:nvSpPr>
        <p:spPr/>
        <p:txBody>
          <a:bodyPr/>
          <a:lstStyle/>
          <a:p>
            <a:r>
              <a:rPr lang="en-US" altLang="zh-CN" smtClean="0"/>
              <a:t>2017 Nankai IP Forum</a:t>
            </a:r>
            <a:endParaRPr lang="zh-CN" altLang="en-US" dirty="0"/>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r>
              <a:rPr lang="en-US" altLang="zh-CN" smtClean="0"/>
              <a:t>2017/05/13</a:t>
            </a:r>
            <a:endParaRPr lang="zh-CN" altLang="en-US"/>
          </a:p>
        </p:txBody>
      </p:sp>
      <p:sp>
        <p:nvSpPr>
          <p:cNvPr id="4" name="页脚占位符 3"/>
          <p:cNvSpPr>
            <a:spLocks noGrp="1"/>
          </p:cNvSpPr>
          <p:nvPr>
            <p:ph type="ftr" sz="quarter" idx="11"/>
          </p:nvPr>
        </p:nvSpPr>
        <p:spPr/>
        <p:txBody>
          <a:bodyPr/>
          <a:lstStyle/>
          <a:p>
            <a:r>
              <a:rPr lang="en-US" altLang="zh-CN" smtClean="0"/>
              <a:t>2017 Nankai IP Forum</a:t>
            </a:r>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r>
              <a:rPr lang="en-US" altLang="zh-CN" smtClean="0"/>
              <a:t>2017/05/13</a:t>
            </a:r>
            <a:endParaRPr lang="zh-CN" altLang="en-US"/>
          </a:p>
        </p:txBody>
      </p:sp>
      <p:sp>
        <p:nvSpPr>
          <p:cNvPr id="3" name="页脚占位符 2"/>
          <p:cNvSpPr>
            <a:spLocks noGrp="1"/>
          </p:cNvSpPr>
          <p:nvPr>
            <p:ph type="ftr" sz="quarter" idx="11"/>
          </p:nvPr>
        </p:nvSpPr>
        <p:spPr/>
        <p:txBody>
          <a:bodyPr/>
          <a:lstStyle/>
          <a:p>
            <a:r>
              <a:rPr lang="en-US" altLang="zh-CN" smtClean="0"/>
              <a:t>2017 Nankai IP Forum</a:t>
            </a:r>
            <a:endParaRPr lang="zh-CN" altLang="en-US"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r>
              <a:rPr lang="en-US" altLang="zh-CN" smtClean="0"/>
              <a:t>2017/05/13</a:t>
            </a:r>
            <a:endParaRPr lang="zh-CN" altLang="en-US"/>
          </a:p>
        </p:txBody>
      </p:sp>
      <p:sp>
        <p:nvSpPr>
          <p:cNvPr id="6" name="页脚占位符 5"/>
          <p:cNvSpPr>
            <a:spLocks noGrp="1"/>
          </p:cNvSpPr>
          <p:nvPr>
            <p:ph type="ftr" sz="quarter" idx="11"/>
          </p:nvPr>
        </p:nvSpPr>
        <p:spPr/>
        <p:txBody>
          <a:bodyPr/>
          <a:lstStyle/>
          <a:p>
            <a:r>
              <a:rPr lang="en-US" altLang="zh-CN" smtClean="0"/>
              <a:t>2017 Nankai IP Forum</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r>
              <a:rPr lang="en-US" altLang="zh-CN" smtClean="0"/>
              <a:t>2017/05/13</a:t>
            </a:r>
            <a:endParaRPr lang="zh-CN" altLang="en-US"/>
          </a:p>
        </p:txBody>
      </p:sp>
      <p:sp>
        <p:nvSpPr>
          <p:cNvPr id="6" name="页脚占位符 5"/>
          <p:cNvSpPr>
            <a:spLocks noGrp="1"/>
          </p:cNvSpPr>
          <p:nvPr>
            <p:ph type="ftr" sz="quarter" idx="11"/>
          </p:nvPr>
        </p:nvSpPr>
        <p:spPr/>
        <p:txBody>
          <a:bodyPr/>
          <a:lstStyle/>
          <a:p>
            <a:r>
              <a:rPr lang="en-US" altLang="zh-CN" smtClean="0"/>
              <a:t>2017 Nankai IP Forum</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r>
              <a:rPr lang="en-US" altLang="zh-CN" smtClean="0"/>
              <a:t>2017/05/13</a:t>
            </a:r>
            <a:endParaRPr lang="zh-CN" altLang="en-US"/>
          </a:p>
        </p:txBody>
      </p:sp>
      <p:sp>
        <p:nvSpPr>
          <p:cNvPr id="5" name="页脚占位符 4"/>
          <p:cNvSpPr>
            <a:spLocks noGrp="1"/>
          </p:cNvSpPr>
          <p:nvPr>
            <p:ph type="ftr" sz="quarter" idx="11"/>
          </p:nvPr>
        </p:nvSpPr>
        <p:spPr/>
        <p:txBody>
          <a:bodyPr/>
          <a:lstStyle/>
          <a:p>
            <a:r>
              <a:rPr lang="en-US" altLang="zh-CN" smtClean="0"/>
              <a:t>2017 Nankai IP Forum</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r>
              <a:rPr lang="en-US" altLang="zh-CN" smtClean="0"/>
              <a:t>2017/05/13</a:t>
            </a:r>
            <a:endParaRPr lang="zh-CN" altLang="en-US"/>
          </a:p>
        </p:txBody>
      </p:sp>
      <p:sp>
        <p:nvSpPr>
          <p:cNvPr id="5" name="页脚占位符 4"/>
          <p:cNvSpPr>
            <a:spLocks noGrp="1"/>
          </p:cNvSpPr>
          <p:nvPr>
            <p:ph type="ftr" sz="quarter" idx="11"/>
          </p:nvPr>
        </p:nvSpPr>
        <p:spPr/>
        <p:txBody>
          <a:bodyPr/>
          <a:lstStyle/>
          <a:p>
            <a:r>
              <a:rPr lang="en-US" altLang="zh-CN" smtClean="0"/>
              <a:t>2017 Nankai IP Forum</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ltLang="zh-CN" smtClean="0"/>
              <a:t>2017/05/13</a:t>
            </a:r>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smtClean="0"/>
              <a:t>2017 Nankai IP Forum</a:t>
            </a:r>
            <a:endParaRPr lang="zh-CN" altLang="en-US" dirty="0"/>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pn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4.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412777"/>
            <a:ext cx="7772400" cy="2187674"/>
          </a:xfrm>
        </p:spPr>
        <p:txBody>
          <a:bodyPr>
            <a:normAutofit fontScale="90000"/>
          </a:bodyPr>
          <a:lstStyle/>
          <a:p>
            <a:r>
              <a:rPr lang="en-US" altLang="zh-CN" sz="4000" b="1" dirty="0" smtClean="0">
                <a:latin typeface="Times New Roman" pitchFamily="18" charset="0"/>
                <a:cs typeface="Times New Roman" pitchFamily="18" charset="0"/>
              </a:rPr>
              <a:t>“Belt &amp; Road”-Related IPR Customs Enforcement: </a:t>
            </a:r>
            <a:br>
              <a:rPr lang="en-US" altLang="zh-CN" sz="4000" b="1" dirty="0" smtClean="0">
                <a:latin typeface="Times New Roman" pitchFamily="18" charset="0"/>
                <a:cs typeface="Times New Roman" pitchFamily="18" charset="0"/>
              </a:rPr>
            </a:br>
            <a:r>
              <a:rPr lang="en-US" altLang="zh-CN" sz="4000" b="1" dirty="0" smtClean="0">
                <a:latin typeface="Times New Roman" pitchFamily="18" charset="0"/>
                <a:cs typeface="Times New Roman" pitchFamily="18" charset="0"/>
              </a:rPr>
              <a:t>China-EAEU, China-EU Cooperation</a:t>
            </a:r>
            <a:endParaRPr lang="zh-CN" altLang="en-US" sz="4800" b="1" dirty="0">
              <a:latin typeface="Times New Roman" pitchFamily="18" charset="0"/>
              <a:cs typeface="Times New Roman" pitchFamily="18" charset="0"/>
            </a:endParaRPr>
          </a:p>
        </p:txBody>
      </p:sp>
      <p:sp>
        <p:nvSpPr>
          <p:cNvPr id="3" name="副标题 2"/>
          <p:cNvSpPr>
            <a:spLocks noGrp="1"/>
          </p:cNvSpPr>
          <p:nvPr>
            <p:ph type="subTitle" idx="1"/>
          </p:nvPr>
        </p:nvSpPr>
        <p:spPr>
          <a:xfrm>
            <a:off x="1371600" y="3886200"/>
            <a:ext cx="6400800" cy="2063080"/>
          </a:xfrm>
        </p:spPr>
        <p:txBody>
          <a:bodyPr>
            <a:normAutofit/>
          </a:bodyPr>
          <a:lstStyle/>
          <a:p>
            <a:pPr>
              <a:lnSpc>
                <a:spcPct val="120000"/>
              </a:lnSpc>
            </a:pPr>
            <a:r>
              <a:rPr lang="en-US" altLang="zh-CN" sz="3600" b="1" dirty="0" smtClean="0">
                <a:solidFill>
                  <a:schemeClr val="tx1"/>
                </a:solidFill>
                <a:latin typeface="Times New Roman" pitchFamily="18" charset="0"/>
                <a:cs typeface="Times New Roman" pitchFamily="18" charset="0"/>
              </a:rPr>
              <a:t>Zhang Naigen</a:t>
            </a:r>
            <a:endParaRPr lang="en-US" altLang="zh-CN" b="1" dirty="0" smtClean="0">
              <a:solidFill>
                <a:schemeClr val="tx1"/>
              </a:solidFill>
              <a:latin typeface="Times New Roman" pitchFamily="18" charset="0"/>
              <a:cs typeface="Times New Roman" pitchFamily="18" charset="0"/>
            </a:endParaRPr>
          </a:p>
          <a:p>
            <a:pPr>
              <a:lnSpc>
                <a:spcPct val="120000"/>
              </a:lnSpc>
            </a:pPr>
            <a:r>
              <a:rPr lang="en-US" altLang="zh-CN" sz="2800" b="1" dirty="0" smtClean="0">
                <a:solidFill>
                  <a:schemeClr val="tx1"/>
                </a:solidFill>
                <a:latin typeface="Times New Roman" pitchFamily="18" charset="0"/>
                <a:cs typeface="Times New Roman" pitchFamily="18" charset="0"/>
              </a:rPr>
              <a:t>University Professor , Fudan University</a:t>
            </a:r>
            <a:endParaRPr lang="zh-CN" altLang="en-US" sz="2800" b="1" dirty="0">
              <a:solidFill>
                <a:schemeClr val="tx1"/>
              </a:solidFill>
              <a:latin typeface="Times New Roman" pitchFamily="18" charset="0"/>
              <a:cs typeface="Times New Roman" pitchFamily="18" charset="0"/>
            </a:endParaRPr>
          </a:p>
        </p:txBody>
      </p:sp>
      <p:sp>
        <p:nvSpPr>
          <p:cNvPr id="4" name="日期占位符 3"/>
          <p:cNvSpPr>
            <a:spLocks noGrp="1"/>
          </p:cNvSpPr>
          <p:nvPr>
            <p:ph type="dt" sz="half" idx="10"/>
          </p:nvPr>
        </p:nvSpPr>
        <p:spPr/>
        <p:txBody>
          <a:bodyPr/>
          <a:lstStyle/>
          <a:p>
            <a:r>
              <a:rPr lang="en-US" altLang="zh-CN" smtClean="0"/>
              <a:t>2017/05/13</a:t>
            </a:r>
            <a:endParaRPr lang="zh-CN" altLang="en-US"/>
          </a:p>
        </p:txBody>
      </p:sp>
      <p:sp>
        <p:nvSpPr>
          <p:cNvPr id="5" name="页脚占位符 4"/>
          <p:cNvSpPr>
            <a:spLocks noGrp="1"/>
          </p:cNvSpPr>
          <p:nvPr>
            <p:ph type="ftr" sz="quarter" idx="11"/>
          </p:nvPr>
        </p:nvSpPr>
        <p:spPr/>
        <p:txBody>
          <a:bodyPr/>
          <a:lstStyle/>
          <a:p>
            <a:r>
              <a:rPr lang="en-US" altLang="zh-CN" smtClean="0"/>
              <a:t>2017 Nankai IP Forum</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1</a:t>
            </a:fld>
            <a:endParaRPr lang="zh-CN" altLang="en-US"/>
          </a:p>
        </p:txBody>
      </p:sp>
      <p:graphicFrame>
        <p:nvGraphicFramePr>
          <p:cNvPr id="7" name="对象 6"/>
          <p:cNvGraphicFramePr>
            <a:graphicFrameLocks noChangeAspect="1"/>
          </p:cNvGraphicFramePr>
          <p:nvPr>
            <p:extLst>
              <p:ext uri="{D42A27DB-BD31-4B8C-83A1-F6EECF244321}">
                <p14:modId xmlns:p14="http://schemas.microsoft.com/office/powerpoint/2010/main" val="783805847"/>
              </p:ext>
            </p:extLst>
          </p:nvPr>
        </p:nvGraphicFramePr>
        <p:xfrm>
          <a:off x="7596336" y="332656"/>
          <a:ext cx="1066800" cy="1060450"/>
        </p:xfrm>
        <a:graphic>
          <a:graphicData uri="http://schemas.openxmlformats.org/presentationml/2006/ole">
            <mc:AlternateContent xmlns:mc="http://schemas.openxmlformats.org/markup-compatibility/2006">
              <mc:Choice xmlns:v="urn:schemas-microsoft-com:vml" Requires="v">
                <p:oleObj spid="_x0000_s3087" name="位图图像" r:id="rId4" imgW="980952" imgH="1038370" progId="PBrush">
                  <p:embed/>
                </p:oleObj>
              </mc:Choice>
              <mc:Fallback>
                <p:oleObj name="位图图像" r:id="rId4" imgW="980952" imgH="1038370" progId="PBrush">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6336" y="332656"/>
                        <a:ext cx="10668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08466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426170"/>
          </a:xfrm>
        </p:spPr>
        <p:txBody>
          <a:bodyPr>
            <a:normAutofit/>
          </a:bodyPr>
          <a:lstStyle/>
          <a:p>
            <a:r>
              <a:rPr lang="en-US" altLang="zh-CN" b="1" dirty="0" smtClean="0">
                <a:latin typeface="Times New Roman" pitchFamily="18" charset="0"/>
                <a:cs typeface="Times New Roman" pitchFamily="18" charset="0"/>
              </a:rPr>
              <a:t>Map of Belt &amp; Road</a:t>
            </a:r>
            <a:endParaRPr lang="zh-CN" altLang="en-US" b="1" dirty="0">
              <a:latin typeface="Times New Roman" pitchFamily="18" charset="0"/>
              <a:cs typeface="Times New Roman" pitchFamily="18" charset="0"/>
            </a:endParaRPr>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1687" y="1916832"/>
            <a:ext cx="8131702" cy="3888432"/>
          </a:xfrm>
        </p:spPr>
      </p:pic>
      <p:sp>
        <p:nvSpPr>
          <p:cNvPr id="5" name="日期占位符 4"/>
          <p:cNvSpPr>
            <a:spLocks noGrp="1"/>
          </p:cNvSpPr>
          <p:nvPr>
            <p:ph type="dt" sz="half" idx="10"/>
          </p:nvPr>
        </p:nvSpPr>
        <p:spPr/>
        <p:txBody>
          <a:bodyPr/>
          <a:lstStyle/>
          <a:p>
            <a:r>
              <a:rPr lang="en-US" altLang="zh-CN" smtClean="0"/>
              <a:t>2017/05/13</a:t>
            </a:r>
            <a:endParaRPr lang="zh-CN" altLang="en-US"/>
          </a:p>
        </p:txBody>
      </p:sp>
      <p:sp>
        <p:nvSpPr>
          <p:cNvPr id="6" name="页脚占位符 5"/>
          <p:cNvSpPr>
            <a:spLocks noGrp="1"/>
          </p:cNvSpPr>
          <p:nvPr>
            <p:ph type="ftr" sz="quarter" idx="11"/>
          </p:nvPr>
        </p:nvSpPr>
        <p:spPr/>
        <p:txBody>
          <a:bodyPr/>
          <a:lstStyle/>
          <a:p>
            <a:r>
              <a:rPr lang="en-US" altLang="zh-CN" smtClean="0"/>
              <a:t>2017 Nankai IP Forum</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2</a:t>
            </a:fld>
            <a:endParaRPr lang="zh-CN" altLang="en-US"/>
          </a:p>
        </p:txBody>
      </p:sp>
    </p:spTree>
    <p:extLst>
      <p:ext uri="{BB962C8B-B14F-4D97-AF65-F5344CB8AC3E}">
        <p14:creationId xmlns:p14="http://schemas.microsoft.com/office/powerpoint/2010/main" val="3973238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2800" b="1" dirty="0" smtClean="0">
                <a:latin typeface="Times New Roman" pitchFamily="18" charset="0"/>
                <a:cs typeface="Times New Roman" pitchFamily="18" charset="0"/>
              </a:rPr>
              <a:t>Legal Issues of Customs  Related to </a:t>
            </a:r>
            <a:r>
              <a:rPr lang="en-US" altLang="zh-CN" sz="2800" b="1" dirty="0">
                <a:latin typeface="Times New Roman" pitchFamily="18" charset="0"/>
                <a:cs typeface="Times New Roman" pitchFamily="18" charset="0"/>
              </a:rPr>
              <a:t>Trade in </a:t>
            </a:r>
            <a:r>
              <a:rPr lang="en-US" altLang="zh-CN" sz="2800" b="1" dirty="0" smtClean="0">
                <a:latin typeface="Times New Roman" pitchFamily="18" charset="0"/>
                <a:cs typeface="Times New Roman" pitchFamily="18" charset="0"/>
              </a:rPr>
              <a:t>Goods of Belt &amp; Road</a:t>
            </a:r>
            <a:endParaRPr lang="zh-CN" altLang="en-US" sz="2800" b="1" dirty="0">
              <a:latin typeface="Times New Roman" pitchFamily="18" charset="0"/>
              <a:cs typeface="Times New Roman" pitchFamily="18" charset="0"/>
            </a:endParaRPr>
          </a:p>
        </p:txBody>
      </p:sp>
      <p:graphicFrame>
        <p:nvGraphicFramePr>
          <p:cNvPr id="4" name="内容占位符 3"/>
          <p:cNvGraphicFramePr>
            <a:graphicFrameLocks noGrp="1"/>
          </p:cNvGraphicFramePr>
          <p:nvPr>
            <p:ph idx="1"/>
            <p:extLst>
              <p:ext uri="{D42A27DB-BD31-4B8C-83A1-F6EECF244321}">
                <p14:modId xmlns:p14="http://schemas.microsoft.com/office/powerpoint/2010/main" val="1110956846"/>
              </p:ext>
            </p:extLst>
          </p:nvPr>
        </p:nvGraphicFramePr>
        <p:xfrm>
          <a:off x="395536" y="2029490"/>
          <a:ext cx="8291264"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467544" y="2277842"/>
            <a:ext cx="3024336" cy="830997"/>
          </a:xfrm>
          <a:prstGeom prst="rect">
            <a:avLst/>
          </a:prstGeom>
          <a:noFill/>
        </p:spPr>
        <p:txBody>
          <a:bodyPr wrap="square" rtlCol="0">
            <a:spAutoFit/>
          </a:bodyPr>
          <a:lstStyle/>
          <a:p>
            <a:r>
              <a:rPr lang="zh-CN" altLang="en-US" b="1" dirty="0" smtClean="0"/>
              <a:t>         </a:t>
            </a:r>
            <a:r>
              <a:rPr lang="en-US" altLang="zh-CN" sz="2400" b="1" dirty="0" smtClean="0">
                <a:latin typeface="Times New Roman" pitchFamily="18" charset="0"/>
                <a:cs typeface="Times New Roman" pitchFamily="18" charset="0"/>
              </a:rPr>
              <a:t>Trade Facility</a:t>
            </a:r>
          </a:p>
          <a:p>
            <a:r>
              <a:rPr lang="en-US" altLang="zh-CN" sz="2400" b="1" dirty="0" smtClean="0">
                <a:latin typeface="Times New Roman" pitchFamily="18" charset="0"/>
                <a:cs typeface="Times New Roman" pitchFamily="18" charset="0"/>
              </a:rPr>
              <a:t>GATT Art. 5 &amp; TFA    </a:t>
            </a:r>
            <a:endParaRPr lang="zh-CN" altLang="en-US" sz="2400" b="1" dirty="0">
              <a:latin typeface="Times New Roman" pitchFamily="18" charset="0"/>
              <a:cs typeface="Times New Roman" pitchFamily="18" charset="0"/>
            </a:endParaRPr>
          </a:p>
        </p:txBody>
      </p:sp>
      <p:sp>
        <p:nvSpPr>
          <p:cNvPr id="7" name="TextBox 6"/>
          <p:cNvSpPr txBox="1"/>
          <p:nvPr/>
        </p:nvSpPr>
        <p:spPr>
          <a:xfrm>
            <a:off x="395536" y="2996952"/>
            <a:ext cx="3096344" cy="1446550"/>
          </a:xfrm>
          <a:prstGeom prst="rect">
            <a:avLst/>
          </a:prstGeom>
          <a:noFill/>
        </p:spPr>
        <p:txBody>
          <a:bodyPr wrap="square" rtlCol="0">
            <a:spAutoFit/>
          </a:bodyPr>
          <a:lstStyle/>
          <a:p>
            <a:r>
              <a:rPr lang="en-US" altLang="zh-CN" sz="2800" b="1" dirty="0" smtClean="0">
                <a:solidFill>
                  <a:srgbClr val="FF0000"/>
                </a:solidFill>
                <a:latin typeface="Times New Roman" pitchFamily="18" charset="0"/>
                <a:cs typeface="Times New Roman" pitchFamily="18" charset="0"/>
              </a:rPr>
              <a:t> </a:t>
            </a:r>
          </a:p>
          <a:p>
            <a:r>
              <a:rPr lang="en-US" altLang="zh-CN" sz="2000" b="1" dirty="0" smtClean="0">
                <a:solidFill>
                  <a:srgbClr val="FF0000"/>
                </a:solidFill>
                <a:latin typeface="Times New Roman" pitchFamily="18" charset="0"/>
                <a:cs typeface="Times New Roman" pitchFamily="18" charset="0"/>
              </a:rPr>
              <a:t>Customs IPR  Enforcement</a:t>
            </a:r>
          </a:p>
          <a:p>
            <a:r>
              <a:rPr lang="en-US" altLang="zh-CN" sz="2000" b="1" dirty="0" smtClean="0">
                <a:solidFill>
                  <a:srgbClr val="FF0000"/>
                </a:solidFill>
                <a:latin typeface="Times New Roman" pitchFamily="18" charset="0"/>
                <a:cs typeface="Times New Roman" pitchFamily="18" charset="0"/>
              </a:rPr>
              <a:t>TRIPS Art. 51 &amp; foot 13</a:t>
            </a:r>
            <a:endParaRPr lang="zh-CN" altLang="en-US" sz="2000" b="1" dirty="0">
              <a:solidFill>
                <a:srgbClr val="FF0000"/>
              </a:solidFill>
              <a:latin typeface="Times New Roman" pitchFamily="18" charset="0"/>
              <a:cs typeface="Times New Roman" pitchFamily="18" charset="0"/>
            </a:endParaRPr>
          </a:p>
        </p:txBody>
      </p:sp>
      <p:sp>
        <p:nvSpPr>
          <p:cNvPr id="8" name="TextBox 7"/>
          <p:cNvSpPr txBox="1"/>
          <p:nvPr/>
        </p:nvSpPr>
        <p:spPr>
          <a:xfrm>
            <a:off x="1331640" y="1693067"/>
            <a:ext cx="1224136" cy="461665"/>
          </a:xfrm>
          <a:prstGeom prst="rect">
            <a:avLst/>
          </a:prstGeom>
          <a:noFill/>
        </p:spPr>
        <p:txBody>
          <a:bodyPr wrap="square" rtlCol="0">
            <a:spAutoFit/>
          </a:bodyPr>
          <a:lstStyle/>
          <a:p>
            <a:r>
              <a:rPr lang="en-US" altLang="zh-CN" sz="2400" b="1" dirty="0" smtClean="0">
                <a:latin typeface="Times New Roman" pitchFamily="18" charset="0"/>
                <a:cs typeface="Times New Roman" pitchFamily="18" charset="0"/>
              </a:rPr>
              <a:t>WTO</a:t>
            </a:r>
            <a:endParaRPr lang="zh-CN" altLang="en-US" sz="2400" b="1" dirty="0">
              <a:latin typeface="Times New Roman" pitchFamily="18" charset="0"/>
              <a:cs typeface="Times New Roman" pitchFamily="18" charset="0"/>
            </a:endParaRPr>
          </a:p>
        </p:txBody>
      </p:sp>
      <p:sp>
        <p:nvSpPr>
          <p:cNvPr id="9" name="日期占位符 8"/>
          <p:cNvSpPr>
            <a:spLocks noGrp="1"/>
          </p:cNvSpPr>
          <p:nvPr>
            <p:ph type="dt" sz="half" idx="10"/>
          </p:nvPr>
        </p:nvSpPr>
        <p:spPr/>
        <p:txBody>
          <a:bodyPr/>
          <a:lstStyle/>
          <a:p>
            <a:r>
              <a:rPr lang="en-US" altLang="zh-CN" smtClean="0"/>
              <a:t>2017/05/13</a:t>
            </a:r>
            <a:endParaRPr lang="zh-CN" altLang="en-US"/>
          </a:p>
        </p:txBody>
      </p:sp>
      <p:sp>
        <p:nvSpPr>
          <p:cNvPr id="10" name="页脚占位符 9"/>
          <p:cNvSpPr>
            <a:spLocks noGrp="1"/>
          </p:cNvSpPr>
          <p:nvPr>
            <p:ph type="ftr" sz="quarter" idx="11"/>
          </p:nvPr>
        </p:nvSpPr>
        <p:spPr/>
        <p:txBody>
          <a:bodyPr/>
          <a:lstStyle/>
          <a:p>
            <a:r>
              <a:rPr lang="en-US" altLang="zh-CN" smtClean="0"/>
              <a:t>2017 Nankai IP Forum</a:t>
            </a:r>
            <a:endParaRPr lang="zh-CN" altLang="en-US" dirty="0"/>
          </a:p>
        </p:txBody>
      </p:sp>
      <p:sp>
        <p:nvSpPr>
          <p:cNvPr id="11" name="灯片编号占位符 10"/>
          <p:cNvSpPr>
            <a:spLocks noGrp="1"/>
          </p:cNvSpPr>
          <p:nvPr>
            <p:ph type="sldNum" sz="quarter" idx="12"/>
          </p:nvPr>
        </p:nvSpPr>
        <p:spPr/>
        <p:txBody>
          <a:bodyPr/>
          <a:lstStyle/>
          <a:p>
            <a:fld id="{0C913308-F349-4B6D-A68A-DD1791B4A57B}" type="slidenum">
              <a:rPr lang="zh-CN" altLang="en-US" smtClean="0"/>
              <a:t>3</a:t>
            </a:fld>
            <a:endParaRPr lang="zh-CN" altLang="en-US"/>
          </a:p>
        </p:txBody>
      </p:sp>
    </p:spTree>
    <p:extLst>
      <p:ext uri="{BB962C8B-B14F-4D97-AF65-F5344CB8AC3E}">
        <p14:creationId xmlns:p14="http://schemas.microsoft.com/office/powerpoint/2010/main" val="11536301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2800" b="1" dirty="0" smtClean="0">
                <a:latin typeface="Times New Roman" pitchFamily="18" charset="0"/>
                <a:cs typeface="Times New Roman" pitchFamily="18" charset="0"/>
              </a:rPr>
              <a:t>Cooperation between Economic </a:t>
            </a:r>
            <a:r>
              <a:rPr lang="en-US" altLang="zh-CN" sz="2800" b="1" dirty="0">
                <a:latin typeface="Times New Roman" pitchFamily="18" charset="0"/>
                <a:cs typeface="Times New Roman" pitchFamily="18" charset="0"/>
              </a:rPr>
              <a:t>B</a:t>
            </a:r>
            <a:r>
              <a:rPr lang="en-US" altLang="zh-CN" sz="2800" b="1" dirty="0" smtClean="0">
                <a:latin typeface="Times New Roman" pitchFamily="18" charset="0"/>
                <a:cs typeface="Times New Roman" pitchFamily="18" charset="0"/>
              </a:rPr>
              <a:t>elt of Silk Road and Eurasian Economic Union (EAEU)</a:t>
            </a:r>
            <a:endParaRPr lang="zh-CN" altLang="en-US" sz="3600" b="1" dirty="0">
              <a:latin typeface="Times New Roman" pitchFamily="18" charset="0"/>
              <a:cs typeface="Times New Roman" pitchFamily="18" charset="0"/>
            </a:endParaRPr>
          </a:p>
        </p:txBody>
      </p:sp>
      <p:sp>
        <p:nvSpPr>
          <p:cNvPr id="4" name="日期占位符 3"/>
          <p:cNvSpPr>
            <a:spLocks noGrp="1"/>
          </p:cNvSpPr>
          <p:nvPr>
            <p:ph type="dt" sz="half" idx="10"/>
          </p:nvPr>
        </p:nvSpPr>
        <p:spPr/>
        <p:txBody>
          <a:bodyPr/>
          <a:lstStyle/>
          <a:p>
            <a:r>
              <a:rPr lang="en-US" altLang="zh-CN" smtClean="0"/>
              <a:t>2017/05/13</a:t>
            </a:r>
            <a:endParaRPr lang="zh-CN" altLang="en-US" dirty="0"/>
          </a:p>
        </p:txBody>
      </p:sp>
      <p:sp>
        <p:nvSpPr>
          <p:cNvPr id="5" name="页脚占位符 4"/>
          <p:cNvSpPr>
            <a:spLocks noGrp="1"/>
          </p:cNvSpPr>
          <p:nvPr>
            <p:ph type="ftr" sz="quarter" idx="11"/>
          </p:nvPr>
        </p:nvSpPr>
        <p:spPr/>
        <p:txBody>
          <a:bodyPr/>
          <a:lstStyle/>
          <a:p>
            <a:r>
              <a:rPr lang="en-US" altLang="zh-CN" smtClean="0"/>
              <a:t>2017 Nankai IP Forum</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4</a:t>
            </a:fld>
            <a:endParaRPr lang="zh-CN" altLang="en-US"/>
          </a:p>
        </p:txBody>
      </p:sp>
      <p:pic>
        <p:nvPicPr>
          <p:cNvPr id="9" name="内容占位符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601" y="1700808"/>
            <a:ext cx="3960440" cy="2297054"/>
          </a:xfrm>
        </p:spPr>
      </p:pic>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2708920"/>
            <a:ext cx="3403600" cy="3568700"/>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1680" y="4005064"/>
            <a:ext cx="2686050" cy="2095500"/>
          </a:xfrm>
          <a:prstGeom prst="rect">
            <a:avLst/>
          </a:prstGeom>
        </p:spPr>
      </p:pic>
      <p:cxnSp>
        <p:nvCxnSpPr>
          <p:cNvPr id="15" name="直接箭头连接符 14"/>
          <p:cNvCxnSpPr/>
          <p:nvPr/>
        </p:nvCxnSpPr>
        <p:spPr>
          <a:xfrm flipV="1">
            <a:off x="4366853" y="3356992"/>
            <a:ext cx="1274390" cy="864096"/>
          </a:xfrm>
          <a:prstGeom prst="straightConnector1">
            <a:avLst/>
          </a:prstGeom>
          <a:ln w="57150">
            <a:solidFill>
              <a:srgbClr val="FF0000"/>
            </a:solidFill>
            <a:tailEnd type="arrow"/>
          </a:ln>
        </p:spPr>
        <p:style>
          <a:lnRef idx="1">
            <a:schemeClr val="accent2"/>
          </a:lnRef>
          <a:fillRef idx="0">
            <a:schemeClr val="accent2"/>
          </a:fillRef>
          <a:effectRef idx="0">
            <a:schemeClr val="accent2"/>
          </a:effectRef>
          <a:fontRef idx="minor">
            <a:schemeClr val="tx1"/>
          </a:fontRef>
        </p:style>
      </p:cxnSp>
      <p:cxnSp>
        <p:nvCxnSpPr>
          <p:cNvPr id="21" name="直接箭头连接符 20"/>
          <p:cNvCxnSpPr/>
          <p:nvPr/>
        </p:nvCxnSpPr>
        <p:spPr>
          <a:xfrm flipH="1" flipV="1">
            <a:off x="2529798" y="3861048"/>
            <a:ext cx="396045" cy="136814"/>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95536" y="4365104"/>
            <a:ext cx="1440160" cy="1754326"/>
          </a:xfrm>
          <a:prstGeom prst="rect">
            <a:avLst/>
          </a:prstGeom>
          <a:noFill/>
        </p:spPr>
        <p:txBody>
          <a:bodyPr wrap="square" rtlCol="0">
            <a:spAutoFit/>
          </a:bodyPr>
          <a:lstStyle/>
          <a:p>
            <a:r>
              <a:rPr lang="en-US" altLang="zh-CN" b="1" dirty="0" smtClean="0">
                <a:latin typeface="Times New Roman" pitchFamily="18" charset="0"/>
                <a:cs typeface="Times New Roman" pitchFamily="18" charset="0"/>
              </a:rPr>
              <a:t>China’s Alataw Pass via Kazakhstan</a:t>
            </a:r>
          </a:p>
          <a:p>
            <a:r>
              <a:rPr lang="en-US" altLang="zh-CN" b="1" dirty="0" smtClean="0">
                <a:latin typeface="Times New Roman" pitchFamily="18" charset="0"/>
                <a:cs typeface="Times New Roman" pitchFamily="18" charset="0"/>
              </a:rPr>
              <a:t>Destined to</a:t>
            </a:r>
          </a:p>
          <a:p>
            <a:r>
              <a:rPr lang="en-US" altLang="zh-CN" b="1" dirty="0" smtClean="0">
                <a:latin typeface="Times New Roman" pitchFamily="18" charset="0"/>
                <a:cs typeface="Times New Roman" pitchFamily="18" charset="0"/>
              </a:rPr>
              <a:t>EU</a:t>
            </a:r>
            <a:endParaRPr lang="zh-CN" altLang="en-US" b="1" dirty="0">
              <a:latin typeface="Times New Roman" pitchFamily="18" charset="0"/>
              <a:cs typeface="Times New Roman" pitchFamily="18" charset="0"/>
            </a:endParaRPr>
          </a:p>
        </p:txBody>
      </p:sp>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0052" y="1628800"/>
            <a:ext cx="3331592" cy="990600"/>
          </a:xfrm>
          <a:prstGeom prst="rect">
            <a:avLst/>
          </a:prstGeom>
        </p:spPr>
      </p:pic>
      <p:cxnSp>
        <p:nvCxnSpPr>
          <p:cNvPr id="29" name="直接箭头连接符 28"/>
          <p:cNvCxnSpPr/>
          <p:nvPr/>
        </p:nvCxnSpPr>
        <p:spPr>
          <a:xfrm flipH="1" flipV="1">
            <a:off x="5641243" y="1916832"/>
            <a:ext cx="2243125" cy="57606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084168" y="1628800"/>
            <a:ext cx="1800200" cy="1015663"/>
          </a:xfrm>
          <a:prstGeom prst="rect">
            <a:avLst/>
          </a:prstGeom>
          <a:noFill/>
        </p:spPr>
        <p:txBody>
          <a:bodyPr wrap="square" rtlCol="0">
            <a:spAutoFit/>
          </a:bodyPr>
          <a:lstStyle/>
          <a:p>
            <a:r>
              <a:rPr lang="en-US" altLang="zh-CN" sz="2000" b="1" dirty="0" smtClean="0">
                <a:latin typeface="Times New Roman" pitchFamily="18" charset="0"/>
                <a:cs typeface="Times New Roman" pitchFamily="18" charset="0"/>
              </a:rPr>
              <a:t>New Eurasian Land Bridge (railway)</a:t>
            </a:r>
            <a:endParaRPr lang="zh-CN" alt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31757863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2800" b="1" dirty="0">
                <a:latin typeface="Times New Roman" pitchFamily="18" charset="0"/>
                <a:cs typeface="Times New Roman" pitchFamily="18" charset="0"/>
              </a:rPr>
              <a:t>Cooperation between Economic Belt of Silk Road and </a:t>
            </a:r>
            <a:r>
              <a:rPr lang="en-US" altLang="zh-CN" sz="2800" b="1" dirty="0" smtClean="0">
                <a:latin typeface="Times New Roman" pitchFamily="18" charset="0"/>
                <a:cs typeface="Times New Roman" pitchFamily="18" charset="0"/>
              </a:rPr>
              <a:t>European </a:t>
            </a:r>
            <a:r>
              <a:rPr lang="en-US" altLang="zh-CN" sz="2800" b="1" dirty="0">
                <a:latin typeface="Times New Roman" pitchFamily="18" charset="0"/>
                <a:cs typeface="Times New Roman" pitchFamily="18" charset="0"/>
              </a:rPr>
              <a:t>Union (</a:t>
            </a:r>
            <a:r>
              <a:rPr lang="en-US" altLang="zh-CN" sz="2800" b="1" dirty="0" smtClean="0">
                <a:latin typeface="Times New Roman" pitchFamily="18" charset="0"/>
                <a:cs typeface="Times New Roman" pitchFamily="18" charset="0"/>
              </a:rPr>
              <a:t>EU</a:t>
            </a:r>
            <a:r>
              <a:rPr lang="en-US" altLang="zh-CN" sz="2800" b="1" dirty="0">
                <a:latin typeface="Times New Roman" pitchFamily="18" charset="0"/>
                <a:cs typeface="Times New Roman" pitchFamily="18" charset="0"/>
              </a:rPr>
              <a:t>)</a:t>
            </a:r>
            <a:endParaRPr lang="zh-CN" altLang="en-US" sz="2800" dirty="0">
              <a:latin typeface="Times New Roman" pitchFamily="18" charset="0"/>
              <a:cs typeface="Times New Roman" pitchFamily="18" charset="0"/>
            </a:endParaRPr>
          </a:p>
        </p:txBody>
      </p:sp>
      <p:pic>
        <p:nvPicPr>
          <p:cNvPr id="9" name="内容占位符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339752" y="2534048"/>
            <a:ext cx="4608512" cy="2577353"/>
          </a:xfrm>
        </p:spPr>
      </p:pic>
      <p:sp>
        <p:nvSpPr>
          <p:cNvPr id="4" name="日期占位符 3"/>
          <p:cNvSpPr>
            <a:spLocks noGrp="1"/>
          </p:cNvSpPr>
          <p:nvPr>
            <p:ph type="dt" sz="half" idx="10"/>
          </p:nvPr>
        </p:nvSpPr>
        <p:spPr/>
        <p:txBody>
          <a:bodyPr/>
          <a:lstStyle/>
          <a:p>
            <a:r>
              <a:rPr lang="en-US" altLang="zh-CN" smtClean="0"/>
              <a:t>2017/05/13</a:t>
            </a:r>
            <a:endParaRPr lang="zh-CN" altLang="en-US"/>
          </a:p>
        </p:txBody>
      </p:sp>
      <p:sp>
        <p:nvSpPr>
          <p:cNvPr id="5" name="页脚占位符 4"/>
          <p:cNvSpPr>
            <a:spLocks noGrp="1"/>
          </p:cNvSpPr>
          <p:nvPr>
            <p:ph type="ftr" sz="quarter" idx="11"/>
          </p:nvPr>
        </p:nvSpPr>
        <p:spPr/>
        <p:txBody>
          <a:bodyPr/>
          <a:lstStyle/>
          <a:p>
            <a:r>
              <a:rPr lang="en-US" altLang="zh-CN" smtClean="0"/>
              <a:t>2017 Nankai IP Forum</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5</a:t>
            </a:fld>
            <a:endParaRPr lang="zh-CN" altLang="en-US"/>
          </a:p>
        </p:txBody>
      </p:sp>
      <p:cxnSp>
        <p:nvCxnSpPr>
          <p:cNvPr id="11" name="直接箭头连接符 10"/>
          <p:cNvCxnSpPr/>
          <p:nvPr/>
        </p:nvCxnSpPr>
        <p:spPr>
          <a:xfrm flipH="1" flipV="1">
            <a:off x="2483768" y="3789040"/>
            <a:ext cx="3744416" cy="43204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2339752" y="1412776"/>
            <a:ext cx="4104456" cy="11052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tx1"/>
                </a:solidFill>
                <a:latin typeface="Times New Roman" pitchFamily="18" charset="0"/>
                <a:cs typeface="Times New Roman" pitchFamily="18" charset="0"/>
              </a:rPr>
              <a:t>Three Eurasian Railways</a:t>
            </a:r>
          </a:p>
          <a:p>
            <a:pPr algn="ctr"/>
            <a:r>
              <a:rPr lang="en-US" altLang="zh-CN" sz="2000" b="1" dirty="0" smtClean="0">
                <a:solidFill>
                  <a:schemeClr val="tx1"/>
                </a:solidFill>
                <a:latin typeface="Times New Roman" pitchFamily="18" charset="0"/>
                <a:cs typeface="Times New Roman" pitchFamily="18" charset="0"/>
              </a:rPr>
              <a:t>The </a:t>
            </a:r>
            <a:r>
              <a:rPr lang="en-US" altLang="zh-CN" sz="2000" b="1" dirty="0">
                <a:solidFill>
                  <a:schemeClr val="tx1"/>
                </a:solidFill>
                <a:latin typeface="Times New Roman" pitchFamily="18" charset="0"/>
                <a:cs typeface="Times New Roman" pitchFamily="18" charset="0"/>
              </a:rPr>
              <a:t>n</a:t>
            </a:r>
            <a:r>
              <a:rPr lang="en-US" altLang="zh-CN" sz="2000" b="1" dirty="0" smtClean="0">
                <a:solidFill>
                  <a:schemeClr val="tx1"/>
                </a:solidFill>
                <a:latin typeface="Times New Roman" pitchFamily="18" charset="0"/>
                <a:cs typeface="Times New Roman" pitchFamily="18" charset="0"/>
              </a:rPr>
              <a:t>ew one is mostly significant for China-EU trade</a:t>
            </a:r>
            <a:r>
              <a:rPr lang="en-US" altLang="zh-CN" dirty="0" smtClean="0">
                <a:solidFill>
                  <a:schemeClr val="tx1"/>
                </a:solidFill>
                <a:latin typeface="Times New Roman" pitchFamily="18" charset="0"/>
                <a:cs typeface="Times New Roman" pitchFamily="18" charset="0"/>
              </a:rPr>
              <a:t> </a:t>
            </a:r>
            <a:endParaRPr lang="zh-CN" altLang="en-US" dirty="0">
              <a:solidFill>
                <a:schemeClr val="tx1"/>
              </a:solidFill>
              <a:latin typeface="Times New Roman" pitchFamily="18" charset="0"/>
              <a:cs typeface="Times New Roman" pitchFamily="18" charset="0"/>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856" y="1965412"/>
            <a:ext cx="2088232" cy="1947276"/>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0232" y="4077072"/>
            <a:ext cx="2095500" cy="2066925"/>
          </a:xfrm>
          <a:prstGeom prst="rect">
            <a:avLst/>
          </a:prstGeom>
        </p:spPr>
      </p:pic>
      <p:sp>
        <p:nvSpPr>
          <p:cNvPr id="17" name="矩形 16"/>
          <p:cNvSpPr/>
          <p:nvPr/>
        </p:nvSpPr>
        <p:spPr>
          <a:xfrm>
            <a:off x="2123728" y="5301208"/>
            <a:ext cx="4536504" cy="8427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ln>
                  <a:solidFill>
                    <a:schemeClr val="bg1"/>
                  </a:solidFill>
                </a:ln>
                <a:solidFill>
                  <a:schemeClr val="tx1"/>
                </a:solidFill>
                <a:latin typeface="Times New Roman" pitchFamily="18" charset="0"/>
                <a:cs typeface="Times New Roman" pitchFamily="18" charset="0"/>
              </a:rPr>
              <a:t>Goods in Transit from East Asia to EU</a:t>
            </a:r>
            <a:endParaRPr lang="zh-CN" altLang="en-US" sz="2000" b="1" dirty="0">
              <a:ln>
                <a:solidFill>
                  <a:schemeClr val="bg1"/>
                </a:solidFill>
              </a:ln>
              <a:solidFill>
                <a:schemeClr val="tx1"/>
              </a:solidFill>
              <a:latin typeface="Times New Roman" pitchFamily="18" charset="0"/>
              <a:cs typeface="Times New Roman" pitchFamily="18" charset="0"/>
            </a:endParaRPr>
          </a:p>
        </p:txBody>
      </p:sp>
      <p:sp>
        <p:nvSpPr>
          <p:cNvPr id="18" name="矩形 17"/>
          <p:cNvSpPr/>
          <p:nvPr/>
        </p:nvSpPr>
        <p:spPr>
          <a:xfrm>
            <a:off x="6660232" y="4126208"/>
            <a:ext cx="856128" cy="2388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chemeClr val="tx1"/>
                </a:solidFill>
                <a:latin typeface="Times New Roman" pitchFamily="18" charset="0"/>
                <a:cs typeface="Times New Roman" pitchFamily="18" charset="0"/>
              </a:rPr>
              <a:t>East Asia</a:t>
            </a:r>
            <a:endParaRPr lang="zh-CN" altLang="en-US" sz="1200" b="1" dirty="0">
              <a:solidFill>
                <a:schemeClr val="tx1"/>
              </a:solidFill>
              <a:latin typeface="Times New Roman" pitchFamily="18" charset="0"/>
              <a:cs typeface="Times New Roman" pitchFamily="18" charset="0"/>
            </a:endParaRPr>
          </a:p>
        </p:txBody>
      </p:sp>
      <p:sp>
        <p:nvSpPr>
          <p:cNvPr id="19" name="矩形 18"/>
          <p:cNvSpPr/>
          <p:nvPr/>
        </p:nvSpPr>
        <p:spPr>
          <a:xfrm>
            <a:off x="1768002" y="3849334"/>
            <a:ext cx="510380" cy="3114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chemeClr val="tx1"/>
                </a:solidFill>
                <a:latin typeface="Times New Roman" pitchFamily="18" charset="0"/>
                <a:cs typeface="Times New Roman" pitchFamily="18" charset="0"/>
              </a:rPr>
              <a:t>EU</a:t>
            </a:r>
            <a:endParaRPr lang="zh-CN" altLang="en-US"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6822253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3600" b="1" dirty="0" smtClean="0">
                <a:latin typeface="Times New Roman" pitchFamily="18" charset="0"/>
                <a:cs typeface="Times New Roman" pitchFamily="18" charset="0"/>
              </a:rPr>
              <a:t>Customs IPR Enforcement </a:t>
            </a:r>
            <a:br>
              <a:rPr lang="en-US" altLang="zh-CN" sz="3600" b="1" dirty="0" smtClean="0">
                <a:latin typeface="Times New Roman" pitchFamily="18" charset="0"/>
                <a:cs typeface="Times New Roman" pitchFamily="18" charset="0"/>
              </a:rPr>
            </a:br>
            <a:r>
              <a:rPr lang="en-US" altLang="zh-CN" sz="3600" b="1" dirty="0" smtClean="0">
                <a:latin typeface="Times New Roman" pitchFamily="18" charset="0"/>
                <a:cs typeface="Times New Roman" pitchFamily="18" charset="0"/>
              </a:rPr>
              <a:t>by China-EAEU, EU Cooperation  </a:t>
            </a:r>
            <a:endParaRPr lang="zh-CN" altLang="en-US" sz="3600" b="1" dirty="0">
              <a:latin typeface="Times New Roman" pitchFamily="18" charset="0"/>
              <a:cs typeface="Times New Roman" pitchFamily="18" charset="0"/>
            </a:endParaRPr>
          </a:p>
        </p:txBody>
      </p:sp>
      <p:sp>
        <p:nvSpPr>
          <p:cNvPr id="5" name="日期占位符 4"/>
          <p:cNvSpPr>
            <a:spLocks noGrp="1"/>
          </p:cNvSpPr>
          <p:nvPr>
            <p:ph type="dt" sz="half" idx="10"/>
          </p:nvPr>
        </p:nvSpPr>
        <p:spPr/>
        <p:txBody>
          <a:bodyPr/>
          <a:lstStyle/>
          <a:p>
            <a:r>
              <a:rPr lang="en-US" altLang="zh-CN" smtClean="0"/>
              <a:t>2017/05/13</a:t>
            </a:r>
            <a:endParaRPr lang="zh-CN" altLang="en-US"/>
          </a:p>
        </p:txBody>
      </p:sp>
      <p:sp>
        <p:nvSpPr>
          <p:cNvPr id="6" name="页脚占位符 5"/>
          <p:cNvSpPr>
            <a:spLocks noGrp="1"/>
          </p:cNvSpPr>
          <p:nvPr>
            <p:ph type="ftr" sz="quarter" idx="11"/>
          </p:nvPr>
        </p:nvSpPr>
        <p:spPr/>
        <p:txBody>
          <a:bodyPr/>
          <a:lstStyle/>
          <a:p>
            <a:r>
              <a:rPr lang="en-US" altLang="zh-CN" smtClean="0"/>
              <a:t>2017 Nankai IP Forum</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6</a:t>
            </a:fld>
            <a:endParaRPr lang="zh-CN" altLang="en-US"/>
          </a:p>
        </p:txBody>
      </p:sp>
      <p:graphicFrame>
        <p:nvGraphicFramePr>
          <p:cNvPr id="10" name="内容占位符 7"/>
          <p:cNvGraphicFramePr>
            <a:graphicFrameLocks noGrp="1"/>
          </p:cNvGraphicFramePr>
          <p:nvPr>
            <p:ph sz="half" idx="2"/>
            <p:extLst>
              <p:ext uri="{D42A27DB-BD31-4B8C-83A1-F6EECF244321}">
                <p14:modId xmlns:p14="http://schemas.microsoft.com/office/powerpoint/2010/main" val="3267380258"/>
              </p:ext>
            </p:extLst>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图表 11"/>
          <p:cNvGraphicFramePr/>
          <p:nvPr>
            <p:extLst>
              <p:ext uri="{D42A27DB-BD31-4B8C-83A1-F6EECF244321}">
                <p14:modId xmlns:p14="http://schemas.microsoft.com/office/powerpoint/2010/main" val="3890606050"/>
              </p:ext>
            </p:extLst>
          </p:nvPr>
        </p:nvGraphicFramePr>
        <p:xfrm>
          <a:off x="611560" y="1412776"/>
          <a:ext cx="3600400" cy="46805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259044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3600" b="1" dirty="0" smtClean="0">
                <a:latin typeface="Times New Roman" pitchFamily="18" charset="0"/>
                <a:cs typeface="Times New Roman" pitchFamily="18" charset="0"/>
              </a:rPr>
              <a:t>Customs Cooperation between</a:t>
            </a:r>
            <a:br>
              <a:rPr lang="en-US" altLang="zh-CN" sz="3600" b="1" dirty="0" smtClean="0">
                <a:latin typeface="Times New Roman" pitchFamily="18" charset="0"/>
                <a:cs typeface="Times New Roman" pitchFamily="18" charset="0"/>
              </a:rPr>
            </a:br>
            <a:r>
              <a:rPr lang="en-US" altLang="zh-CN" sz="3600" b="1" dirty="0" smtClean="0">
                <a:latin typeface="Times New Roman" pitchFamily="18" charset="0"/>
                <a:cs typeface="Times New Roman" pitchFamily="18" charset="0"/>
              </a:rPr>
              <a:t> China and EAEU</a:t>
            </a:r>
            <a:endParaRPr lang="zh-CN" altLang="en-US" sz="4800" b="1" dirty="0">
              <a:latin typeface="Times New Roman" pitchFamily="18" charset="0"/>
              <a:cs typeface="Times New Roman" pitchFamily="18" charset="0"/>
            </a:endParaRPr>
          </a:p>
        </p:txBody>
      </p:sp>
      <p:sp>
        <p:nvSpPr>
          <p:cNvPr id="7" name="内容占位符 6"/>
          <p:cNvSpPr>
            <a:spLocks noGrp="1"/>
          </p:cNvSpPr>
          <p:nvPr>
            <p:ph sz="half" idx="2"/>
          </p:nvPr>
        </p:nvSpPr>
        <p:spPr>
          <a:xfrm>
            <a:off x="899592" y="1600200"/>
            <a:ext cx="7787208" cy="4525963"/>
          </a:xfrm>
        </p:spPr>
        <p:txBody>
          <a:bodyPr>
            <a:normAutofit fontScale="85000" lnSpcReduction="20000"/>
          </a:bodyPr>
          <a:lstStyle/>
          <a:p>
            <a:pPr>
              <a:lnSpc>
                <a:spcPct val="160000"/>
              </a:lnSpc>
            </a:pPr>
            <a:r>
              <a:rPr lang="en-US" altLang="zh-CN" b="1" dirty="0" smtClean="0">
                <a:latin typeface="Times New Roman" pitchFamily="18" charset="0"/>
                <a:cs typeface="Times New Roman" pitchFamily="18" charset="0"/>
              </a:rPr>
              <a:t>China has bilateral customs cooperation agreements with Russia, Belarus, Kazakhstan, Kyrgyzstan and Uzbekistan, but not with EAEU.</a:t>
            </a:r>
          </a:p>
          <a:p>
            <a:pPr>
              <a:lnSpc>
                <a:spcPct val="160000"/>
              </a:lnSpc>
            </a:pPr>
            <a:r>
              <a:rPr lang="en-US" altLang="zh-CN" sz="2400" b="1" dirty="0" smtClean="0">
                <a:latin typeface="Times New Roman" pitchFamily="18" charset="0"/>
                <a:cs typeface="Times New Roman" pitchFamily="18" charset="0"/>
              </a:rPr>
              <a:t>EAEU Customs Code 2016 based on 2010 edition</a:t>
            </a:r>
          </a:p>
          <a:p>
            <a:pPr>
              <a:lnSpc>
                <a:spcPct val="160000"/>
              </a:lnSpc>
            </a:pPr>
            <a:r>
              <a:rPr lang="en-US" altLang="zh-CN" sz="2400" b="1" dirty="0" smtClean="0">
                <a:latin typeface="Times New Roman" pitchFamily="18" charset="0"/>
                <a:cs typeface="Times New Roman" pitchFamily="18" charset="0"/>
              </a:rPr>
              <a:t>The Customs IPR enforcement shall be taken if the signs of violation of the IPR are founded.</a:t>
            </a:r>
          </a:p>
          <a:p>
            <a:pPr>
              <a:lnSpc>
                <a:spcPct val="160000"/>
              </a:lnSpc>
            </a:pPr>
            <a:r>
              <a:rPr lang="en-US" altLang="zh-CN" sz="3200" b="1" dirty="0" smtClean="0">
                <a:latin typeface="Times New Roman" pitchFamily="18" charset="0"/>
                <a:cs typeface="Times New Roman" pitchFamily="18" charset="0"/>
              </a:rPr>
              <a:t>China must have Sino-US, Sino-EU style customs cooperation agreement  with EAEU. </a:t>
            </a:r>
            <a:endParaRPr lang="zh-CN" altLang="en-US" sz="3200" b="1" dirty="0">
              <a:latin typeface="Times New Roman" pitchFamily="18" charset="0"/>
              <a:cs typeface="Times New Roman" pitchFamily="18" charset="0"/>
            </a:endParaRPr>
          </a:p>
        </p:txBody>
      </p:sp>
      <p:sp>
        <p:nvSpPr>
          <p:cNvPr id="4" name="日期占位符 3"/>
          <p:cNvSpPr>
            <a:spLocks noGrp="1"/>
          </p:cNvSpPr>
          <p:nvPr>
            <p:ph type="dt" sz="half" idx="10"/>
          </p:nvPr>
        </p:nvSpPr>
        <p:spPr/>
        <p:txBody>
          <a:bodyPr/>
          <a:lstStyle/>
          <a:p>
            <a:r>
              <a:rPr lang="en-US" altLang="zh-CN" smtClean="0"/>
              <a:t>2017/05/13</a:t>
            </a:r>
            <a:endParaRPr lang="zh-CN" altLang="en-US"/>
          </a:p>
        </p:txBody>
      </p:sp>
      <p:sp>
        <p:nvSpPr>
          <p:cNvPr id="5" name="页脚占位符 4"/>
          <p:cNvSpPr>
            <a:spLocks noGrp="1"/>
          </p:cNvSpPr>
          <p:nvPr>
            <p:ph type="ftr" sz="quarter" idx="11"/>
          </p:nvPr>
        </p:nvSpPr>
        <p:spPr/>
        <p:txBody>
          <a:bodyPr/>
          <a:lstStyle/>
          <a:p>
            <a:r>
              <a:rPr lang="en-US" altLang="zh-CN" smtClean="0"/>
              <a:t>2017 Nankai IP Forum</a:t>
            </a:r>
            <a:endParaRPr lang="zh-CN" altLang="en-US" dirty="0"/>
          </a:p>
        </p:txBody>
      </p:sp>
      <p:sp>
        <p:nvSpPr>
          <p:cNvPr id="6" name="灯片编号占位符 5"/>
          <p:cNvSpPr>
            <a:spLocks noGrp="1"/>
          </p:cNvSpPr>
          <p:nvPr>
            <p:ph type="sldNum" sz="quarter" idx="12"/>
          </p:nvPr>
        </p:nvSpPr>
        <p:spPr>
          <a:xfrm>
            <a:off x="6553200" y="6376243"/>
            <a:ext cx="2133600" cy="365125"/>
          </a:xfrm>
        </p:spPr>
        <p:txBody>
          <a:bodyPr/>
          <a:lstStyle/>
          <a:p>
            <a:fld id="{0C913308-F349-4B6D-A68A-DD1791B4A57B}" type="slidenum">
              <a:rPr lang="zh-CN" altLang="en-US" smtClean="0"/>
              <a:t>7</a:t>
            </a:fld>
            <a:endParaRPr lang="zh-CN" altLang="en-US" dirty="0"/>
          </a:p>
        </p:txBody>
      </p:sp>
    </p:spTree>
    <p:extLst>
      <p:ext uri="{BB962C8B-B14F-4D97-AF65-F5344CB8AC3E}">
        <p14:creationId xmlns:p14="http://schemas.microsoft.com/office/powerpoint/2010/main" val="22427299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b="1" dirty="0" smtClean="0">
                <a:latin typeface="Times New Roman" pitchFamily="18" charset="0"/>
                <a:cs typeface="Times New Roman" pitchFamily="18" charset="0"/>
              </a:rPr>
              <a:t>Customs IPR Cooperation </a:t>
            </a:r>
            <a:br>
              <a:rPr lang="en-US" altLang="zh-CN" sz="3200" b="1" dirty="0" smtClean="0">
                <a:latin typeface="Times New Roman" pitchFamily="18" charset="0"/>
                <a:cs typeface="Times New Roman" pitchFamily="18" charset="0"/>
              </a:rPr>
            </a:br>
            <a:r>
              <a:rPr lang="en-US" altLang="zh-CN" sz="3200" b="1" dirty="0" smtClean="0">
                <a:latin typeface="Times New Roman" pitchFamily="18" charset="0"/>
                <a:cs typeface="Times New Roman" pitchFamily="18" charset="0"/>
              </a:rPr>
              <a:t>between China and EAEU</a:t>
            </a:r>
            <a:endParaRPr lang="zh-CN" altLang="en-US" sz="3200" b="1" dirty="0">
              <a:latin typeface="Times New Roman" pitchFamily="18" charset="0"/>
              <a:cs typeface="Times New Roman" pitchFamily="18" charset="0"/>
            </a:endParaRPr>
          </a:p>
        </p:txBody>
      </p:sp>
      <p:sp>
        <p:nvSpPr>
          <p:cNvPr id="8" name="内容占位符 7"/>
          <p:cNvSpPr>
            <a:spLocks noGrp="1"/>
          </p:cNvSpPr>
          <p:nvPr>
            <p:ph sz="half" idx="2"/>
          </p:nvPr>
        </p:nvSpPr>
        <p:spPr>
          <a:xfrm>
            <a:off x="827584" y="1600200"/>
            <a:ext cx="7859216" cy="4525963"/>
          </a:xfrm>
        </p:spPr>
        <p:txBody>
          <a:bodyPr>
            <a:normAutofit fontScale="62500" lnSpcReduction="20000"/>
          </a:bodyPr>
          <a:lstStyle/>
          <a:p>
            <a:pPr>
              <a:lnSpc>
                <a:spcPct val="170000"/>
              </a:lnSpc>
            </a:pPr>
            <a:r>
              <a:rPr lang="en-US" altLang="zh-CN" b="1" dirty="0" smtClean="0">
                <a:latin typeface="Times New Roman" pitchFamily="18" charset="0"/>
                <a:cs typeface="Times New Roman" pitchFamily="18" charset="0"/>
              </a:rPr>
              <a:t>China has customs IPR cooperation with Russia in 1994, but no with Belarus, Kazakhstan</a:t>
            </a:r>
            <a:r>
              <a:rPr lang="en-US" altLang="zh-CN" b="1" dirty="0">
                <a:latin typeface="Times New Roman" pitchFamily="18" charset="0"/>
                <a:cs typeface="Times New Roman" pitchFamily="18" charset="0"/>
              </a:rPr>
              <a:t>, Kyrgyzstan and </a:t>
            </a:r>
            <a:r>
              <a:rPr lang="en-US" altLang="zh-CN" b="1" dirty="0" smtClean="0">
                <a:latin typeface="Times New Roman" pitchFamily="18" charset="0"/>
                <a:cs typeface="Times New Roman" pitchFamily="18" charset="0"/>
              </a:rPr>
              <a:t>Uzbekistan. </a:t>
            </a:r>
          </a:p>
          <a:p>
            <a:pPr>
              <a:lnSpc>
                <a:spcPct val="170000"/>
              </a:lnSpc>
            </a:pPr>
            <a:r>
              <a:rPr lang="en-US" altLang="zh-CN" b="1" dirty="0" smtClean="0">
                <a:latin typeface="Times New Roman" pitchFamily="18" charset="0"/>
                <a:cs typeface="Times New Roman" pitchFamily="18" charset="0"/>
              </a:rPr>
              <a:t>2014,  China customs detained suspected goods infringing IP, the destination to Russia was 3</a:t>
            </a:r>
            <a:r>
              <a:rPr lang="en-US" altLang="zh-CN" b="1" baseline="30000" dirty="0" smtClean="0">
                <a:latin typeface="Times New Roman" pitchFamily="18" charset="0"/>
                <a:cs typeface="Times New Roman" pitchFamily="18" charset="0"/>
              </a:rPr>
              <a:t>rd</a:t>
            </a:r>
            <a:r>
              <a:rPr lang="en-US" altLang="zh-CN" b="1" dirty="0" smtClean="0">
                <a:latin typeface="Times New Roman" pitchFamily="18" charset="0"/>
                <a:cs typeface="Times New Roman" pitchFamily="18" charset="0"/>
              </a:rPr>
              <a:t>  in the term of number of actions. </a:t>
            </a:r>
          </a:p>
          <a:p>
            <a:pPr>
              <a:lnSpc>
                <a:spcPct val="170000"/>
              </a:lnSpc>
            </a:pPr>
            <a:r>
              <a:rPr lang="en-US" altLang="zh-CN" b="1" dirty="0">
                <a:latin typeface="Times New Roman" pitchFamily="18" charset="0"/>
                <a:cs typeface="Times New Roman" pitchFamily="18" charset="0"/>
              </a:rPr>
              <a:t>the Article 2.1(2) of China-Russian agreement on customs cooperation requires the customs authorities of two parties to cooperate with each other and provide mutual assistance including prevention, examination and punishment of any violations of customs laws and regulations in their competence under domestic laws.</a:t>
            </a:r>
            <a:r>
              <a:rPr lang="en-US" altLang="zh-CN" b="1" dirty="0" smtClean="0">
                <a:latin typeface="Times New Roman" pitchFamily="18" charset="0"/>
                <a:cs typeface="Times New Roman" pitchFamily="18" charset="0"/>
              </a:rPr>
              <a:t>   </a:t>
            </a:r>
          </a:p>
          <a:p>
            <a:pPr>
              <a:lnSpc>
                <a:spcPct val="170000"/>
              </a:lnSpc>
            </a:pPr>
            <a:r>
              <a:rPr lang="en-US" altLang="zh-CN" b="1" dirty="0" smtClean="0">
                <a:latin typeface="Times New Roman" pitchFamily="18" charset="0"/>
                <a:cs typeface="Times New Roman" pitchFamily="18" charset="0"/>
              </a:rPr>
              <a:t>It shall be updated and as a model for other EAEU members</a:t>
            </a:r>
            <a:endParaRPr lang="zh-CN" altLang="en-US" b="1" dirty="0">
              <a:latin typeface="Times New Roman" pitchFamily="18" charset="0"/>
              <a:cs typeface="Times New Roman" pitchFamily="18" charset="0"/>
            </a:endParaRPr>
          </a:p>
        </p:txBody>
      </p:sp>
      <p:sp>
        <p:nvSpPr>
          <p:cNvPr id="4" name="日期占位符 3"/>
          <p:cNvSpPr>
            <a:spLocks noGrp="1"/>
          </p:cNvSpPr>
          <p:nvPr>
            <p:ph type="dt" sz="half" idx="10"/>
          </p:nvPr>
        </p:nvSpPr>
        <p:spPr/>
        <p:txBody>
          <a:bodyPr/>
          <a:lstStyle/>
          <a:p>
            <a:r>
              <a:rPr lang="en-US" altLang="zh-CN" smtClean="0"/>
              <a:t>2017/05/13</a:t>
            </a:r>
            <a:endParaRPr lang="zh-CN" altLang="en-US"/>
          </a:p>
        </p:txBody>
      </p:sp>
      <p:sp>
        <p:nvSpPr>
          <p:cNvPr id="5" name="页脚占位符 4"/>
          <p:cNvSpPr>
            <a:spLocks noGrp="1"/>
          </p:cNvSpPr>
          <p:nvPr>
            <p:ph type="ftr" sz="quarter" idx="11"/>
          </p:nvPr>
        </p:nvSpPr>
        <p:spPr/>
        <p:txBody>
          <a:bodyPr/>
          <a:lstStyle/>
          <a:p>
            <a:r>
              <a:rPr lang="en-US" altLang="zh-CN" smtClean="0"/>
              <a:t>2017 Nankai IP Forum</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8</a:t>
            </a:fld>
            <a:endParaRPr lang="zh-CN" altLang="en-US" dirty="0"/>
          </a:p>
        </p:txBody>
      </p:sp>
    </p:spTree>
    <p:extLst>
      <p:ext uri="{BB962C8B-B14F-4D97-AF65-F5344CB8AC3E}">
        <p14:creationId xmlns:p14="http://schemas.microsoft.com/office/powerpoint/2010/main" val="9071661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b="1" dirty="0">
                <a:latin typeface="Times New Roman" pitchFamily="18" charset="0"/>
                <a:cs typeface="Times New Roman" pitchFamily="18" charset="0"/>
              </a:rPr>
              <a:t>Customs IPR Cooperation </a:t>
            </a:r>
            <a:br>
              <a:rPr lang="en-US" altLang="zh-CN" b="1" dirty="0">
                <a:latin typeface="Times New Roman" pitchFamily="18" charset="0"/>
                <a:cs typeface="Times New Roman" pitchFamily="18" charset="0"/>
              </a:rPr>
            </a:br>
            <a:r>
              <a:rPr lang="en-US" altLang="zh-CN" b="1" dirty="0">
                <a:latin typeface="Times New Roman" pitchFamily="18" charset="0"/>
                <a:cs typeface="Times New Roman" pitchFamily="18" charset="0"/>
              </a:rPr>
              <a:t>between China and </a:t>
            </a:r>
            <a:r>
              <a:rPr lang="en-US" altLang="zh-CN" b="1" dirty="0" smtClean="0">
                <a:latin typeface="Times New Roman" pitchFamily="18" charset="0"/>
                <a:cs typeface="Times New Roman" pitchFamily="18" charset="0"/>
              </a:rPr>
              <a:t>EU</a:t>
            </a:r>
            <a:endParaRPr lang="zh-CN" altLang="en-US" dirty="0"/>
          </a:p>
        </p:txBody>
      </p:sp>
      <p:sp>
        <p:nvSpPr>
          <p:cNvPr id="8" name="内容占位符 7"/>
          <p:cNvSpPr>
            <a:spLocks noGrp="1"/>
          </p:cNvSpPr>
          <p:nvPr>
            <p:ph idx="1"/>
          </p:nvPr>
        </p:nvSpPr>
        <p:spPr>
          <a:xfrm>
            <a:off x="323528" y="1600200"/>
            <a:ext cx="8363272" cy="4525963"/>
          </a:xfrm>
        </p:spPr>
        <p:txBody>
          <a:bodyPr>
            <a:noAutofit/>
          </a:bodyPr>
          <a:lstStyle/>
          <a:p>
            <a:pPr>
              <a:lnSpc>
                <a:spcPct val="170000"/>
              </a:lnSpc>
            </a:pPr>
            <a:r>
              <a:rPr lang="en-US" altLang="zh-CN" sz="2000" b="1" dirty="0">
                <a:latin typeface="Times New Roman" pitchFamily="18" charset="0"/>
                <a:cs typeface="Times New Roman" pitchFamily="18" charset="0"/>
              </a:rPr>
              <a:t>The existing China-EU agreements on customs cooperation </a:t>
            </a:r>
            <a:r>
              <a:rPr lang="en-US" altLang="zh-CN" sz="2000" b="1" dirty="0" smtClean="0">
                <a:latin typeface="Times New Roman" pitchFamily="18" charset="0"/>
                <a:cs typeface="Times New Roman" pitchFamily="18" charset="0"/>
              </a:rPr>
              <a:t> </a:t>
            </a:r>
            <a:r>
              <a:rPr lang="en-US" altLang="zh-CN" sz="2000" b="1" dirty="0">
                <a:latin typeface="Times New Roman" pitchFamily="18" charset="0"/>
                <a:cs typeface="Times New Roman" pitchFamily="18" charset="0"/>
              </a:rPr>
              <a:t>in </a:t>
            </a:r>
            <a:r>
              <a:rPr lang="en-US" altLang="zh-CN" sz="2000" b="1" dirty="0" smtClean="0">
                <a:latin typeface="Times New Roman" pitchFamily="18" charset="0"/>
                <a:cs typeface="Times New Roman" pitchFamily="18" charset="0"/>
              </a:rPr>
              <a:t>2004</a:t>
            </a:r>
          </a:p>
          <a:p>
            <a:pPr>
              <a:lnSpc>
                <a:spcPct val="170000"/>
              </a:lnSpc>
            </a:pPr>
            <a:r>
              <a:rPr lang="en-US" altLang="zh-CN" sz="2000" b="1" dirty="0" smtClean="0">
                <a:latin typeface="Times New Roman" pitchFamily="18" charset="0"/>
                <a:cs typeface="Times New Roman" pitchFamily="18" charset="0"/>
              </a:rPr>
              <a:t> </a:t>
            </a:r>
            <a:r>
              <a:rPr lang="en-US" altLang="zh-CN" sz="2000" b="1" dirty="0">
                <a:latin typeface="Times New Roman" pitchFamily="18" charset="0"/>
                <a:cs typeface="Times New Roman" pitchFamily="18" charset="0"/>
              </a:rPr>
              <a:t>T</a:t>
            </a:r>
            <a:r>
              <a:rPr lang="en-US" altLang="zh-CN" sz="2000" b="1" dirty="0" smtClean="0">
                <a:latin typeface="Times New Roman" pitchFamily="18" charset="0"/>
                <a:cs typeface="Times New Roman" pitchFamily="18" charset="0"/>
              </a:rPr>
              <a:t>he </a:t>
            </a:r>
            <a:r>
              <a:rPr lang="en-US" altLang="zh-CN" sz="2000" b="1" dirty="0">
                <a:latin typeface="Times New Roman" pitchFamily="18" charset="0"/>
                <a:cs typeface="Times New Roman" pitchFamily="18" charset="0"/>
              </a:rPr>
              <a:t>action plan on IPR customs enforcement in </a:t>
            </a:r>
            <a:r>
              <a:rPr lang="en-US" altLang="zh-CN" sz="2000" b="1" dirty="0" smtClean="0">
                <a:latin typeface="Times New Roman" pitchFamily="18" charset="0"/>
                <a:cs typeface="Times New Roman" pitchFamily="18" charset="0"/>
              </a:rPr>
              <a:t>2009</a:t>
            </a:r>
          </a:p>
          <a:p>
            <a:pPr>
              <a:lnSpc>
                <a:spcPct val="170000"/>
              </a:lnSpc>
            </a:pPr>
            <a:r>
              <a:rPr lang="en-US" altLang="zh-CN" sz="2000" b="1" dirty="0" smtClean="0">
                <a:latin typeface="Times New Roman" pitchFamily="18" charset="0"/>
                <a:cs typeface="Times New Roman" pitchFamily="18" charset="0"/>
              </a:rPr>
              <a:t> The </a:t>
            </a:r>
            <a:r>
              <a:rPr lang="en-US" altLang="zh-CN" sz="2000" b="1" dirty="0">
                <a:latin typeface="Times New Roman" pitchFamily="18" charset="0"/>
                <a:cs typeface="Times New Roman" pitchFamily="18" charset="0"/>
              </a:rPr>
              <a:t>strategic framework on customs cooperation including on IPR enforcement in 2010</a:t>
            </a:r>
            <a:r>
              <a:rPr lang="en-US" altLang="zh-CN" sz="2000" b="1" dirty="0" smtClean="0">
                <a:latin typeface="Times New Roman" pitchFamily="18" charset="0"/>
                <a:cs typeface="Times New Roman" pitchFamily="18" charset="0"/>
              </a:rPr>
              <a:t>.</a:t>
            </a:r>
          </a:p>
          <a:p>
            <a:pPr>
              <a:lnSpc>
                <a:spcPct val="170000"/>
              </a:lnSpc>
            </a:pPr>
            <a:r>
              <a:rPr lang="en-US" altLang="zh-CN" sz="2000" b="1" dirty="0">
                <a:latin typeface="Times New Roman" pitchFamily="18" charset="0"/>
                <a:cs typeface="Times New Roman" pitchFamily="18" charset="0"/>
              </a:rPr>
              <a:t>China-EU cooperation on IPR customs enforcement is moving to the new step of exchanging information of suspected IPR infringements between competent customs bodies of China and the EU under the new action plan of IPR (2014-2017</a:t>
            </a:r>
            <a:r>
              <a:rPr lang="en-US" altLang="zh-CN" sz="2000" b="1" dirty="0" smtClean="0">
                <a:latin typeface="Times New Roman" pitchFamily="18" charset="0"/>
                <a:cs typeface="Times New Roman" pitchFamily="18" charset="0"/>
              </a:rPr>
              <a:t>).</a:t>
            </a:r>
          </a:p>
        </p:txBody>
      </p:sp>
      <p:sp>
        <p:nvSpPr>
          <p:cNvPr id="5" name="日期占位符 4"/>
          <p:cNvSpPr>
            <a:spLocks noGrp="1"/>
          </p:cNvSpPr>
          <p:nvPr>
            <p:ph type="dt" sz="half" idx="10"/>
          </p:nvPr>
        </p:nvSpPr>
        <p:spPr/>
        <p:txBody>
          <a:bodyPr/>
          <a:lstStyle/>
          <a:p>
            <a:r>
              <a:rPr lang="en-US" altLang="zh-CN" smtClean="0"/>
              <a:t>2017/05/13</a:t>
            </a:r>
            <a:endParaRPr lang="zh-CN" altLang="en-US"/>
          </a:p>
        </p:txBody>
      </p:sp>
      <p:sp>
        <p:nvSpPr>
          <p:cNvPr id="6" name="页脚占位符 5"/>
          <p:cNvSpPr>
            <a:spLocks noGrp="1"/>
          </p:cNvSpPr>
          <p:nvPr>
            <p:ph type="ftr" sz="quarter" idx="11"/>
          </p:nvPr>
        </p:nvSpPr>
        <p:spPr/>
        <p:txBody>
          <a:bodyPr/>
          <a:lstStyle/>
          <a:p>
            <a:r>
              <a:rPr lang="en-US" altLang="zh-CN" smtClean="0"/>
              <a:t>2017 Nankai IP Forum</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9</a:t>
            </a:fld>
            <a:endParaRPr lang="zh-CN" altLang="en-US"/>
          </a:p>
        </p:txBody>
      </p:sp>
    </p:spTree>
    <p:extLst>
      <p:ext uri="{BB962C8B-B14F-4D97-AF65-F5344CB8AC3E}">
        <p14:creationId xmlns:p14="http://schemas.microsoft.com/office/powerpoint/2010/main" val="38676678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b="1" dirty="0" smtClean="0">
                <a:latin typeface="Times New Roman" pitchFamily="18" charset="0"/>
                <a:cs typeface="Times New Roman" pitchFamily="18" charset="0"/>
              </a:rPr>
              <a:t>New Case of China-EU Cooperation on IPR Custom Enforcement</a:t>
            </a:r>
            <a:endParaRPr lang="zh-CN" altLang="en-US" b="1" dirty="0">
              <a:latin typeface="Times New Roman" pitchFamily="18" charset="0"/>
              <a:cs typeface="Times New Roman" pitchFamily="18" charset="0"/>
            </a:endParaRPr>
          </a:p>
        </p:txBody>
      </p:sp>
      <p:sp>
        <p:nvSpPr>
          <p:cNvPr id="3" name="内容占位符 2"/>
          <p:cNvSpPr>
            <a:spLocks noGrp="1"/>
          </p:cNvSpPr>
          <p:nvPr>
            <p:ph sz="half" idx="1"/>
          </p:nvPr>
        </p:nvSpPr>
        <p:spPr/>
        <p:txBody>
          <a:bodyPr>
            <a:normAutofit fontScale="70000" lnSpcReduction="20000"/>
          </a:bodyPr>
          <a:lstStyle/>
          <a:p>
            <a:pPr>
              <a:lnSpc>
                <a:spcPct val="170000"/>
              </a:lnSpc>
            </a:pPr>
            <a:r>
              <a:rPr lang="en-US" altLang="zh-CN" b="1" dirty="0" smtClean="0">
                <a:latin typeface="Times New Roman" pitchFamily="18" charset="0"/>
                <a:cs typeface="Times New Roman" pitchFamily="18" charset="0"/>
              </a:rPr>
              <a:t>The </a:t>
            </a:r>
            <a:r>
              <a:rPr lang="en-US" altLang="zh-CN" b="1" dirty="0">
                <a:latin typeface="Times New Roman" pitchFamily="18" charset="0"/>
                <a:cs typeface="Times New Roman" pitchFamily="18" charset="0"/>
              </a:rPr>
              <a:t>recent case was published </a:t>
            </a:r>
            <a:r>
              <a:rPr lang="en-US" altLang="zh-CN" b="1" dirty="0" smtClean="0">
                <a:latin typeface="Times New Roman" pitchFamily="18" charset="0"/>
                <a:cs typeface="Times New Roman" pitchFamily="18" charset="0"/>
              </a:rPr>
              <a:t>in April 2015 as </a:t>
            </a:r>
            <a:r>
              <a:rPr lang="en-US" altLang="zh-CN" b="1" dirty="0">
                <a:latin typeface="Times New Roman" pitchFamily="18" charset="0"/>
                <a:cs typeface="Times New Roman" pitchFamily="18" charset="0"/>
              </a:rPr>
              <a:t>a successful cooperation between Shanghai and Hamburg customs officials regarding the counterfeit sport shoes infringing famous brand “</a:t>
            </a:r>
            <a:r>
              <a:rPr lang="en-US" altLang="zh-CN" b="1" i="1" dirty="0">
                <a:latin typeface="Times New Roman" pitchFamily="18" charset="0"/>
                <a:cs typeface="Times New Roman" pitchFamily="18" charset="0"/>
              </a:rPr>
              <a:t>Nike</a:t>
            </a:r>
            <a:r>
              <a:rPr lang="en-US" altLang="zh-CN" b="1" dirty="0">
                <a:latin typeface="Times New Roman" pitchFamily="18" charset="0"/>
                <a:cs typeface="Times New Roman" pitchFamily="18" charset="0"/>
              </a:rPr>
              <a:t>” in amount of pairs 10164 and of values over 5 million RMB.</a:t>
            </a:r>
            <a:endParaRPr lang="zh-CN" altLang="en-US" b="1" dirty="0">
              <a:latin typeface="Times New Roman" pitchFamily="18" charset="0"/>
              <a:cs typeface="Times New Roman" pitchFamily="18" charset="0"/>
            </a:endParaRPr>
          </a:p>
          <a:p>
            <a:endParaRPr lang="zh-CN" altLang="en-US" dirty="0"/>
          </a:p>
        </p:txBody>
      </p:sp>
      <p:sp>
        <p:nvSpPr>
          <p:cNvPr id="4" name="日期占位符 3"/>
          <p:cNvSpPr>
            <a:spLocks noGrp="1"/>
          </p:cNvSpPr>
          <p:nvPr>
            <p:ph type="dt" sz="half" idx="10"/>
          </p:nvPr>
        </p:nvSpPr>
        <p:spPr/>
        <p:txBody>
          <a:bodyPr/>
          <a:lstStyle/>
          <a:p>
            <a:r>
              <a:rPr lang="en-US" altLang="zh-CN" smtClean="0"/>
              <a:t>2017/05/13</a:t>
            </a:r>
            <a:endParaRPr lang="zh-CN" altLang="en-US"/>
          </a:p>
        </p:txBody>
      </p:sp>
      <p:sp>
        <p:nvSpPr>
          <p:cNvPr id="5" name="页脚占位符 4"/>
          <p:cNvSpPr>
            <a:spLocks noGrp="1"/>
          </p:cNvSpPr>
          <p:nvPr>
            <p:ph type="ftr" sz="quarter" idx="11"/>
          </p:nvPr>
        </p:nvSpPr>
        <p:spPr/>
        <p:txBody>
          <a:bodyPr/>
          <a:lstStyle/>
          <a:p>
            <a:r>
              <a:rPr lang="en-US" altLang="zh-CN" smtClean="0"/>
              <a:t>2017 Nankai IP Forum</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10</a:t>
            </a:fld>
            <a:endParaRPr lang="zh-CN" altLang="en-US"/>
          </a:p>
        </p:txBody>
      </p:sp>
      <p:pic>
        <p:nvPicPr>
          <p:cNvPr id="8" name="内容占位符 3" descr="untitled6.png"/>
          <p:cNvPicPr>
            <a:picLocks noGrp="1" noChangeAspect="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499992" y="1772816"/>
            <a:ext cx="2156048" cy="1437365"/>
          </a:xfrm>
        </p:spPr>
      </p:pic>
      <p:pic>
        <p:nvPicPr>
          <p:cNvPr id="9" name="图片 5" descr="untitled5.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94034" y="3694160"/>
            <a:ext cx="10795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6256" y="4869160"/>
            <a:ext cx="1561356" cy="1040904"/>
          </a:xfrm>
          <a:prstGeom prst="rect">
            <a:avLst/>
          </a:prstGeom>
        </p:spPr>
      </p:pic>
      <p:sp>
        <p:nvSpPr>
          <p:cNvPr id="11" name="矩形 10"/>
          <p:cNvSpPr/>
          <p:nvPr/>
        </p:nvSpPr>
        <p:spPr>
          <a:xfrm>
            <a:off x="6700732" y="1772816"/>
            <a:ext cx="1471668" cy="8640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chemeClr val="tx1"/>
                </a:solidFill>
                <a:latin typeface="Times New Roman" pitchFamily="18" charset="0"/>
                <a:cs typeface="Times New Roman" pitchFamily="18" charset="0"/>
              </a:rPr>
              <a:t>SHFTZ</a:t>
            </a:r>
            <a:endParaRPr lang="zh-CN" altLang="en-US" sz="2400" b="1" dirty="0">
              <a:solidFill>
                <a:schemeClr val="tx1"/>
              </a:solidFill>
              <a:latin typeface="Times New Roman" pitchFamily="18" charset="0"/>
              <a:cs typeface="Times New Roman" pitchFamily="18" charset="0"/>
            </a:endParaRPr>
          </a:p>
        </p:txBody>
      </p:sp>
      <p:sp>
        <p:nvSpPr>
          <p:cNvPr id="12" name="矩形 11"/>
          <p:cNvSpPr/>
          <p:nvPr/>
        </p:nvSpPr>
        <p:spPr>
          <a:xfrm>
            <a:off x="4788024" y="4869160"/>
            <a:ext cx="2088232"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solidFill>
                  <a:schemeClr val="tx1"/>
                </a:solidFill>
                <a:latin typeface="Times New Roman" pitchFamily="18" charset="0"/>
                <a:cs typeface="Times New Roman" pitchFamily="18" charset="0"/>
              </a:rPr>
              <a:t>Hamburg</a:t>
            </a:r>
            <a:endParaRPr lang="zh-CN" altLang="en-US" sz="3200" b="1" dirty="0">
              <a:solidFill>
                <a:schemeClr val="tx1"/>
              </a:solidFill>
              <a:latin typeface="Times New Roman" pitchFamily="18" charset="0"/>
              <a:cs typeface="Times New Roman" pitchFamily="18" charset="0"/>
            </a:endParaRPr>
          </a:p>
        </p:txBody>
      </p:sp>
      <p:cxnSp>
        <p:nvCxnSpPr>
          <p:cNvPr id="14" name="直接箭头连接符 13"/>
          <p:cNvCxnSpPr/>
          <p:nvPr/>
        </p:nvCxnSpPr>
        <p:spPr>
          <a:xfrm>
            <a:off x="6143790" y="4342778"/>
            <a:ext cx="648072" cy="432048"/>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cxnSp>
        <p:nvCxnSpPr>
          <p:cNvPr id="16" name="直接箭头连接符 15"/>
          <p:cNvCxnSpPr/>
          <p:nvPr/>
        </p:nvCxnSpPr>
        <p:spPr>
          <a:xfrm>
            <a:off x="4661986" y="3192600"/>
            <a:ext cx="630094" cy="501560"/>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cxnSp>
        <p:nvCxnSpPr>
          <p:cNvPr id="19" name="直接箭头连接符 18"/>
          <p:cNvCxnSpPr/>
          <p:nvPr/>
        </p:nvCxnSpPr>
        <p:spPr>
          <a:xfrm flipH="1" flipV="1">
            <a:off x="6054344" y="3212908"/>
            <a:ext cx="1382222" cy="112987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092280" y="3356992"/>
            <a:ext cx="1345332" cy="6480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tx1"/>
                </a:solidFill>
                <a:latin typeface="Times New Roman" pitchFamily="18" charset="0"/>
                <a:cs typeface="Times New Roman" pitchFamily="18" charset="0"/>
              </a:rPr>
              <a:t>Goods in Transit</a:t>
            </a:r>
            <a:endParaRPr lang="zh-CN" altLang="en-US" sz="20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0526110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4000" b="1" dirty="0" smtClean="0">
                <a:latin typeface="Times New Roman" pitchFamily="18" charset="0"/>
                <a:cs typeface="Times New Roman" pitchFamily="18" charset="0"/>
              </a:rPr>
              <a:t>China IPR Customs Enforcement in Special Surveillance Zone </a:t>
            </a:r>
            <a:endParaRPr lang="zh-CN" altLang="en-US" sz="4000" b="1" dirty="0">
              <a:latin typeface="Times New Roman" pitchFamily="18" charset="0"/>
              <a:cs typeface="Times New Roman" pitchFamily="18" charset="0"/>
            </a:endParaRPr>
          </a:p>
        </p:txBody>
      </p:sp>
      <p:sp>
        <p:nvSpPr>
          <p:cNvPr id="4" name="内容占位符 3"/>
          <p:cNvSpPr>
            <a:spLocks noGrp="1"/>
          </p:cNvSpPr>
          <p:nvPr>
            <p:ph idx="1"/>
          </p:nvPr>
        </p:nvSpPr>
        <p:spPr/>
        <p:txBody>
          <a:bodyPr>
            <a:normAutofit fontScale="92500" lnSpcReduction="10000"/>
          </a:bodyPr>
          <a:lstStyle/>
          <a:p>
            <a:pPr>
              <a:lnSpc>
                <a:spcPct val="150000"/>
              </a:lnSpc>
            </a:pPr>
            <a:r>
              <a:rPr lang="en-US" altLang="zh-CN" sz="3600" b="1" dirty="0">
                <a:latin typeface="Times New Roman" pitchFamily="18" charset="0"/>
                <a:cs typeface="Times New Roman" pitchFamily="18" charset="0"/>
              </a:rPr>
              <a:t>Alashankou </a:t>
            </a:r>
            <a:r>
              <a:rPr lang="en-US" altLang="zh-CN" sz="3600" b="1" dirty="0" smtClean="0">
                <a:latin typeface="Times New Roman" pitchFamily="18" charset="0"/>
                <a:cs typeface="Times New Roman" pitchFamily="18" charset="0"/>
              </a:rPr>
              <a:t>special customs area is only one connecting Silk Road Economic Belt to EAEU, and may be destined to EU  .</a:t>
            </a:r>
          </a:p>
          <a:p>
            <a:pPr>
              <a:lnSpc>
                <a:spcPct val="150000"/>
              </a:lnSpc>
            </a:pPr>
            <a:r>
              <a:rPr lang="en-US" altLang="zh-CN" sz="3600" b="1" dirty="0" smtClean="0">
                <a:latin typeface="Times New Roman" pitchFamily="18" charset="0"/>
                <a:cs typeface="Times New Roman" pitchFamily="18" charset="0"/>
              </a:rPr>
              <a:t>Special customs surveillance zone is the “grey” area for IPR enforcement in China and must be improved.</a:t>
            </a:r>
            <a:endParaRPr lang="en-US" altLang="zh-CN" sz="3600" b="1" dirty="0">
              <a:latin typeface="Times New Roman" pitchFamily="18" charset="0"/>
              <a:cs typeface="Times New Roman" pitchFamily="18" charset="0"/>
            </a:endParaRPr>
          </a:p>
          <a:p>
            <a:pPr>
              <a:lnSpc>
                <a:spcPct val="150000"/>
              </a:lnSpc>
            </a:pPr>
            <a:endParaRPr lang="zh-CN" altLang="en-US" sz="3600" dirty="0">
              <a:latin typeface="Times New Roman" pitchFamily="18" charset="0"/>
              <a:cs typeface="Times New Roman" pitchFamily="18" charset="0"/>
            </a:endParaRPr>
          </a:p>
        </p:txBody>
      </p:sp>
      <p:sp>
        <p:nvSpPr>
          <p:cNvPr id="5" name="日期占位符 4"/>
          <p:cNvSpPr>
            <a:spLocks noGrp="1"/>
          </p:cNvSpPr>
          <p:nvPr>
            <p:ph type="dt" sz="half" idx="10"/>
          </p:nvPr>
        </p:nvSpPr>
        <p:spPr/>
        <p:txBody>
          <a:bodyPr/>
          <a:lstStyle/>
          <a:p>
            <a:r>
              <a:rPr lang="en-US" altLang="zh-CN" smtClean="0"/>
              <a:t>2017/05/13</a:t>
            </a:r>
            <a:endParaRPr lang="zh-CN" altLang="en-US"/>
          </a:p>
        </p:txBody>
      </p:sp>
      <p:sp>
        <p:nvSpPr>
          <p:cNvPr id="6" name="页脚占位符 5"/>
          <p:cNvSpPr>
            <a:spLocks noGrp="1"/>
          </p:cNvSpPr>
          <p:nvPr>
            <p:ph type="ftr" sz="quarter" idx="11"/>
          </p:nvPr>
        </p:nvSpPr>
        <p:spPr/>
        <p:txBody>
          <a:bodyPr/>
          <a:lstStyle/>
          <a:p>
            <a:r>
              <a:rPr lang="en-US" altLang="zh-CN" smtClean="0"/>
              <a:t>2017 Nankai IP Forum</a:t>
            </a:r>
            <a:endParaRPr lang="zh-CN" alt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t>11</a:t>
            </a:fld>
            <a:endParaRPr lang="zh-CN" altLang="en-US"/>
          </a:p>
        </p:txBody>
      </p:sp>
    </p:spTree>
    <p:extLst>
      <p:ext uri="{BB962C8B-B14F-4D97-AF65-F5344CB8AC3E}">
        <p14:creationId xmlns:p14="http://schemas.microsoft.com/office/powerpoint/2010/main" val="33609946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en-US" altLang="zh-CN" dirty="0" smtClean="0"/>
          </a:p>
          <a:p>
            <a:endParaRPr lang="en-US" altLang="zh-CN" dirty="0"/>
          </a:p>
          <a:p>
            <a:pPr marL="0" indent="0">
              <a:buNone/>
            </a:pPr>
            <a:r>
              <a:rPr lang="en-US" altLang="zh-CN" sz="5400" b="1" dirty="0" smtClean="0">
                <a:latin typeface="Times New Roman" pitchFamily="18" charset="0"/>
                <a:cs typeface="Times New Roman" pitchFamily="18" charset="0"/>
              </a:rPr>
              <a:t>                  Thanks </a:t>
            </a:r>
            <a:endParaRPr lang="zh-CN" altLang="en-US" sz="5400" b="1" dirty="0">
              <a:latin typeface="Times New Roman" pitchFamily="18" charset="0"/>
              <a:cs typeface="Times New Roman" pitchFamily="18" charset="0"/>
            </a:endParaRPr>
          </a:p>
        </p:txBody>
      </p:sp>
      <p:sp>
        <p:nvSpPr>
          <p:cNvPr id="4" name="日期占位符 3"/>
          <p:cNvSpPr>
            <a:spLocks noGrp="1"/>
          </p:cNvSpPr>
          <p:nvPr>
            <p:ph type="dt" sz="half" idx="10"/>
          </p:nvPr>
        </p:nvSpPr>
        <p:spPr/>
        <p:txBody>
          <a:bodyPr/>
          <a:lstStyle/>
          <a:p>
            <a:r>
              <a:rPr lang="en-US" altLang="zh-CN" smtClean="0"/>
              <a:t>2017/05/13</a:t>
            </a:r>
            <a:endParaRPr lang="zh-CN" altLang="en-US"/>
          </a:p>
        </p:txBody>
      </p:sp>
      <p:sp>
        <p:nvSpPr>
          <p:cNvPr id="5" name="页脚占位符 4"/>
          <p:cNvSpPr>
            <a:spLocks noGrp="1"/>
          </p:cNvSpPr>
          <p:nvPr>
            <p:ph type="ftr" sz="quarter" idx="11"/>
          </p:nvPr>
        </p:nvSpPr>
        <p:spPr/>
        <p:txBody>
          <a:bodyPr/>
          <a:lstStyle/>
          <a:p>
            <a:r>
              <a:rPr lang="en-US" altLang="zh-CN" smtClean="0"/>
              <a:t>2017 Nankai IP Forum</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t>12</a:t>
            </a:fld>
            <a:endParaRPr lang="zh-CN" altLang="en-US"/>
          </a:p>
        </p:txBody>
      </p:sp>
      <p:graphicFrame>
        <p:nvGraphicFramePr>
          <p:cNvPr id="8" name="对象 7"/>
          <p:cNvGraphicFramePr>
            <a:graphicFrameLocks noChangeAspect="1"/>
          </p:cNvGraphicFramePr>
          <p:nvPr>
            <p:extLst>
              <p:ext uri="{D42A27DB-BD31-4B8C-83A1-F6EECF244321}">
                <p14:modId xmlns:p14="http://schemas.microsoft.com/office/powerpoint/2010/main" val="2343236089"/>
              </p:ext>
            </p:extLst>
          </p:nvPr>
        </p:nvGraphicFramePr>
        <p:xfrm>
          <a:off x="7524328" y="476672"/>
          <a:ext cx="1066800" cy="1060450"/>
        </p:xfrm>
        <a:graphic>
          <a:graphicData uri="http://schemas.openxmlformats.org/presentationml/2006/ole">
            <mc:AlternateContent xmlns:mc="http://schemas.openxmlformats.org/markup-compatibility/2006">
              <mc:Choice xmlns:v="urn:schemas-microsoft-com:vml" Requires="v">
                <p:oleObj spid="_x0000_s1040" name="位图图像" r:id="rId3" imgW="980952" imgH="1038370" progId="PBrush">
                  <p:embed/>
                </p:oleObj>
              </mc:Choice>
              <mc:Fallback>
                <p:oleObj name="位图图像" r:id="rId3" imgW="980952" imgH="1038370"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4328" y="476672"/>
                        <a:ext cx="10668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696037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647</TotalTime>
  <Words>633</Words>
  <Application>Microsoft Office PowerPoint</Application>
  <PresentationFormat>全屏显示(4:3)</PresentationFormat>
  <Paragraphs>103</Paragraphs>
  <Slides>12</Slides>
  <Notes>2</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12</vt:i4>
      </vt:variant>
    </vt:vector>
  </HeadingPairs>
  <TitlesOfParts>
    <vt:vector size="14" baseType="lpstr">
      <vt:lpstr>Office 主题</vt:lpstr>
      <vt:lpstr>位图图像</vt:lpstr>
      <vt:lpstr>“Belt &amp; Road”-Related IPR Customs Enforcement:  China-EAEU, China-EU Cooperation</vt:lpstr>
      <vt:lpstr>Map of Belt &amp; Road</vt:lpstr>
      <vt:lpstr>Legal Issues of Customs  Related to Trade in Goods of Belt &amp; Road</vt:lpstr>
      <vt:lpstr>Cooperation between Economic Belt of Silk Road and Eurasian Economic Union (EAEU)</vt:lpstr>
      <vt:lpstr>Cooperation between Economic Belt of Silk Road and European Union (EU)</vt:lpstr>
      <vt:lpstr>Customs IPR Enforcement  by China-EAEU, EU Cooperation  </vt:lpstr>
      <vt:lpstr>Customs Cooperation between  China and EAEU</vt:lpstr>
      <vt:lpstr>Customs IPR Cooperation  between China and EAEU</vt:lpstr>
      <vt:lpstr>Customs IPR Cooperation  between China and EU</vt:lpstr>
      <vt:lpstr>New Case of China-EU Cooperation on IPR Custom Enforcement</vt:lpstr>
      <vt:lpstr>China IPR Customs Enforcement in Special Surveillance Zone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一带一路海关知识产权保护</dc:title>
  <dc:creator>admin</dc:creator>
  <cp:lastModifiedBy>admin</cp:lastModifiedBy>
  <cp:revision>89</cp:revision>
  <dcterms:created xsi:type="dcterms:W3CDTF">2015-05-16T03:35:39Z</dcterms:created>
  <dcterms:modified xsi:type="dcterms:W3CDTF">2017-06-19T12:13:57Z</dcterms:modified>
</cp:coreProperties>
</file>