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notesMasterIdLst>
    <p:notesMasterId r:id="rId11"/>
  </p:notesMasterIdLst>
  <p:sldIdLst>
    <p:sldId id="256" r:id="rId2"/>
    <p:sldId id="257" r:id="rId3"/>
    <p:sldId id="258" r:id="rId4"/>
    <p:sldId id="259" r:id="rId5"/>
    <p:sldId id="261" r:id="rId6"/>
    <p:sldId id="262" r:id="rId7"/>
    <p:sldId id="263" r:id="rId8"/>
    <p:sldId id="264" r:id="rId9"/>
    <p:sldId id="265" r:id="rId10"/>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9" autoAdjust="0"/>
    <p:restoredTop sz="94667" autoAdjust="0"/>
  </p:normalViewPr>
  <p:slideViewPr>
    <p:cSldViewPr>
      <p:cViewPr varScale="1">
        <p:scale>
          <a:sx n="104" d="100"/>
          <a:sy n="104" d="100"/>
        </p:scale>
        <p:origin x="-117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8A2453-8C85-4B2E-A004-BF259DCA125F}" type="datetimeFigureOut">
              <a:rPr lang="zh-CN" altLang="en-US" smtClean="0"/>
              <a:t>2016/10/30</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24F9F2-AD47-4AB0-AA16-0EEFA7CDA5B9}" type="slidenum">
              <a:rPr lang="zh-CN" altLang="en-US" smtClean="0"/>
              <a:t>‹#›</a:t>
            </a:fld>
            <a:endParaRPr lang="zh-CN" altLang="en-US"/>
          </a:p>
        </p:txBody>
      </p:sp>
    </p:spTree>
    <p:extLst>
      <p:ext uri="{BB962C8B-B14F-4D97-AF65-F5344CB8AC3E}">
        <p14:creationId xmlns:p14="http://schemas.microsoft.com/office/powerpoint/2010/main" val="3412340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Ref idx="1003">
        <a:schemeClr val="bg1"/>
      </p:bgRef>
    </p:bg>
    <p:spTree>
      <p:nvGrpSpPr>
        <p:cNvPr id="1" name=""/>
        <p:cNvGrpSpPr/>
        <p:nvPr/>
      </p:nvGrpSpPr>
      <p:grpSpPr>
        <a:xfrm>
          <a:off x="0" y="0"/>
          <a:ext cx="0" cy="0"/>
          <a:chOff x="0" y="0"/>
          <a:chExt cx="0" cy="0"/>
        </a:xfrm>
      </p:grpSpPr>
      <p:sp>
        <p:nvSpPr>
          <p:cNvPr id="12" name="矩形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圆角矩形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副标题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smtClean="0"/>
              <a:t>单击此处编辑母版副标题样式</a:t>
            </a:r>
            <a:endParaRPr kumimoji="0" lang="en-US"/>
          </a:p>
        </p:txBody>
      </p:sp>
      <p:sp>
        <p:nvSpPr>
          <p:cNvPr id="28" name="日期占位符 27"/>
          <p:cNvSpPr>
            <a:spLocks noGrp="1"/>
          </p:cNvSpPr>
          <p:nvPr>
            <p:ph type="dt" sz="half" idx="10"/>
          </p:nvPr>
        </p:nvSpPr>
        <p:spPr/>
        <p:txBody>
          <a:bodyPr/>
          <a:lstStyle/>
          <a:p>
            <a:fld id="{83D0FF03-C459-4C92-9D39-17F9C4D3E6B3}" type="datetime1">
              <a:rPr lang="zh-CN" altLang="en-US" smtClean="0"/>
              <a:t>2016/10/30</a:t>
            </a:fld>
            <a:endParaRPr lang="zh-CN" altLang="en-US"/>
          </a:p>
        </p:txBody>
      </p:sp>
      <p:sp>
        <p:nvSpPr>
          <p:cNvPr id="17" name="页脚占位符 16"/>
          <p:cNvSpPr>
            <a:spLocks noGrp="1"/>
          </p:cNvSpPr>
          <p:nvPr>
            <p:ph type="ftr" sz="quarter" idx="11"/>
          </p:nvPr>
        </p:nvSpPr>
        <p:spPr/>
        <p:txBody>
          <a:bodyPr/>
          <a:lstStyle/>
          <a:p>
            <a:r>
              <a:rPr lang="zh-CN" altLang="en-US" smtClean="0"/>
              <a:t>首届上海科创法治论坛</a:t>
            </a:r>
            <a:r>
              <a:rPr lang="en-US" altLang="zh-CN" smtClean="0"/>
              <a:t>2016</a:t>
            </a:r>
            <a:r>
              <a:rPr lang="zh-CN" altLang="en-US" smtClean="0"/>
              <a:t>年</a:t>
            </a:r>
            <a:r>
              <a:rPr lang="en-US" altLang="zh-CN" smtClean="0"/>
              <a:t>10</a:t>
            </a:r>
            <a:r>
              <a:rPr lang="zh-CN" altLang="en-US" smtClean="0"/>
              <a:t>月</a:t>
            </a:r>
            <a:r>
              <a:rPr lang="en-US" altLang="zh-CN" smtClean="0"/>
              <a:t>16</a:t>
            </a:r>
            <a:r>
              <a:rPr lang="zh-CN" altLang="en-US" smtClean="0"/>
              <a:t>日</a:t>
            </a:r>
            <a:endParaRPr lang="zh-CN" altLang="en-US"/>
          </a:p>
        </p:txBody>
      </p:sp>
      <p:sp>
        <p:nvSpPr>
          <p:cNvPr id="29" name="灯片编号占位符 28"/>
          <p:cNvSpPr>
            <a:spLocks noGrp="1"/>
          </p:cNvSpPr>
          <p:nvPr>
            <p:ph type="sldNum" sz="quarter" idx="12"/>
          </p:nvPr>
        </p:nvSpPr>
        <p:spPr/>
        <p:txBody>
          <a:bodyPr lIns="0" tIns="0" rIns="0" bIns="0">
            <a:noAutofit/>
          </a:bodyPr>
          <a:lstStyle>
            <a:lvl1pPr>
              <a:defRPr sz="1400">
                <a:solidFill>
                  <a:srgbClr val="FFFFFF"/>
                </a:solidFill>
              </a:defRPr>
            </a:lvl1pPr>
          </a:lstStyle>
          <a:p>
            <a:fld id="{0C913308-F349-4B6D-A68A-DD1791B4A57B}" type="slidenum">
              <a:rPr lang="zh-CN" altLang="en-US" smtClean="0"/>
              <a:t>‹#›</a:t>
            </a:fld>
            <a:endParaRPr lang="zh-CN" altLang="en-US"/>
          </a:p>
        </p:txBody>
      </p:sp>
      <p:sp>
        <p:nvSpPr>
          <p:cNvPr id="7" name="矩形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矩形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矩形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标题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zh-CN" altLang="en-US" smtClean="0"/>
              <a:t>单击此处编辑母版标题样式</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4" name="日期占位符 3"/>
          <p:cNvSpPr>
            <a:spLocks noGrp="1"/>
          </p:cNvSpPr>
          <p:nvPr>
            <p:ph type="dt" sz="half" idx="10"/>
          </p:nvPr>
        </p:nvSpPr>
        <p:spPr/>
        <p:txBody>
          <a:bodyPr/>
          <a:lstStyle/>
          <a:p>
            <a:fld id="{7FD09C20-3247-4B5C-A9F4-B45209DDB322}" type="datetime1">
              <a:rPr lang="zh-CN" altLang="en-US" smtClean="0"/>
              <a:t>2016/10/30</a:t>
            </a:fld>
            <a:endParaRPr lang="zh-CN" altLang="en-US"/>
          </a:p>
        </p:txBody>
      </p:sp>
      <p:sp>
        <p:nvSpPr>
          <p:cNvPr id="5" name="页脚占位符 4"/>
          <p:cNvSpPr>
            <a:spLocks noGrp="1"/>
          </p:cNvSpPr>
          <p:nvPr>
            <p:ph type="ftr" sz="quarter" idx="11"/>
          </p:nvPr>
        </p:nvSpPr>
        <p:spPr/>
        <p:txBody>
          <a:bodyPr/>
          <a:lstStyle/>
          <a:p>
            <a:r>
              <a:rPr lang="zh-CN" altLang="en-US" smtClean="0"/>
              <a:t>首届上海科创法治论坛</a:t>
            </a:r>
            <a:r>
              <a:rPr lang="en-US" altLang="zh-CN" smtClean="0"/>
              <a:t>2016</a:t>
            </a:r>
            <a:r>
              <a:rPr lang="zh-CN" altLang="en-US" smtClean="0"/>
              <a:t>年</a:t>
            </a:r>
            <a:r>
              <a:rPr lang="en-US" altLang="zh-CN" smtClean="0"/>
              <a:t>10</a:t>
            </a:r>
            <a:r>
              <a:rPr lang="zh-CN" altLang="en-US" smtClean="0"/>
              <a:t>月</a:t>
            </a:r>
            <a:r>
              <a:rPr lang="en-US" altLang="zh-CN" smtClean="0"/>
              <a:t>16</a:t>
            </a:r>
            <a:r>
              <a:rPr lang="zh-CN" altLang="en-US" smtClean="0"/>
              <a:t>日</a:t>
            </a:r>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8" name="内容占位符 7"/>
          <p:cNvSpPr>
            <a:spLocks noGrp="1"/>
          </p:cNvSpPr>
          <p:nvPr>
            <p:ph sz="quarter" idx="1"/>
          </p:nvPr>
        </p:nvSpPr>
        <p:spPr>
          <a:xfrm>
            <a:off x="914400" y="1447800"/>
            <a:ext cx="7772400" cy="4572000"/>
          </a:xfrm>
        </p:spPr>
        <p:txBody>
          <a:bodyPr vert="horz"/>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bg>
      <p:bgRef idx="1003">
        <a:schemeClr val="bg1"/>
      </p:bgRef>
    </p:bg>
    <p:spTree>
      <p:nvGrpSpPr>
        <p:cNvPr id="1" name=""/>
        <p:cNvGrpSpPr/>
        <p:nvPr/>
      </p:nvGrpSpPr>
      <p:grpSpPr>
        <a:xfrm>
          <a:off x="0" y="0"/>
          <a:ext cx="0" cy="0"/>
          <a:chOff x="0" y="0"/>
          <a:chExt cx="0" cy="0"/>
        </a:xfrm>
      </p:grpSpPr>
      <p:sp>
        <p:nvSpPr>
          <p:cNvPr id="11" name="矩形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圆角矩形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标题 1"/>
          <p:cNvSpPr>
            <a:spLocks noGrp="1"/>
          </p:cNvSpPr>
          <p:nvPr>
            <p:ph type="title"/>
          </p:nvPr>
        </p:nvSpPr>
        <p:spPr>
          <a:xfrm>
            <a:off x="722313" y="952500"/>
            <a:ext cx="7772400" cy="1362075"/>
          </a:xfrm>
        </p:spPr>
        <p:txBody>
          <a:bodyPr anchor="b" anchorCtr="0"/>
          <a:lstStyle>
            <a:lvl1pPr algn="l">
              <a:buNone/>
              <a:defRPr sz="4000" b="0" cap="none"/>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smtClean="0"/>
              <a:t>单击此处编辑母版文本样式</a:t>
            </a:r>
          </a:p>
        </p:txBody>
      </p:sp>
      <p:sp>
        <p:nvSpPr>
          <p:cNvPr id="4" name="日期占位符 3"/>
          <p:cNvSpPr>
            <a:spLocks noGrp="1"/>
          </p:cNvSpPr>
          <p:nvPr>
            <p:ph type="dt" sz="half" idx="10"/>
          </p:nvPr>
        </p:nvSpPr>
        <p:spPr/>
        <p:txBody>
          <a:bodyPr/>
          <a:lstStyle/>
          <a:p>
            <a:fld id="{E9B8E8FB-B561-448E-B5BF-FC6DD250E550}" type="datetime1">
              <a:rPr lang="zh-CN" altLang="en-US" smtClean="0"/>
              <a:t>2016/10/30</a:t>
            </a:fld>
            <a:endParaRPr lang="zh-CN" altLang="en-US"/>
          </a:p>
        </p:txBody>
      </p:sp>
      <p:sp>
        <p:nvSpPr>
          <p:cNvPr id="5" name="页脚占位符 4"/>
          <p:cNvSpPr>
            <a:spLocks noGrp="1"/>
          </p:cNvSpPr>
          <p:nvPr>
            <p:ph type="ftr" sz="quarter" idx="11"/>
          </p:nvPr>
        </p:nvSpPr>
        <p:spPr>
          <a:xfrm>
            <a:off x="800100" y="6172200"/>
            <a:ext cx="4000500" cy="457200"/>
          </a:xfrm>
        </p:spPr>
        <p:txBody>
          <a:bodyPr/>
          <a:lstStyle/>
          <a:p>
            <a:r>
              <a:rPr lang="zh-CN" altLang="en-US" smtClean="0"/>
              <a:t>首届上海科创法治论坛</a:t>
            </a:r>
            <a:r>
              <a:rPr lang="en-US" altLang="zh-CN" smtClean="0"/>
              <a:t>2016</a:t>
            </a:r>
            <a:r>
              <a:rPr lang="zh-CN" altLang="en-US" smtClean="0"/>
              <a:t>年</a:t>
            </a:r>
            <a:r>
              <a:rPr lang="en-US" altLang="zh-CN" smtClean="0"/>
              <a:t>10</a:t>
            </a:r>
            <a:r>
              <a:rPr lang="zh-CN" altLang="en-US" smtClean="0"/>
              <a:t>月</a:t>
            </a:r>
            <a:r>
              <a:rPr lang="en-US" altLang="zh-CN" smtClean="0"/>
              <a:t>16</a:t>
            </a:r>
            <a:r>
              <a:rPr lang="zh-CN" altLang="en-US" smtClean="0"/>
              <a:t>日</a:t>
            </a:r>
            <a:endParaRPr lang="zh-CN" altLang="en-US"/>
          </a:p>
        </p:txBody>
      </p:sp>
      <p:sp>
        <p:nvSpPr>
          <p:cNvPr id="7" name="矩形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矩形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矩形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灯片编号占位符 5"/>
          <p:cNvSpPr>
            <a:spLocks noGrp="1"/>
          </p:cNvSpPr>
          <p:nvPr>
            <p:ph type="sldNum" sz="quarter" idx="12"/>
          </p:nvPr>
        </p:nvSpPr>
        <p:spPr>
          <a:xfrm>
            <a:off x="146304" y="6208776"/>
            <a:ext cx="457200" cy="457200"/>
          </a:xfrm>
        </p:spPr>
        <p:txBody>
          <a:bodyPr/>
          <a:lstStyle/>
          <a:p>
            <a:fld id="{0C913308-F349-4B6D-A68A-DD1791B4A57B}" type="slidenum">
              <a:rPr lang="zh-CN" altLang="en-US" smtClean="0"/>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5" name="日期占位符 4"/>
          <p:cNvSpPr>
            <a:spLocks noGrp="1"/>
          </p:cNvSpPr>
          <p:nvPr>
            <p:ph type="dt" sz="half" idx="10"/>
          </p:nvPr>
        </p:nvSpPr>
        <p:spPr/>
        <p:txBody>
          <a:bodyPr/>
          <a:lstStyle/>
          <a:p>
            <a:fld id="{F7D7F71F-12C7-401D-B9B7-45C23F909A5D}" type="datetime1">
              <a:rPr lang="zh-CN" altLang="en-US" smtClean="0"/>
              <a:t>2016/10/30</a:t>
            </a:fld>
            <a:endParaRPr lang="zh-CN" altLang="en-US"/>
          </a:p>
        </p:txBody>
      </p:sp>
      <p:sp>
        <p:nvSpPr>
          <p:cNvPr id="6" name="页脚占位符 5"/>
          <p:cNvSpPr>
            <a:spLocks noGrp="1"/>
          </p:cNvSpPr>
          <p:nvPr>
            <p:ph type="ftr" sz="quarter" idx="11"/>
          </p:nvPr>
        </p:nvSpPr>
        <p:spPr/>
        <p:txBody>
          <a:bodyPr/>
          <a:lstStyle/>
          <a:p>
            <a:r>
              <a:rPr lang="zh-CN" altLang="en-US" smtClean="0"/>
              <a:t>首届上海科创法治论坛</a:t>
            </a:r>
            <a:r>
              <a:rPr lang="en-US" altLang="zh-CN" smtClean="0"/>
              <a:t>2016</a:t>
            </a:r>
            <a:r>
              <a:rPr lang="zh-CN" altLang="en-US" smtClean="0"/>
              <a:t>年</a:t>
            </a:r>
            <a:r>
              <a:rPr lang="en-US" altLang="zh-CN" smtClean="0"/>
              <a:t>10</a:t>
            </a:r>
            <a:r>
              <a:rPr lang="zh-CN" altLang="en-US" smtClean="0"/>
              <a:t>月</a:t>
            </a:r>
            <a:r>
              <a:rPr lang="en-US" altLang="zh-CN" smtClean="0"/>
              <a:t>16</a:t>
            </a:r>
            <a:r>
              <a:rPr lang="zh-CN" altLang="en-US" smtClean="0"/>
              <a:t>日</a:t>
            </a:r>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9" name="内容占位符 8"/>
          <p:cNvSpPr>
            <a:spLocks noGrp="1"/>
          </p:cNvSpPr>
          <p:nvPr>
            <p:ph sz="quarter" idx="1"/>
          </p:nvPr>
        </p:nvSpPr>
        <p:spPr>
          <a:xfrm>
            <a:off x="914400" y="1447800"/>
            <a:ext cx="3749040" cy="4572000"/>
          </a:xfrm>
        </p:spPr>
        <p:txBody>
          <a:bodyPr vert="horz"/>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11" name="内容占位符 10"/>
          <p:cNvSpPr>
            <a:spLocks noGrp="1"/>
          </p:cNvSpPr>
          <p:nvPr>
            <p:ph sz="quarter" idx="2"/>
          </p:nvPr>
        </p:nvSpPr>
        <p:spPr>
          <a:xfrm>
            <a:off x="4933950" y="1447800"/>
            <a:ext cx="3749040" cy="4572000"/>
          </a:xfrm>
        </p:spPr>
        <p:txBody>
          <a:bodyPr vert="horz"/>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914400" y="273050"/>
            <a:ext cx="7772400" cy="1143000"/>
          </a:xfrm>
        </p:spPr>
        <p:txBody>
          <a:bodyPr anchor="b" anchorCtr="0"/>
          <a:lstStyle>
            <a:lvl1pPr>
              <a:defRPr/>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smtClean="0"/>
              <a:t>单击此处编辑母版文本样式</a:t>
            </a:r>
          </a:p>
        </p:txBody>
      </p:sp>
      <p:sp>
        <p:nvSpPr>
          <p:cNvPr id="4" name="文本占位符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smtClean="0"/>
              <a:t>单击此处编辑母版文本样式</a:t>
            </a:r>
          </a:p>
        </p:txBody>
      </p:sp>
      <p:sp>
        <p:nvSpPr>
          <p:cNvPr id="7" name="日期占位符 6"/>
          <p:cNvSpPr>
            <a:spLocks noGrp="1"/>
          </p:cNvSpPr>
          <p:nvPr>
            <p:ph type="dt" sz="half" idx="10"/>
          </p:nvPr>
        </p:nvSpPr>
        <p:spPr/>
        <p:txBody>
          <a:bodyPr/>
          <a:lstStyle/>
          <a:p>
            <a:fld id="{E92E3637-12D9-40FF-BC3C-E9BA28993596}" type="datetime1">
              <a:rPr lang="zh-CN" altLang="en-US" smtClean="0"/>
              <a:t>2016/10/30</a:t>
            </a:fld>
            <a:endParaRPr lang="zh-CN" altLang="en-US"/>
          </a:p>
        </p:txBody>
      </p:sp>
      <p:sp>
        <p:nvSpPr>
          <p:cNvPr id="8" name="页脚占位符 7"/>
          <p:cNvSpPr>
            <a:spLocks noGrp="1"/>
          </p:cNvSpPr>
          <p:nvPr>
            <p:ph type="ftr" sz="quarter" idx="11"/>
          </p:nvPr>
        </p:nvSpPr>
        <p:spPr/>
        <p:txBody>
          <a:bodyPr/>
          <a:lstStyle/>
          <a:p>
            <a:r>
              <a:rPr lang="zh-CN" altLang="en-US" smtClean="0"/>
              <a:t>首届上海科创法治论坛</a:t>
            </a:r>
            <a:r>
              <a:rPr lang="en-US" altLang="zh-CN" smtClean="0"/>
              <a:t>2016</a:t>
            </a:r>
            <a:r>
              <a:rPr lang="zh-CN" altLang="en-US" smtClean="0"/>
              <a:t>年</a:t>
            </a:r>
            <a:r>
              <a:rPr lang="en-US" altLang="zh-CN" smtClean="0"/>
              <a:t>10</a:t>
            </a:r>
            <a:r>
              <a:rPr lang="zh-CN" altLang="en-US" smtClean="0"/>
              <a:t>月</a:t>
            </a:r>
            <a:r>
              <a:rPr lang="en-US" altLang="zh-CN" smtClean="0"/>
              <a:t>16</a:t>
            </a:r>
            <a:r>
              <a:rPr lang="zh-CN" altLang="en-US" smtClean="0"/>
              <a:t>日</a:t>
            </a:r>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11" name="内容占位符 10"/>
          <p:cNvSpPr>
            <a:spLocks noGrp="1"/>
          </p:cNvSpPr>
          <p:nvPr>
            <p:ph sz="half" idx="2"/>
          </p:nvPr>
        </p:nvSpPr>
        <p:spPr>
          <a:xfrm>
            <a:off x="914400" y="2247900"/>
            <a:ext cx="3733800" cy="3886200"/>
          </a:xfrm>
        </p:spPr>
        <p:txBody>
          <a:bodyPr vert="horz"/>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13" name="内容占位符 12"/>
          <p:cNvSpPr>
            <a:spLocks noGrp="1"/>
          </p:cNvSpPr>
          <p:nvPr>
            <p:ph sz="half" idx="4"/>
          </p:nvPr>
        </p:nvSpPr>
        <p:spPr>
          <a:xfrm>
            <a:off x="4953000" y="2247900"/>
            <a:ext cx="3733800" cy="3886200"/>
          </a:xfrm>
        </p:spPr>
        <p:txBody>
          <a:bodyPr vert="horz"/>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日期占位符 2"/>
          <p:cNvSpPr>
            <a:spLocks noGrp="1"/>
          </p:cNvSpPr>
          <p:nvPr>
            <p:ph type="dt" sz="half" idx="10"/>
          </p:nvPr>
        </p:nvSpPr>
        <p:spPr/>
        <p:txBody>
          <a:bodyPr/>
          <a:lstStyle/>
          <a:p>
            <a:fld id="{5ADD7F79-A401-4398-8AA3-AE4158F0EB31}" type="datetime1">
              <a:rPr lang="zh-CN" altLang="en-US" smtClean="0"/>
              <a:t>2016/10/30</a:t>
            </a:fld>
            <a:endParaRPr lang="zh-CN" altLang="en-US"/>
          </a:p>
        </p:txBody>
      </p:sp>
      <p:sp>
        <p:nvSpPr>
          <p:cNvPr id="4" name="页脚占位符 3"/>
          <p:cNvSpPr>
            <a:spLocks noGrp="1"/>
          </p:cNvSpPr>
          <p:nvPr>
            <p:ph type="ftr" sz="quarter" idx="11"/>
          </p:nvPr>
        </p:nvSpPr>
        <p:spPr/>
        <p:txBody>
          <a:bodyPr/>
          <a:lstStyle/>
          <a:p>
            <a:r>
              <a:rPr lang="zh-CN" altLang="en-US" smtClean="0"/>
              <a:t>首届上海科创法治论坛</a:t>
            </a:r>
            <a:r>
              <a:rPr lang="en-US" altLang="zh-CN" smtClean="0"/>
              <a:t>2016</a:t>
            </a:r>
            <a:r>
              <a:rPr lang="zh-CN" altLang="en-US" smtClean="0"/>
              <a:t>年</a:t>
            </a:r>
            <a:r>
              <a:rPr lang="en-US" altLang="zh-CN" smtClean="0"/>
              <a:t>10</a:t>
            </a:r>
            <a:r>
              <a:rPr lang="zh-CN" altLang="en-US" smtClean="0"/>
              <a:t>月</a:t>
            </a:r>
            <a:r>
              <a:rPr lang="en-US" altLang="zh-CN" smtClean="0"/>
              <a:t>16</a:t>
            </a:r>
            <a:r>
              <a:rPr lang="zh-CN" altLang="en-US" smtClean="0"/>
              <a:t>日</a:t>
            </a:r>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27C5D90-18D9-4C28-A04A-922C522B4302}" type="datetime1">
              <a:rPr lang="zh-CN" altLang="en-US" smtClean="0"/>
              <a:t>2016/10/30</a:t>
            </a:fld>
            <a:endParaRPr lang="zh-CN" altLang="en-US"/>
          </a:p>
        </p:txBody>
      </p:sp>
      <p:sp>
        <p:nvSpPr>
          <p:cNvPr id="3" name="页脚占位符 2"/>
          <p:cNvSpPr>
            <a:spLocks noGrp="1"/>
          </p:cNvSpPr>
          <p:nvPr>
            <p:ph type="ftr" sz="quarter" idx="11"/>
          </p:nvPr>
        </p:nvSpPr>
        <p:spPr/>
        <p:txBody>
          <a:bodyPr/>
          <a:lstStyle/>
          <a:p>
            <a:r>
              <a:rPr lang="zh-CN" altLang="en-US" smtClean="0"/>
              <a:t>首届上海科创法治论坛</a:t>
            </a:r>
            <a:r>
              <a:rPr lang="en-US" altLang="zh-CN" smtClean="0"/>
              <a:t>2016</a:t>
            </a:r>
            <a:r>
              <a:rPr lang="zh-CN" altLang="en-US" smtClean="0"/>
              <a:t>年</a:t>
            </a:r>
            <a:r>
              <a:rPr lang="en-US" altLang="zh-CN" smtClean="0"/>
              <a:t>10</a:t>
            </a:r>
            <a:r>
              <a:rPr lang="zh-CN" altLang="en-US" smtClean="0"/>
              <a:t>月</a:t>
            </a:r>
            <a:r>
              <a:rPr lang="en-US" altLang="zh-CN" smtClean="0"/>
              <a:t>16</a:t>
            </a:r>
            <a:r>
              <a:rPr lang="zh-CN" altLang="en-US" smtClean="0"/>
              <a:t>日</a:t>
            </a:r>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8" name="矩形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圆角矩形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标题 1"/>
          <p:cNvSpPr>
            <a:spLocks noGrp="1"/>
          </p:cNvSpPr>
          <p:nvPr>
            <p:ph type="title"/>
          </p:nvPr>
        </p:nvSpPr>
        <p:spPr>
          <a:xfrm>
            <a:off x="914400" y="273050"/>
            <a:ext cx="7772400" cy="1143000"/>
          </a:xfrm>
        </p:spPr>
        <p:txBody>
          <a:bodyPr anchor="b" anchorCtr="0"/>
          <a:lstStyle>
            <a:lvl1pPr algn="l">
              <a:buNone/>
              <a:defRPr sz="4000" b="0"/>
            </a:lvl1pPr>
          </a:lstStyle>
          <a:p>
            <a:r>
              <a:rPr kumimoji="0" lang="zh-CN" altLang="en-US" smtClean="0"/>
              <a:t>单击此处编辑母版标题样式</a:t>
            </a:r>
            <a:endParaRPr kumimoji="0" lang="en-US"/>
          </a:p>
        </p:txBody>
      </p:sp>
      <p:sp>
        <p:nvSpPr>
          <p:cNvPr id="3" name="文本占位符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zh-CN" altLang="en-US" smtClean="0"/>
              <a:t>单击此处编辑母版文本样式</a:t>
            </a:r>
          </a:p>
        </p:txBody>
      </p:sp>
      <p:sp>
        <p:nvSpPr>
          <p:cNvPr id="5" name="日期占位符 4"/>
          <p:cNvSpPr>
            <a:spLocks noGrp="1"/>
          </p:cNvSpPr>
          <p:nvPr>
            <p:ph type="dt" sz="half" idx="10"/>
          </p:nvPr>
        </p:nvSpPr>
        <p:spPr/>
        <p:txBody>
          <a:bodyPr/>
          <a:lstStyle/>
          <a:p>
            <a:fld id="{5D0CB268-AAA8-464D-8158-40F3336AFF69}" type="datetime1">
              <a:rPr lang="zh-CN" altLang="en-US" smtClean="0"/>
              <a:t>2016/10/30</a:t>
            </a:fld>
            <a:endParaRPr lang="zh-CN" altLang="en-US"/>
          </a:p>
        </p:txBody>
      </p:sp>
      <p:sp>
        <p:nvSpPr>
          <p:cNvPr id="6" name="页脚占位符 5"/>
          <p:cNvSpPr>
            <a:spLocks noGrp="1"/>
          </p:cNvSpPr>
          <p:nvPr>
            <p:ph type="ftr" sz="quarter" idx="11"/>
          </p:nvPr>
        </p:nvSpPr>
        <p:spPr/>
        <p:txBody>
          <a:bodyPr/>
          <a:lstStyle/>
          <a:p>
            <a:r>
              <a:rPr lang="zh-CN" altLang="en-US" smtClean="0"/>
              <a:t>首届上海科创法治论坛</a:t>
            </a:r>
            <a:r>
              <a:rPr lang="en-US" altLang="zh-CN" smtClean="0"/>
              <a:t>2016</a:t>
            </a:r>
            <a:r>
              <a:rPr lang="zh-CN" altLang="en-US" smtClean="0"/>
              <a:t>年</a:t>
            </a:r>
            <a:r>
              <a:rPr lang="en-US" altLang="zh-CN" smtClean="0"/>
              <a:t>10</a:t>
            </a:r>
            <a:r>
              <a:rPr lang="zh-CN" altLang="en-US" smtClean="0"/>
              <a:t>月</a:t>
            </a:r>
            <a:r>
              <a:rPr lang="en-US" altLang="zh-CN" smtClean="0"/>
              <a:t>16</a:t>
            </a:r>
            <a:r>
              <a:rPr lang="zh-CN" altLang="en-US" smtClean="0"/>
              <a:t>日</a:t>
            </a:r>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11" name="内容占位符 10"/>
          <p:cNvSpPr>
            <a:spLocks noGrp="1"/>
          </p:cNvSpPr>
          <p:nvPr>
            <p:ph sz="quarter" idx="1"/>
          </p:nvPr>
        </p:nvSpPr>
        <p:spPr>
          <a:xfrm>
            <a:off x="2971800" y="1600200"/>
            <a:ext cx="5715000" cy="4495800"/>
          </a:xfrm>
        </p:spPr>
        <p:txBody>
          <a:bodyPr vert="horz"/>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zh-CN" altLang="en-US" smtClean="0"/>
              <a:t>单击此处编辑母版标题样式</a:t>
            </a:r>
            <a:endParaRPr kumimoji="0" lang="en-US"/>
          </a:p>
        </p:txBody>
      </p:sp>
      <p:sp>
        <p:nvSpPr>
          <p:cNvPr id="4" name="文本占位符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zh-CN" altLang="en-US" smtClean="0"/>
              <a:t>单击此处编辑母版文本样式</a:t>
            </a:r>
          </a:p>
        </p:txBody>
      </p:sp>
      <p:sp>
        <p:nvSpPr>
          <p:cNvPr id="5" name="日期占位符 4"/>
          <p:cNvSpPr>
            <a:spLocks noGrp="1"/>
          </p:cNvSpPr>
          <p:nvPr>
            <p:ph type="dt" sz="half" idx="10"/>
          </p:nvPr>
        </p:nvSpPr>
        <p:spPr/>
        <p:txBody>
          <a:bodyPr/>
          <a:lstStyle/>
          <a:p>
            <a:fld id="{FA84D7C1-0688-4AEB-AC66-49E0C3DEDE73}" type="datetime1">
              <a:rPr lang="zh-CN" altLang="en-US" smtClean="0"/>
              <a:t>2016/10/30</a:t>
            </a:fld>
            <a:endParaRPr lang="zh-CN" altLang="en-US"/>
          </a:p>
        </p:txBody>
      </p:sp>
      <p:sp>
        <p:nvSpPr>
          <p:cNvPr id="6" name="页脚占位符 5"/>
          <p:cNvSpPr>
            <a:spLocks noGrp="1"/>
          </p:cNvSpPr>
          <p:nvPr>
            <p:ph type="ftr" sz="quarter" idx="11"/>
          </p:nvPr>
        </p:nvSpPr>
        <p:spPr>
          <a:xfrm>
            <a:off x="914400" y="6172200"/>
            <a:ext cx="3886200" cy="457200"/>
          </a:xfrm>
        </p:spPr>
        <p:txBody>
          <a:bodyPr/>
          <a:lstStyle/>
          <a:p>
            <a:r>
              <a:rPr lang="zh-CN" altLang="en-US" smtClean="0"/>
              <a:t>首届上海科创法治论坛</a:t>
            </a:r>
            <a:r>
              <a:rPr lang="en-US" altLang="zh-CN" smtClean="0"/>
              <a:t>2016</a:t>
            </a:r>
            <a:r>
              <a:rPr lang="zh-CN" altLang="en-US" smtClean="0"/>
              <a:t>年</a:t>
            </a:r>
            <a:r>
              <a:rPr lang="en-US" altLang="zh-CN" smtClean="0"/>
              <a:t>10</a:t>
            </a:r>
            <a:r>
              <a:rPr lang="zh-CN" altLang="en-US" smtClean="0"/>
              <a:t>月</a:t>
            </a:r>
            <a:r>
              <a:rPr lang="en-US" altLang="zh-CN" smtClean="0"/>
              <a:t>16</a:t>
            </a:r>
            <a:r>
              <a:rPr lang="zh-CN" altLang="en-US" smtClean="0"/>
              <a:t>日</a:t>
            </a:r>
            <a:endParaRPr lang="zh-CN" altLang="en-US"/>
          </a:p>
        </p:txBody>
      </p:sp>
      <p:sp>
        <p:nvSpPr>
          <p:cNvPr id="7" name="灯片编号占位符 6"/>
          <p:cNvSpPr>
            <a:spLocks noGrp="1"/>
          </p:cNvSpPr>
          <p:nvPr>
            <p:ph type="sldNum" sz="quarter" idx="12"/>
          </p:nvPr>
        </p:nvSpPr>
        <p:spPr>
          <a:xfrm>
            <a:off x="146304" y="6208776"/>
            <a:ext cx="457200" cy="457200"/>
          </a:xfrm>
        </p:spPr>
        <p:txBody>
          <a:bodyPr/>
          <a:lstStyle/>
          <a:p>
            <a:fld id="{0C913308-F349-4B6D-A68A-DD1791B4A57B}" type="slidenum">
              <a:rPr lang="zh-CN" altLang="en-US" smtClean="0"/>
              <a:t>‹#›</a:t>
            </a:fld>
            <a:endParaRPr lang="zh-CN" altLang="en-US"/>
          </a:p>
        </p:txBody>
      </p:sp>
      <p:sp>
        <p:nvSpPr>
          <p:cNvPr id="11" name="矩形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矩形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矩形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图片占位符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zh-CN" altLang="en-US" smtClean="0"/>
              <a:t>单击图标添加图片</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C035A9FC-5FAA-4809-8DFA-EDD0F793BA46}" type="datetime1">
              <a:rPr lang="zh-CN" altLang="en-US" smtClean="0"/>
              <a:t>2016/10/30</a:t>
            </a:fld>
            <a:endParaRPr lang="zh-CN" altLang="en-US"/>
          </a:p>
        </p:txBody>
      </p:sp>
      <p:sp>
        <p:nvSpPr>
          <p:cNvPr id="5" name="页脚占位符 4"/>
          <p:cNvSpPr>
            <a:spLocks noGrp="1"/>
          </p:cNvSpPr>
          <p:nvPr>
            <p:ph type="ftr" sz="quarter" idx="11"/>
          </p:nvPr>
        </p:nvSpPr>
        <p:spPr/>
        <p:txBody>
          <a:bodyPr/>
          <a:lstStyle/>
          <a:p>
            <a:r>
              <a:rPr lang="zh-CN" altLang="en-US" smtClean="0"/>
              <a:t>首届上海科创法治论坛</a:t>
            </a:r>
            <a:r>
              <a:rPr lang="en-US" altLang="zh-CN" smtClean="0"/>
              <a:t>2016</a:t>
            </a:r>
            <a:r>
              <a:rPr lang="zh-CN" altLang="en-US" smtClean="0"/>
              <a:t>年</a:t>
            </a:r>
            <a:r>
              <a:rPr lang="en-US" altLang="zh-CN" smtClean="0"/>
              <a:t>10</a:t>
            </a:r>
            <a:r>
              <a:rPr lang="zh-CN" altLang="en-US" smtClean="0"/>
              <a:t>月</a:t>
            </a:r>
            <a:r>
              <a:rPr lang="en-US" altLang="zh-CN" smtClean="0"/>
              <a:t>16</a:t>
            </a:r>
            <a:r>
              <a:rPr lang="zh-CN" altLang="en-US" smtClean="0"/>
              <a:t>日</a:t>
            </a:r>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41"/>
            <a:ext cx="2011680" cy="5851525"/>
          </a:xfrm>
        </p:spPr>
        <p:txBody>
          <a:bodyPr vert="eaVer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914400" y="274640"/>
            <a:ext cx="5562600" cy="5851525"/>
          </a:xfrm>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6ED567EE-386D-4932-8CFF-52840DE0CE02}" type="datetime1">
              <a:rPr lang="zh-CN" altLang="en-US" smtClean="0"/>
              <a:t>2016/10/30</a:t>
            </a:fld>
            <a:endParaRPr lang="zh-CN" altLang="en-US"/>
          </a:p>
        </p:txBody>
      </p:sp>
      <p:sp>
        <p:nvSpPr>
          <p:cNvPr id="5" name="页脚占位符 4"/>
          <p:cNvSpPr>
            <a:spLocks noGrp="1"/>
          </p:cNvSpPr>
          <p:nvPr>
            <p:ph type="ftr" sz="quarter" idx="11"/>
          </p:nvPr>
        </p:nvSpPr>
        <p:spPr/>
        <p:txBody>
          <a:bodyPr/>
          <a:lstStyle/>
          <a:p>
            <a:r>
              <a:rPr lang="zh-CN" altLang="en-US" smtClean="0"/>
              <a:t>首届上海科创法治论坛</a:t>
            </a:r>
            <a:r>
              <a:rPr lang="en-US" altLang="zh-CN" smtClean="0"/>
              <a:t>2016</a:t>
            </a:r>
            <a:r>
              <a:rPr lang="zh-CN" altLang="en-US" smtClean="0"/>
              <a:t>年</a:t>
            </a:r>
            <a:r>
              <a:rPr lang="en-US" altLang="zh-CN" smtClean="0"/>
              <a:t>10</a:t>
            </a:r>
            <a:r>
              <a:rPr lang="zh-CN" altLang="en-US" smtClean="0"/>
              <a:t>月</a:t>
            </a:r>
            <a:r>
              <a:rPr lang="en-US" altLang="zh-CN" smtClean="0"/>
              <a:t>16</a:t>
            </a:r>
            <a:r>
              <a:rPr lang="zh-CN" altLang="en-US" smtClean="0"/>
              <a:t>日</a:t>
            </a:r>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矩形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圆角矩形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标题占位符 21"/>
          <p:cNvSpPr>
            <a:spLocks noGrp="1"/>
          </p:cNvSpPr>
          <p:nvPr>
            <p:ph type="title"/>
          </p:nvPr>
        </p:nvSpPr>
        <p:spPr>
          <a:xfrm>
            <a:off x="914400" y="274638"/>
            <a:ext cx="7772400" cy="1143000"/>
          </a:xfrm>
          <a:prstGeom prst="rect">
            <a:avLst/>
          </a:prstGeom>
        </p:spPr>
        <p:txBody>
          <a:bodyPr bIns="91440" anchor="b" anchorCtr="0">
            <a:normAutofit/>
          </a:bodyPr>
          <a:lstStyle/>
          <a:p>
            <a:r>
              <a:rPr kumimoji="0" lang="zh-CN" altLang="en-US" smtClean="0"/>
              <a:t>单击此处编辑母版标题样式</a:t>
            </a:r>
            <a:endParaRPr kumimoji="0" lang="en-US"/>
          </a:p>
        </p:txBody>
      </p:sp>
      <p:sp>
        <p:nvSpPr>
          <p:cNvPr id="13" name="文本占位符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14" name="日期占位符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DD00FA6A-B903-41CA-8BB5-44BB3D296726}" type="datetime1">
              <a:rPr lang="zh-CN" altLang="en-US" smtClean="0"/>
              <a:t>2016/10/30</a:t>
            </a:fld>
            <a:endParaRPr lang="zh-CN" altLang="en-US"/>
          </a:p>
        </p:txBody>
      </p:sp>
      <p:sp>
        <p:nvSpPr>
          <p:cNvPr id="3" name="页脚占位符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r>
              <a:rPr lang="zh-CN" altLang="en-US" smtClean="0"/>
              <a:t>首届上海科创法治论坛</a:t>
            </a:r>
            <a:r>
              <a:rPr lang="en-US" altLang="zh-CN" smtClean="0"/>
              <a:t>2016</a:t>
            </a:r>
            <a:r>
              <a:rPr lang="zh-CN" altLang="en-US" smtClean="0"/>
              <a:t>年</a:t>
            </a:r>
            <a:r>
              <a:rPr lang="en-US" altLang="zh-CN" smtClean="0"/>
              <a:t>10</a:t>
            </a:r>
            <a:r>
              <a:rPr lang="zh-CN" altLang="en-US" smtClean="0"/>
              <a:t>月</a:t>
            </a:r>
            <a:r>
              <a:rPr lang="en-US" altLang="zh-CN" smtClean="0"/>
              <a:t>16</a:t>
            </a:r>
            <a:r>
              <a:rPr lang="zh-CN" altLang="en-US" smtClean="0"/>
              <a:t>日</a:t>
            </a:r>
            <a:endParaRPr lang="zh-CN" altLang="en-US"/>
          </a:p>
        </p:txBody>
      </p:sp>
      <p:sp>
        <p:nvSpPr>
          <p:cNvPr id="23" name="灯片编号占位符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1295400" y="3200400"/>
            <a:ext cx="6400800" cy="2244824"/>
          </a:xfrm>
        </p:spPr>
        <p:txBody>
          <a:bodyPr>
            <a:normAutofit/>
          </a:bodyPr>
          <a:lstStyle/>
          <a:p>
            <a:r>
              <a:rPr lang="zh-CN" altLang="en-US" sz="4000" b="1" dirty="0" smtClean="0"/>
              <a:t>张乃根</a:t>
            </a:r>
            <a:endParaRPr lang="en-US" altLang="zh-CN" sz="4000" b="1" dirty="0" smtClean="0"/>
          </a:p>
          <a:p>
            <a:r>
              <a:rPr lang="zh-CN" altLang="en-US" sz="3200" b="1" dirty="0" smtClean="0"/>
              <a:t>复旦大学 特聘教授</a:t>
            </a:r>
            <a:endParaRPr lang="en-US" altLang="zh-CN" sz="3200" b="1" dirty="0" smtClean="0"/>
          </a:p>
          <a:p>
            <a:r>
              <a:rPr lang="zh-CN" altLang="en-US" sz="3200" b="1" dirty="0" smtClean="0"/>
              <a:t>知识产权研究中心 主任</a:t>
            </a:r>
            <a:endParaRPr lang="zh-CN" altLang="en-US" sz="3200" b="1" dirty="0"/>
          </a:p>
        </p:txBody>
      </p:sp>
      <p:sp>
        <p:nvSpPr>
          <p:cNvPr id="2" name="标题 1"/>
          <p:cNvSpPr>
            <a:spLocks noGrp="1"/>
          </p:cNvSpPr>
          <p:nvPr>
            <p:ph type="ctrTitle"/>
          </p:nvPr>
        </p:nvSpPr>
        <p:spPr/>
        <p:txBody>
          <a:bodyPr>
            <a:normAutofit/>
          </a:bodyPr>
          <a:lstStyle/>
          <a:p>
            <a:r>
              <a:rPr lang="zh-CN" altLang="en-US" sz="4400" b="1" dirty="0"/>
              <a:t>科技创新视野下的发明专利保护</a:t>
            </a:r>
          </a:p>
        </p:txBody>
      </p:sp>
      <p:sp>
        <p:nvSpPr>
          <p:cNvPr id="4" name="页脚占位符 3"/>
          <p:cNvSpPr>
            <a:spLocks noGrp="1"/>
          </p:cNvSpPr>
          <p:nvPr>
            <p:ph type="ftr" sz="quarter" idx="11"/>
          </p:nvPr>
        </p:nvSpPr>
        <p:spPr/>
        <p:txBody>
          <a:bodyPr/>
          <a:lstStyle/>
          <a:p>
            <a:r>
              <a:rPr lang="zh-CN" altLang="en-US" smtClean="0"/>
              <a:t>首届上海科创法治论坛</a:t>
            </a:r>
            <a:r>
              <a:rPr lang="en-US" altLang="zh-CN" smtClean="0"/>
              <a:t>2016</a:t>
            </a:r>
            <a:r>
              <a:rPr lang="zh-CN" altLang="en-US" smtClean="0"/>
              <a:t>年</a:t>
            </a:r>
            <a:r>
              <a:rPr lang="en-US" altLang="zh-CN" smtClean="0"/>
              <a:t>10</a:t>
            </a:r>
            <a:r>
              <a:rPr lang="zh-CN" altLang="en-US" smtClean="0"/>
              <a:t>月</a:t>
            </a:r>
            <a:r>
              <a:rPr lang="en-US" altLang="zh-CN" smtClean="0"/>
              <a:t>16</a:t>
            </a:r>
            <a:r>
              <a:rPr lang="zh-CN" altLang="en-US" smtClean="0"/>
              <a:t>日</a:t>
            </a:r>
            <a:endParaRPr lang="zh-CN" altLang="en-US"/>
          </a:p>
        </p:txBody>
      </p:sp>
    </p:spTree>
    <p:extLst>
      <p:ext uri="{BB962C8B-B14F-4D97-AF65-F5344CB8AC3E}">
        <p14:creationId xmlns:p14="http://schemas.microsoft.com/office/powerpoint/2010/main" val="40283746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9552" y="274638"/>
            <a:ext cx="8352928" cy="922114"/>
          </a:xfrm>
        </p:spPr>
        <p:txBody>
          <a:bodyPr>
            <a:noAutofit/>
          </a:bodyPr>
          <a:lstStyle/>
          <a:p>
            <a:r>
              <a:rPr lang="zh-CN" altLang="en-US" sz="3600" b="1" dirty="0" smtClean="0"/>
              <a:t> 科技创新的关键：发明创造与专利保护</a:t>
            </a:r>
            <a:endParaRPr lang="zh-CN" altLang="en-US" sz="3600" b="1" dirty="0"/>
          </a:p>
        </p:txBody>
      </p:sp>
      <p:sp>
        <p:nvSpPr>
          <p:cNvPr id="3" name="内容占位符 2"/>
          <p:cNvSpPr>
            <a:spLocks noGrp="1"/>
          </p:cNvSpPr>
          <p:nvPr>
            <p:ph sz="quarter" idx="1"/>
          </p:nvPr>
        </p:nvSpPr>
        <p:spPr/>
        <p:txBody>
          <a:bodyPr/>
          <a:lstStyle/>
          <a:p>
            <a:r>
              <a:rPr lang="zh-CN" altLang="en-US" dirty="0" smtClean="0"/>
              <a:t>中国建设创新型国家战略：提升知识产权实力</a:t>
            </a:r>
            <a:endParaRPr lang="en-US" altLang="zh-CN" dirty="0" smtClean="0"/>
          </a:p>
          <a:p>
            <a:r>
              <a:rPr lang="zh-CN" altLang="en-US" dirty="0" smtClean="0"/>
              <a:t>以</a:t>
            </a:r>
            <a:r>
              <a:rPr lang="en-US" altLang="zh-CN" dirty="0" smtClean="0"/>
              <a:t>PCT</a:t>
            </a:r>
            <a:r>
              <a:rPr lang="zh-CN" altLang="en-US" dirty="0" smtClean="0"/>
              <a:t>申请量为例</a:t>
            </a:r>
            <a:endParaRPr lang="en-US" altLang="zh-CN" dirty="0" smtClean="0"/>
          </a:p>
          <a:p>
            <a:endParaRPr lang="zh-CN" altLang="en-US" dirty="0"/>
          </a:p>
        </p:txBody>
      </p:sp>
      <p:pic>
        <p:nvPicPr>
          <p:cNvPr id="6" name="内容占位符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7664" y="2428078"/>
            <a:ext cx="6624736" cy="3604625"/>
          </a:xfrm>
          <a:prstGeom prst="rect">
            <a:avLst/>
          </a:prstGeom>
        </p:spPr>
      </p:pic>
      <p:sp>
        <p:nvSpPr>
          <p:cNvPr id="5" name="页脚占位符 4"/>
          <p:cNvSpPr>
            <a:spLocks noGrp="1"/>
          </p:cNvSpPr>
          <p:nvPr>
            <p:ph type="ftr" sz="quarter" idx="11"/>
          </p:nvPr>
        </p:nvSpPr>
        <p:spPr/>
        <p:txBody>
          <a:bodyPr/>
          <a:lstStyle/>
          <a:p>
            <a:r>
              <a:rPr lang="zh-CN" altLang="en-US" smtClean="0"/>
              <a:t>首届上海科创法治论坛</a:t>
            </a:r>
            <a:r>
              <a:rPr lang="en-US" altLang="zh-CN" smtClean="0"/>
              <a:t>2016</a:t>
            </a:r>
            <a:r>
              <a:rPr lang="zh-CN" altLang="en-US" smtClean="0"/>
              <a:t>年</a:t>
            </a:r>
            <a:r>
              <a:rPr lang="en-US" altLang="zh-CN" smtClean="0"/>
              <a:t>10</a:t>
            </a:r>
            <a:r>
              <a:rPr lang="zh-CN" altLang="en-US" smtClean="0"/>
              <a:t>月</a:t>
            </a:r>
            <a:r>
              <a:rPr lang="en-US" altLang="zh-CN" smtClean="0"/>
              <a:t>16</a:t>
            </a:r>
            <a:r>
              <a:rPr lang="zh-CN" altLang="en-US" smtClean="0"/>
              <a:t>日</a:t>
            </a:r>
            <a:endParaRPr lang="zh-CN" altLang="en-US"/>
          </a:p>
        </p:txBody>
      </p:sp>
    </p:spTree>
    <p:extLst>
      <p:ext uri="{BB962C8B-B14F-4D97-AF65-F5344CB8AC3E}">
        <p14:creationId xmlns:p14="http://schemas.microsoft.com/office/powerpoint/2010/main" val="17073439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5008" y="332656"/>
            <a:ext cx="7250307" cy="6083352"/>
          </a:xfrm>
          <a:prstGeom prst="rect">
            <a:avLst/>
          </a:prstGeom>
        </p:spPr>
      </p:pic>
      <p:sp>
        <p:nvSpPr>
          <p:cNvPr id="3" name="页脚占位符 2"/>
          <p:cNvSpPr>
            <a:spLocks noGrp="1"/>
          </p:cNvSpPr>
          <p:nvPr>
            <p:ph type="ftr" sz="quarter" idx="11"/>
          </p:nvPr>
        </p:nvSpPr>
        <p:spPr/>
        <p:txBody>
          <a:bodyPr/>
          <a:lstStyle/>
          <a:p>
            <a:r>
              <a:rPr lang="zh-CN" altLang="en-US" smtClean="0"/>
              <a:t>首届上海科创法治论坛</a:t>
            </a:r>
            <a:r>
              <a:rPr lang="en-US" altLang="zh-CN" smtClean="0"/>
              <a:t>2016</a:t>
            </a:r>
            <a:r>
              <a:rPr lang="zh-CN" altLang="en-US" smtClean="0"/>
              <a:t>年</a:t>
            </a:r>
            <a:r>
              <a:rPr lang="en-US" altLang="zh-CN" smtClean="0"/>
              <a:t>10</a:t>
            </a:r>
            <a:r>
              <a:rPr lang="zh-CN" altLang="en-US" smtClean="0"/>
              <a:t>月</a:t>
            </a:r>
            <a:r>
              <a:rPr lang="en-US" altLang="zh-CN" smtClean="0"/>
              <a:t>16</a:t>
            </a:r>
            <a:r>
              <a:rPr lang="zh-CN" altLang="en-US" smtClean="0"/>
              <a:t>日</a:t>
            </a:r>
            <a:endParaRPr lang="zh-CN" altLang="en-US"/>
          </a:p>
        </p:txBody>
      </p:sp>
    </p:spTree>
    <p:extLst>
      <p:ext uri="{BB962C8B-B14F-4D97-AF65-F5344CB8AC3E}">
        <p14:creationId xmlns:p14="http://schemas.microsoft.com/office/powerpoint/2010/main" val="35945408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sz="3200" b="1" dirty="0" smtClean="0"/>
              <a:t>                          发明专利保护：</a:t>
            </a:r>
            <a:r>
              <a:rPr lang="en-US" altLang="zh-CN" sz="3200" b="1" dirty="0" smtClean="0"/>
              <a:t/>
            </a:r>
            <a:br>
              <a:rPr lang="en-US" altLang="zh-CN" sz="3200" b="1" dirty="0" smtClean="0"/>
            </a:br>
            <a:r>
              <a:rPr lang="en-US" altLang="zh-CN" b="1" dirty="0" smtClean="0"/>
              <a:t>      </a:t>
            </a:r>
            <a:r>
              <a:rPr lang="zh-CN" altLang="en-US" sz="3600" b="1" dirty="0" smtClean="0"/>
              <a:t>以专利功能性限定权利要求为例</a:t>
            </a:r>
            <a:endParaRPr lang="zh-CN" altLang="en-US" sz="3600" b="1" dirty="0"/>
          </a:p>
        </p:txBody>
      </p:sp>
      <p:sp>
        <p:nvSpPr>
          <p:cNvPr id="3" name="内容占位符 2"/>
          <p:cNvSpPr>
            <a:spLocks noGrp="1"/>
          </p:cNvSpPr>
          <p:nvPr>
            <p:ph sz="quarter" idx="1"/>
          </p:nvPr>
        </p:nvSpPr>
        <p:spPr>
          <a:xfrm>
            <a:off x="914400" y="1628800"/>
            <a:ext cx="7772400" cy="4391000"/>
          </a:xfrm>
        </p:spPr>
        <p:txBody>
          <a:bodyPr>
            <a:normAutofit/>
          </a:bodyPr>
          <a:lstStyle/>
          <a:p>
            <a:r>
              <a:rPr lang="zh-CN" altLang="en-US" b="1" dirty="0">
                <a:latin typeface="Times New Roman" pitchFamily="18" charset="0"/>
                <a:cs typeface="Times New Roman" pitchFamily="18" charset="0"/>
              </a:rPr>
              <a:t>诺基</a:t>
            </a:r>
            <a:r>
              <a:rPr lang="zh-CN" altLang="en-US" b="1" dirty="0" smtClean="0">
                <a:latin typeface="Times New Roman" pitchFamily="18" charset="0"/>
                <a:cs typeface="Times New Roman" pitchFamily="18" charset="0"/>
              </a:rPr>
              <a:t>亚诉华勤案</a:t>
            </a:r>
            <a:endParaRPr lang="en-US" altLang="zh-CN" b="1" dirty="0" smtClean="0">
              <a:latin typeface="Times New Roman" pitchFamily="18" charset="0"/>
              <a:cs typeface="Times New Roman" pitchFamily="18" charset="0"/>
            </a:endParaRPr>
          </a:p>
          <a:p>
            <a:r>
              <a:rPr lang="zh-CN" altLang="en-US" sz="2000" b="1" u="sng" dirty="0" smtClean="0">
                <a:latin typeface="Times New Roman" pitchFamily="18" charset="0"/>
                <a:cs typeface="Times New Roman" pitchFamily="18" charset="0"/>
              </a:rPr>
              <a:t>专利诉讼</a:t>
            </a:r>
            <a:endParaRPr lang="en-US" altLang="zh-CN" sz="2000" b="1" u="sng" dirty="0" smtClean="0">
              <a:latin typeface="Times New Roman" pitchFamily="18" charset="0"/>
              <a:cs typeface="Times New Roman" pitchFamily="18" charset="0"/>
            </a:endParaRPr>
          </a:p>
          <a:p>
            <a:r>
              <a:rPr lang="zh-CN" altLang="en-US" sz="2000" b="1" dirty="0" smtClean="0">
                <a:latin typeface="Times New Roman" pitchFamily="18" charset="0"/>
                <a:cs typeface="Times New Roman" pitchFamily="18" charset="0"/>
              </a:rPr>
              <a:t>一审</a:t>
            </a:r>
            <a:r>
              <a:rPr lang="en-US" altLang="zh-CN" sz="2000" b="1" dirty="0" smtClean="0">
                <a:latin typeface="Times New Roman" pitchFamily="18" charset="0"/>
                <a:cs typeface="Times New Roman" pitchFamily="18" charset="0"/>
              </a:rPr>
              <a:t>2013</a:t>
            </a:r>
            <a:r>
              <a:rPr lang="zh-CN" altLang="en-US" sz="2000" b="1" dirty="0" smtClean="0">
                <a:latin typeface="Times New Roman" pitchFamily="18" charset="0"/>
                <a:cs typeface="Times New Roman" pitchFamily="18" charset="0"/>
              </a:rPr>
              <a:t>年</a:t>
            </a:r>
            <a:r>
              <a:rPr lang="en-US" altLang="zh-CN" sz="2000" b="1" dirty="0" smtClean="0">
                <a:latin typeface="Times New Roman" pitchFamily="18" charset="0"/>
                <a:cs typeface="Times New Roman" pitchFamily="18" charset="0"/>
              </a:rPr>
              <a:t>6</a:t>
            </a:r>
            <a:r>
              <a:rPr lang="zh-CN" altLang="en-US" sz="2000" b="1" dirty="0" smtClean="0">
                <a:latin typeface="Times New Roman" pitchFamily="18" charset="0"/>
                <a:cs typeface="Times New Roman" pitchFamily="18" charset="0"/>
              </a:rPr>
              <a:t>月上海一中院驳回诺基亚起诉</a:t>
            </a:r>
            <a:endParaRPr lang="en-US" altLang="zh-CN" sz="2000" b="1" dirty="0" smtClean="0">
              <a:latin typeface="Times New Roman" pitchFamily="18" charset="0"/>
              <a:cs typeface="Times New Roman" pitchFamily="18" charset="0"/>
            </a:endParaRPr>
          </a:p>
          <a:p>
            <a:r>
              <a:rPr lang="zh-CN" altLang="en-US" sz="2000" b="1" dirty="0" smtClean="0">
                <a:latin typeface="Times New Roman" pitchFamily="18" charset="0"/>
                <a:cs typeface="Times New Roman" pitchFamily="18" charset="0"/>
              </a:rPr>
              <a:t>二审</a:t>
            </a:r>
            <a:r>
              <a:rPr lang="en-US" altLang="zh-CN" sz="2000" b="1" dirty="0" smtClean="0">
                <a:latin typeface="Times New Roman" pitchFamily="18" charset="0"/>
                <a:cs typeface="Times New Roman" pitchFamily="18" charset="0"/>
              </a:rPr>
              <a:t>2014</a:t>
            </a:r>
            <a:r>
              <a:rPr lang="zh-CN" altLang="en-US" sz="2000" b="1" dirty="0" smtClean="0">
                <a:latin typeface="Times New Roman" pitchFamily="18" charset="0"/>
                <a:cs typeface="Times New Roman" pitchFamily="18" charset="0"/>
              </a:rPr>
              <a:t>年</a:t>
            </a:r>
            <a:r>
              <a:rPr lang="en-US" altLang="zh-CN" sz="2000" b="1" dirty="0" smtClean="0">
                <a:latin typeface="Times New Roman" pitchFamily="18" charset="0"/>
                <a:cs typeface="Times New Roman" pitchFamily="18" charset="0"/>
              </a:rPr>
              <a:t>2</a:t>
            </a:r>
            <a:r>
              <a:rPr lang="zh-CN" altLang="en-US" sz="2000" b="1" dirty="0" smtClean="0">
                <a:latin typeface="Times New Roman" pitchFamily="18" charset="0"/>
                <a:cs typeface="Times New Roman" pitchFamily="18" charset="0"/>
              </a:rPr>
              <a:t>月上海高院驳回诺基亚上诉</a:t>
            </a:r>
            <a:endParaRPr lang="en-US" altLang="zh-CN" sz="2000" b="1" dirty="0" smtClean="0">
              <a:latin typeface="Times New Roman" pitchFamily="18" charset="0"/>
              <a:cs typeface="Times New Roman" pitchFamily="18" charset="0"/>
            </a:endParaRPr>
          </a:p>
          <a:p>
            <a:r>
              <a:rPr lang="zh-CN" altLang="en-US" sz="2000" b="1" dirty="0">
                <a:latin typeface="Times New Roman" pitchFamily="18" charset="0"/>
                <a:cs typeface="Times New Roman" pitchFamily="18" charset="0"/>
              </a:rPr>
              <a:t>再申</a:t>
            </a:r>
            <a:r>
              <a:rPr lang="en-US" altLang="zh-CN" sz="2000" b="1" dirty="0" smtClean="0">
                <a:latin typeface="Times New Roman" pitchFamily="18" charset="0"/>
                <a:cs typeface="Times New Roman" pitchFamily="18" charset="0"/>
              </a:rPr>
              <a:t>2015</a:t>
            </a:r>
            <a:r>
              <a:rPr lang="zh-CN" altLang="en-US" sz="2000" b="1" dirty="0" smtClean="0">
                <a:latin typeface="Times New Roman" pitchFamily="18" charset="0"/>
                <a:cs typeface="Times New Roman" pitchFamily="18" charset="0"/>
              </a:rPr>
              <a:t>年</a:t>
            </a:r>
            <a:r>
              <a:rPr lang="en-US" altLang="zh-CN" sz="2000" b="1" dirty="0" smtClean="0">
                <a:latin typeface="Times New Roman" pitchFamily="18" charset="0"/>
                <a:cs typeface="Times New Roman" pitchFamily="18" charset="0"/>
              </a:rPr>
              <a:t>11</a:t>
            </a:r>
            <a:r>
              <a:rPr lang="zh-CN" altLang="en-US" sz="2000" b="1" dirty="0" smtClean="0">
                <a:latin typeface="Times New Roman" pitchFamily="18" charset="0"/>
                <a:cs typeface="Times New Roman" pitchFamily="18" charset="0"/>
              </a:rPr>
              <a:t>月最高院裁决中止诉讼</a:t>
            </a:r>
            <a:r>
              <a:rPr lang="zh-CN" altLang="zh-CN" sz="2000" b="1" dirty="0">
                <a:latin typeface="Times New Roman" pitchFamily="18" charset="0"/>
                <a:cs typeface="Times New Roman" pitchFamily="18" charset="0"/>
              </a:rPr>
              <a:t>（</a:t>
            </a:r>
            <a:r>
              <a:rPr lang="en-US" altLang="zh-CN" sz="2000" b="1" dirty="0">
                <a:latin typeface="Times New Roman" pitchFamily="18" charset="0"/>
                <a:cs typeface="Times New Roman" pitchFamily="18" charset="0"/>
              </a:rPr>
              <a:t>2014</a:t>
            </a:r>
            <a:r>
              <a:rPr lang="zh-CN" altLang="zh-CN" sz="2000" b="1" dirty="0">
                <a:latin typeface="Times New Roman" pitchFamily="18" charset="0"/>
                <a:cs typeface="Times New Roman" pitchFamily="18" charset="0"/>
              </a:rPr>
              <a:t>）民申字第</a:t>
            </a:r>
            <a:r>
              <a:rPr lang="en-US" altLang="zh-CN" sz="2000" b="1" dirty="0">
                <a:latin typeface="Times New Roman" pitchFamily="18" charset="0"/>
                <a:cs typeface="Times New Roman" pitchFamily="18" charset="0"/>
              </a:rPr>
              <a:t>1492</a:t>
            </a:r>
            <a:r>
              <a:rPr lang="zh-CN" altLang="zh-CN" sz="2000" b="1" dirty="0" smtClean="0">
                <a:latin typeface="Times New Roman" pitchFamily="18" charset="0"/>
                <a:cs typeface="Times New Roman" pitchFamily="18" charset="0"/>
              </a:rPr>
              <a:t>号</a:t>
            </a:r>
            <a:endParaRPr lang="en-US" altLang="zh-CN" sz="2000" b="1" dirty="0" smtClean="0">
              <a:latin typeface="Times New Roman" pitchFamily="18" charset="0"/>
              <a:cs typeface="Times New Roman" pitchFamily="18" charset="0"/>
            </a:endParaRPr>
          </a:p>
          <a:p>
            <a:r>
              <a:rPr lang="zh-CN" altLang="en-US" sz="2000" b="1" u="sng" dirty="0" smtClean="0">
                <a:latin typeface="Times New Roman" pitchFamily="18" charset="0"/>
                <a:cs typeface="Times New Roman" pitchFamily="18" charset="0"/>
              </a:rPr>
              <a:t>专利复审</a:t>
            </a:r>
            <a:endParaRPr lang="en-US" altLang="zh-CN" sz="2000" b="1" u="sng" dirty="0" smtClean="0">
              <a:latin typeface="Times New Roman" pitchFamily="18" charset="0"/>
              <a:cs typeface="Times New Roman" pitchFamily="18" charset="0"/>
            </a:endParaRPr>
          </a:p>
          <a:p>
            <a:r>
              <a:rPr lang="zh-CN" altLang="en-US" sz="2000" b="1" dirty="0" smtClean="0">
                <a:latin typeface="Times New Roman" pitchFamily="18" charset="0"/>
                <a:cs typeface="Times New Roman" pitchFamily="18" charset="0"/>
              </a:rPr>
              <a:t>第一次复审</a:t>
            </a:r>
            <a:r>
              <a:rPr lang="en-US" altLang="zh-CN" sz="2000" b="1" dirty="0" smtClean="0">
                <a:latin typeface="Times New Roman" pitchFamily="18" charset="0"/>
                <a:cs typeface="Times New Roman" pitchFamily="18" charset="0"/>
              </a:rPr>
              <a:t>2012</a:t>
            </a:r>
            <a:r>
              <a:rPr lang="zh-CN" altLang="en-US" sz="2000" b="1" dirty="0" smtClean="0">
                <a:latin typeface="Times New Roman" pitchFamily="18" charset="0"/>
                <a:cs typeface="Times New Roman" pitchFamily="18" charset="0"/>
              </a:rPr>
              <a:t>年</a:t>
            </a:r>
            <a:r>
              <a:rPr lang="en-US" altLang="zh-CN" sz="2000" b="1" dirty="0" smtClean="0">
                <a:latin typeface="Times New Roman" pitchFamily="18" charset="0"/>
                <a:cs typeface="Times New Roman" pitchFamily="18" charset="0"/>
              </a:rPr>
              <a:t>5</a:t>
            </a:r>
            <a:r>
              <a:rPr lang="zh-CN" altLang="en-US" sz="2000" b="1" dirty="0" smtClean="0">
                <a:latin typeface="Times New Roman" pitchFamily="18" charset="0"/>
                <a:cs typeface="Times New Roman" pitchFamily="18" charset="0"/>
              </a:rPr>
              <a:t>月，诺基亚专利部分无效，权利要求</a:t>
            </a:r>
            <a:r>
              <a:rPr lang="en-US" altLang="zh-CN" sz="2000" b="1" dirty="0" smtClean="0">
                <a:latin typeface="Times New Roman" pitchFamily="18" charset="0"/>
                <a:cs typeface="Times New Roman" pitchFamily="18" charset="0"/>
              </a:rPr>
              <a:t>7</a:t>
            </a:r>
            <a:r>
              <a:rPr lang="zh-CN" altLang="en-US" sz="2000" b="1" dirty="0" smtClean="0">
                <a:latin typeface="Times New Roman" pitchFamily="18" charset="0"/>
                <a:cs typeface="Times New Roman" pitchFamily="18" charset="0"/>
              </a:rPr>
              <a:t>等有效</a:t>
            </a:r>
            <a:endParaRPr lang="en-US" altLang="zh-CN" sz="2000" b="1" dirty="0" smtClean="0">
              <a:latin typeface="Times New Roman" pitchFamily="18" charset="0"/>
              <a:cs typeface="Times New Roman" pitchFamily="18" charset="0"/>
            </a:endParaRPr>
          </a:p>
          <a:p>
            <a:r>
              <a:rPr lang="zh-CN" altLang="en-US" sz="2000" b="1" dirty="0" smtClean="0">
                <a:latin typeface="Times New Roman" pitchFamily="18" charset="0"/>
                <a:cs typeface="Times New Roman" pitchFamily="18" charset="0"/>
              </a:rPr>
              <a:t>第二次复审</a:t>
            </a:r>
            <a:r>
              <a:rPr lang="en-US" altLang="zh-CN" sz="2000" b="1" dirty="0" smtClean="0">
                <a:latin typeface="Times New Roman" pitchFamily="18" charset="0"/>
                <a:cs typeface="Times New Roman" pitchFamily="18" charset="0"/>
              </a:rPr>
              <a:t>2013</a:t>
            </a:r>
            <a:r>
              <a:rPr lang="zh-CN" altLang="en-US" sz="2000" b="1" dirty="0" smtClean="0">
                <a:latin typeface="Times New Roman" pitchFamily="18" charset="0"/>
                <a:cs typeface="Times New Roman" pitchFamily="18" charset="0"/>
              </a:rPr>
              <a:t>年</a:t>
            </a:r>
            <a:r>
              <a:rPr lang="en-US" altLang="zh-CN" sz="2000" b="1" dirty="0" smtClean="0">
                <a:latin typeface="Times New Roman" pitchFamily="18" charset="0"/>
                <a:cs typeface="Times New Roman" pitchFamily="18" charset="0"/>
              </a:rPr>
              <a:t>11</a:t>
            </a:r>
            <a:r>
              <a:rPr lang="zh-CN" altLang="en-US" sz="2000" b="1" dirty="0" smtClean="0">
                <a:latin typeface="Times New Roman" pitchFamily="18" charset="0"/>
                <a:cs typeface="Times New Roman" pitchFamily="18" charset="0"/>
              </a:rPr>
              <a:t>月，诺基亚专利全部无效。</a:t>
            </a:r>
            <a:endParaRPr lang="en-US" altLang="zh-CN" sz="2000" b="1" dirty="0" smtClean="0">
              <a:latin typeface="Times New Roman" pitchFamily="18" charset="0"/>
              <a:cs typeface="Times New Roman" pitchFamily="18" charset="0"/>
            </a:endParaRPr>
          </a:p>
          <a:p>
            <a:r>
              <a:rPr lang="zh-CN" altLang="en-US" sz="2000" b="1" u="sng" dirty="0" smtClean="0">
                <a:latin typeface="Times New Roman" pitchFamily="18" charset="0"/>
                <a:cs typeface="Times New Roman" pitchFamily="18" charset="0"/>
              </a:rPr>
              <a:t>行政诉讼</a:t>
            </a:r>
            <a:endParaRPr lang="en-US" altLang="zh-CN" sz="2000" b="1" u="sng" dirty="0" smtClean="0">
              <a:latin typeface="Times New Roman" pitchFamily="18" charset="0"/>
              <a:cs typeface="Times New Roman" pitchFamily="18" charset="0"/>
            </a:endParaRPr>
          </a:p>
          <a:p>
            <a:r>
              <a:rPr lang="en-US" altLang="zh-CN" sz="2000" b="1" dirty="0" smtClean="0">
                <a:latin typeface="Times New Roman" pitchFamily="18" charset="0"/>
                <a:cs typeface="Times New Roman" pitchFamily="18" charset="0"/>
              </a:rPr>
              <a:t>2014</a:t>
            </a:r>
            <a:r>
              <a:rPr lang="zh-CN" altLang="en-US" sz="2000" b="1" dirty="0" smtClean="0">
                <a:latin typeface="Times New Roman" pitchFamily="18" charset="0"/>
                <a:cs typeface="Times New Roman" pitchFamily="18" charset="0"/>
              </a:rPr>
              <a:t>年</a:t>
            </a:r>
            <a:r>
              <a:rPr lang="en-US" altLang="zh-CN" sz="2000" b="1" dirty="0" smtClean="0">
                <a:latin typeface="Times New Roman" pitchFamily="18" charset="0"/>
                <a:cs typeface="Times New Roman" pitchFamily="18" charset="0"/>
              </a:rPr>
              <a:t>8</a:t>
            </a:r>
            <a:r>
              <a:rPr lang="zh-CN" altLang="en-US" sz="2000" b="1" dirty="0" smtClean="0">
                <a:latin typeface="Times New Roman" pitchFamily="18" charset="0"/>
                <a:cs typeface="Times New Roman" pitchFamily="18" charset="0"/>
              </a:rPr>
              <a:t>月、</a:t>
            </a:r>
            <a:r>
              <a:rPr lang="en-US" altLang="zh-CN" sz="2000" b="1" dirty="0" smtClean="0">
                <a:latin typeface="Times New Roman" pitchFamily="18" charset="0"/>
                <a:cs typeface="Times New Roman" pitchFamily="18" charset="0"/>
              </a:rPr>
              <a:t>2015</a:t>
            </a:r>
            <a:r>
              <a:rPr lang="zh-CN" altLang="en-US" sz="2000" b="1" dirty="0" smtClean="0">
                <a:latin typeface="Times New Roman" pitchFamily="18" charset="0"/>
                <a:cs typeface="Times New Roman" pitchFamily="18" charset="0"/>
              </a:rPr>
              <a:t>年</a:t>
            </a:r>
            <a:r>
              <a:rPr lang="en-US" altLang="zh-CN" sz="2000" b="1" dirty="0" smtClean="0">
                <a:latin typeface="Times New Roman" pitchFamily="18" charset="0"/>
                <a:cs typeface="Times New Roman" pitchFamily="18" charset="0"/>
              </a:rPr>
              <a:t>6</a:t>
            </a:r>
            <a:r>
              <a:rPr lang="zh-CN" altLang="en-US" sz="2000" b="1" dirty="0" smtClean="0">
                <a:latin typeface="Times New Roman" pitchFamily="18" charset="0"/>
                <a:cs typeface="Times New Roman" pitchFamily="18" charset="0"/>
              </a:rPr>
              <a:t>月北京高院两次判决均维持专利复审委裁决</a:t>
            </a:r>
            <a:endParaRPr lang="en-US" altLang="zh-CN" sz="2000" b="1" dirty="0" smtClean="0">
              <a:latin typeface="Times New Roman" pitchFamily="18" charset="0"/>
              <a:cs typeface="Times New Roman" pitchFamily="18" charset="0"/>
            </a:endParaRPr>
          </a:p>
          <a:p>
            <a:r>
              <a:rPr lang="en-US" altLang="zh-CN" sz="2000" b="1" dirty="0" smtClean="0">
                <a:latin typeface="Times New Roman" pitchFamily="18" charset="0"/>
                <a:cs typeface="Times New Roman" pitchFamily="18" charset="0"/>
              </a:rPr>
              <a:t>2016</a:t>
            </a:r>
            <a:r>
              <a:rPr lang="zh-CN" altLang="en-US" sz="2000" b="1" dirty="0" smtClean="0">
                <a:latin typeface="Times New Roman" pitchFamily="18" charset="0"/>
                <a:cs typeface="Times New Roman" pitchFamily="18" charset="0"/>
              </a:rPr>
              <a:t>年</a:t>
            </a:r>
            <a:r>
              <a:rPr lang="en-US" altLang="zh-CN" sz="2000" b="1" dirty="0" smtClean="0">
                <a:latin typeface="Times New Roman" pitchFamily="18" charset="0"/>
                <a:cs typeface="Times New Roman" pitchFamily="18" charset="0"/>
              </a:rPr>
              <a:t>4</a:t>
            </a:r>
            <a:r>
              <a:rPr lang="zh-CN" altLang="en-US" sz="2000" b="1" dirty="0" smtClean="0">
                <a:latin typeface="Times New Roman" pitchFamily="18" charset="0"/>
                <a:cs typeface="Times New Roman" pitchFamily="18" charset="0"/>
              </a:rPr>
              <a:t>月</a:t>
            </a:r>
            <a:r>
              <a:rPr lang="en-US" altLang="zh-CN" sz="2000" b="1" dirty="0" smtClean="0">
                <a:latin typeface="Times New Roman" pitchFamily="18" charset="0"/>
                <a:cs typeface="Times New Roman" pitchFamily="18" charset="0"/>
              </a:rPr>
              <a:t>28</a:t>
            </a:r>
            <a:r>
              <a:rPr lang="zh-CN" altLang="en-US" sz="2000" b="1" dirty="0" smtClean="0">
                <a:latin typeface="Times New Roman" pitchFamily="18" charset="0"/>
                <a:cs typeface="Times New Roman" pitchFamily="18" charset="0"/>
              </a:rPr>
              <a:t>日最高院再审维持原判 （</a:t>
            </a:r>
            <a:r>
              <a:rPr lang="en-US" altLang="zh-CN" sz="2000" b="1" dirty="0" smtClean="0">
                <a:latin typeface="Times New Roman" pitchFamily="18" charset="0"/>
                <a:cs typeface="Times New Roman" pitchFamily="18" charset="0"/>
              </a:rPr>
              <a:t>2015</a:t>
            </a:r>
            <a:r>
              <a:rPr lang="zh-CN" altLang="en-US" sz="2000" b="1" dirty="0" smtClean="0">
                <a:latin typeface="Times New Roman" pitchFamily="18" charset="0"/>
                <a:cs typeface="Times New Roman" pitchFamily="18" charset="0"/>
              </a:rPr>
              <a:t>）知</a:t>
            </a:r>
            <a:r>
              <a:rPr lang="zh-CN" altLang="en-US" sz="2000" b="1" dirty="0">
                <a:latin typeface="Times New Roman" pitchFamily="18" charset="0"/>
                <a:cs typeface="Times New Roman" pitchFamily="18" charset="0"/>
              </a:rPr>
              <a:t>行字第</a:t>
            </a:r>
            <a:r>
              <a:rPr lang="en-US" altLang="zh-CN" sz="2000" b="1" dirty="0">
                <a:latin typeface="Times New Roman" pitchFamily="18" charset="0"/>
                <a:cs typeface="Times New Roman" pitchFamily="18" charset="0"/>
              </a:rPr>
              <a:t>268</a:t>
            </a:r>
            <a:r>
              <a:rPr lang="zh-CN" altLang="en-US" sz="2000" b="1" dirty="0">
                <a:latin typeface="Times New Roman" pitchFamily="18" charset="0"/>
                <a:cs typeface="Times New Roman" pitchFamily="18" charset="0"/>
              </a:rPr>
              <a:t>号</a:t>
            </a:r>
            <a:endParaRPr lang="en-US" altLang="zh-CN" sz="2000" b="1" dirty="0" smtClean="0">
              <a:latin typeface="Times New Roman" pitchFamily="18" charset="0"/>
              <a:cs typeface="Times New Roman" pitchFamily="18" charset="0"/>
            </a:endParaRPr>
          </a:p>
          <a:p>
            <a:pPr marL="0" indent="0">
              <a:buNone/>
            </a:pPr>
            <a:endParaRPr lang="en-US" altLang="zh-CN" dirty="0" smtClean="0">
              <a:latin typeface="Times New Roman" pitchFamily="18" charset="0"/>
              <a:cs typeface="Times New Roman" pitchFamily="18" charset="0"/>
            </a:endParaRPr>
          </a:p>
          <a:p>
            <a:endParaRPr lang="en-US" altLang="zh-CN" dirty="0"/>
          </a:p>
          <a:p>
            <a:endParaRPr lang="zh-CN" altLang="en-US" dirty="0"/>
          </a:p>
        </p:txBody>
      </p:sp>
      <p:sp>
        <p:nvSpPr>
          <p:cNvPr id="5" name="页脚占位符 4"/>
          <p:cNvSpPr>
            <a:spLocks noGrp="1"/>
          </p:cNvSpPr>
          <p:nvPr>
            <p:ph type="ftr" sz="quarter" idx="11"/>
          </p:nvPr>
        </p:nvSpPr>
        <p:spPr/>
        <p:txBody>
          <a:bodyPr/>
          <a:lstStyle/>
          <a:p>
            <a:r>
              <a:rPr lang="zh-CN" altLang="en-US" smtClean="0"/>
              <a:t>首届上海科创法治论坛</a:t>
            </a:r>
            <a:r>
              <a:rPr lang="en-US" altLang="zh-CN" smtClean="0"/>
              <a:t>2016</a:t>
            </a:r>
            <a:r>
              <a:rPr lang="zh-CN" altLang="en-US" smtClean="0"/>
              <a:t>年</a:t>
            </a:r>
            <a:r>
              <a:rPr lang="en-US" altLang="zh-CN" smtClean="0"/>
              <a:t>10</a:t>
            </a:r>
            <a:r>
              <a:rPr lang="zh-CN" altLang="en-US" smtClean="0"/>
              <a:t>月</a:t>
            </a:r>
            <a:r>
              <a:rPr lang="en-US" altLang="zh-CN" smtClean="0"/>
              <a:t>16</a:t>
            </a:r>
            <a:r>
              <a:rPr lang="zh-CN" altLang="en-US" smtClean="0"/>
              <a:t>日</a:t>
            </a:r>
            <a:endParaRPr lang="zh-CN" altLang="en-US"/>
          </a:p>
        </p:txBody>
      </p:sp>
    </p:spTree>
    <p:extLst>
      <p:ext uri="{BB962C8B-B14F-4D97-AF65-F5344CB8AC3E}">
        <p14:creationId xmlns:p14="http://schemas.microsoft.com/office/powerpoint/2010/main" val="2844569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                      </a:t>
            </a:r>
            <a:r>
              <a:rPr lang="zh-CN" altLang="en-US" sz="4800" b="1" dirty="0" smtClean="0"/>
              <a:t>核心问题</a:t>
            </a:r>
            <a:endParaRPr lang="zh-CN" altLang="en-US" sz="4800" b="1" dirty="0"/>
          </a:p>
        </p:txBody>
      </p:sp>
      <p:sp>
        <p:nvSpPr>
          <p:cNvPr id="3" name="内容占位符 2"/>
          <p:cNvSpPr>
            <a:spLocks noGrp="1"/>
          </p:cNvSpPr>
          <p:nvPr>
            <p:ph sz="quarter" idx="1"/>
          </p:nvPr>
        </p:nvSpPr>
        <p:spPr/>
        <p:txBody>
          <a:bodyPr>
            <a:normAutofit/>
          </a:bodyPr>
          <a:lstStyle/>
          <a:p>
            <a:pPr algn="just">
              <a:lnSpc>
                <a:spcPct val="150000"/>
              </a:lnSpc>
            </a:pPr>
            <a:r>
              <a:rPr lang="zh-CN" altLang="en-US" sz="2800" b="1" dirty="0" smtClean="0"/>
              <a:t>涉案专利权利要求</a:t>
            </a:r>
            <a:r>
              <a:rPr lang="en-US" altLang="zh-CN" sz="2800" b="1" dirty="0" smtClean="0"/>
              <a:t>7</a:t>
            </a:r>
            <a:r>
              <a:rPr lang="zh-CN" altLang="en-US" sz="2800" b="1" dirty="0" smtClean="0"/>
              <a:t>被认定功能性限定权利要求</a:t>
            </a:r>
            <a:endParaRPr lang="en-US" altLang="zh-CN" sz="2800" b="1" dirty="0" smtClean="0"/>
          </a:p>
          <a:p>
            <a:pPr algn="just">
              <a:lnSpc>
                <a:spcPct val="150000"/>
              </a:lnSpc>
            </a:pPr>
            <a:r>
              <a:rPr lang="zh-CN" altLang="zh-CN" sz="2200" b="1" dirty="0" smtClean="0">
                <a:latin typeface="华文仿宋" pitchFamily="2" charset="-122"/>
                <a:ea typeface="华文仿宋" pitchFamily="2" charset="-122"/>
              </a:rPr>
              <a:t>如</a:t>
            </a:r>
            <a:r>
              <a:rPr lang="zh-CN" altLang="zh-CN" sz="2200" b="1" dirty="0">
                <a:latin typeface="华文仿宋" pitchFamily="2" charset="-122"/>
                <a:ea typeface="华文仿宋" pitchFamily="2" charset="-122"/>
              </a:rPr>
              <a:t>权利要求</a:t>
            </a:r>
            <a:r>
              <a:rPr lang="en-US" altLang="zh-CN" sz="2200" b="1" dirty="0">
                <a:latin typeface="华文仿宋" pitchFamily="2" charset="-122"/>
                <a:ea typeface="华文仿宋" pitchFamily="2" charset="-122"/>
              </a:rPr>
              <a:t>6</a:t>
            </a:r>
            <a:r>
              <a:rPr lang="zh-CN" altLang="zh-CN" sz="2200" b="1" dirty="0">
                <a:latin typeface="华文仿宋" pitchFamily="2" charset="-122"/>
                <a:ea typeface="华文仿宋" pitchFamily="2" charset="-122"/>
              </a:rPr>
              <a:t>所述的终端设备，其特征在于：所述终端设备被配置为：将所述数据传送方法选择应用于输入消息的消息编辑器；所述终端设备被配置为：基于在所述消息编辑器中执行的所述数据方法的选额，将所述消息传送到支持所选择的数据传送方法的数据传送应用程序；以及所述终端设备被配置为：根据所述数据传送应用程序所使用的数据传送协议，将所述消息传送到电信网络。</a:t>
            </a:r>
            <a:endParaRPr lang="zh-CN" altLang="en-US" sz="2200" b="1" dirty="0">
              <a:latin typeface="华文仿宋" pitchFamily="2" charset="-122"/>
              <a:ea typeface="华文仿宋" pitchFamily="2" charset="-122"/>
            </a:endParaRPr>
          </a:p>
        </p:txBody>
      </p:sp>
      <p:sp>
        <p:nvSpPr>
          <p:cNvPr id="5" name="页脚占位符 4"/>
          <p:cNvSpPr>
            <a:spLocks noGrp="1"/>
          </p:cNvSpPr>
          <p:nvPr>
            <p:ph type="ftr" sz="quarter" idx="11"/>
          </p:nvPr>
        </p:nvSpPr>
        <p:spPr/>
        <p:txBody>
          <a:bodyPr/>
          <a:lstStyle/>
          <a:p>
            <a:r>
              <a:rPr lang="zh-CN" altLang="en-US" smtClean="0"/>
              <a:t>首届上海科创法治论坛</a:t>
            </a:r>
            <a:r>
              <a:rPr lang="en-US" altLang="zh-CN" smtClean="0"/>
              <a:t>2016</a:t>
            </a:r>
            <a:r>
              <a:rPr lang="zh-CN" altLang="en-US" smtClean="0"/>
              <a:t>年</a:t>
            </a:r>
            <a:r>
              <a:rPr lang="en-US" altLang="zh-CN" smtClean="0"/>
              <a:t>10</a:t>
            </a:r>
            <a:r>
              <a:rPr lang="zh-CN" altLang="en-US" smtClean="0"/>
              <a:t>月</a:t>
            </a:r>
            <a:r>
              <a:rPr lang="en-US" altLang="zh-CN" smtClean="0"/>
              <a:t>16</a:t>
            </a:r>
            <a:r>
              <a:rPr lang="zh-CN" altLang="en-US" smtClean="0"/>
              <a:t>日</a:t>
            </a:r>
            <a:endParaRPr lang="zh-CN" altLang="en-US"/>
          </a:p>
        </p:txBody>
      </p:sp>
    </p:spTree>
    <p:extLst>
      <p:ext uri="{BB962C8B-B14F-4D97-AF65-F5344CB8AC3E}">
        <p14:creationId xmlns:p14="http://schemas.microsoft.com/office/powerpoint/2010/main" val="34873739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zh-CN" altLang="en-US" sz="3600" b="1" dirty="0" smtClean="0"/>
              <a:t>   第一次专利复审与专利诉讼的冲突</a:t>
            </a:r>
            <a:endParaRPr lang="zh-CN" altLang="en-US" sz="3600" b="1" dirty="0"/>
          </a:p>
        </p:txBody>
      </p:sp>
      <p:sp>
        <p:nvSpPr>
          <p:cNvPr id="3" name="内容占位符 2"/>
          <p:cNvSpPr>
            <a:spLocks noGrp="1"/>
          </p:cNvSpPr>
          <p:nvPr>
            <p:ph sz="quarter" idx="1"/>
          </p:nvPr>
        </p:nvSpPr>
        <p:spPr/>
        <p:txBody>
          <a:bodyPr>
            <a:normAutofit fontScale="92500" lnSpcReduction="10000"/>
          </a:bodyPr>
          <a:lstStyle/>
          <a:p>
            <a:pPr>
              <a:lnSpc>
                <a:spcPct val="150000"/>
              </a:lnSpc>
            </a:pPr>
            <a:r>
              <a:rPr lang="zh-CN" altLang="zh-CN" sz="2400" b="1" dirty="0"/>
              <a:t>该权利要求不仅在</a:t>
            </a:r>
            <a:r>
              <a:rPr lang="en-US" altLang="zh-CN" sz="2400" b="1" dirty="0">
                <a:latin typeface="Times New Roman" pitchFamily="18" charset="0"/>
                <a:cs typeface="Times New Roman" pitchFamily="18" charset="0"/>
              </a:rPr>
              <a:t>2008</a:t>
            </a:r>
            <a:r>
              <a:rPr lang="zh-CN" altLang="zh-CN" sz="2400" b="1" dirty="0">
                <a:latin typeface="Times New Roman" pitchFamily="18" charset="0"/>
                <a:cs typeface="Times New Roman" pitchFamily="18" charset="0"/>
              </a:rPr>
              <a:t>年</a:t>
            </a:r>
            <a:r>
              <a:rPr lang="en-US" altLang="zh-CN" sz="2400" b="1" dirty="0">
                <a:latin typeface="Times New Roman" pitchFamily="18" charset="0"/>
                <a:cs typeface="Times New Roman" pitchFamily="18" charset="0"/>
              </a:rPr>
              <a:t>7</a:t>
            </a:r>
            <a:r>
              <a:rPr lang="zh-CN" altLang="zh-CN" sz="2400" b="1" dirty="0">
                <a:latin typeface="Times New Roman" pitchFamily="18" charset="0"/>
                <a:cs typeface="Times New Roman" pitchFamily="18" charset="0"/>
              </a:rPr>
              <a:t>月</a:t>
            </a:r>
            <a:r>
              <a:rPr lang="en-US" altLang="zh-CN" sz="2400" b="1" dirty="0">
                <a:latin typeface="Times New Roman" pitchFamily="18" charset="0"/>
                <a:cs typeface="Times New Roman" pitchFamily="18" charset="0"/>
              </a:rPr>
              <a:t>9</a:t>
            </a:r>
            <a:r>
              <a:rPr lang="zh-CN" altLang="zh-CN" sz="2400" b="1" dirty="0">
                <a:latin typeface="Times New Roman" pitchFamily="18" charset="0"/>
                <a:cs typeface="Times New Roman" pitchFamily="18" charset="0"/>
              </a:rPr>
              <a:t>日</a:t>
            </a:r>
            <a:r>
              <a:rPr lang="zh-CN" altLang="zh-CN" sz="2400" b="1" dirty="0"/>
              <a:t>国家知识产权局的授权中得到了肯定，而且在</a:t>
            </a:r>
            <a:r>
              <a:rPr lang="en-US" altLang="zh-CN" sz="2400" b="1" dirty="0">
                <a:latin typeface="Times New Roman" pitchFamily="18" charset="0"/>
                <a:cs typeface="Times New Roman" pitchFamily="18" charset="0"/>
              </a:rPr>
              <a:t>2012</a:t>
            </a:r>
            <a:r>
              <a:rPr lang="zh-CN" altLang="zh-CN" sz="2400" b="1" dirty="0">
                <a:latin typeface="Times New Roman" pitchFamily="18" charset="0"/>
                <a:cs typeface="Times New Roman" pitchFamily="18" charset="0"/>
              </a:rPr>
              <a:t>年</a:t>
            </a:r>
            <a:r>
              <a:rPr lang="en-US" altLang="zh-CN" sz="2400" b="1" dirty="0">
                <a:latin typeface="Times New Roman" pitchFamily="18" charset="0"/>
                <a:cs typeface="Times New Roman" pitchFamily="18" charset="0"/>
              </a:rPr>
              <a:t>5</a:t>
            </a:r>
            <a:r>
              <a:rPr lang="zh-CN" altLang="zh-CN" sz="2400" b="1" dirty="0">
                <a:latin typeface="Times New Roman" pitchFamily="18" charset="0"/>
                <a:cs typeface="Times New Roman" pitchFamily="18" charset="0"/>
              </a:rPr>
              <a:t>月</a:t>
            </a:r>
            <a:r>
              <a:rPr lang="en-US" altLang="zh-CN" sz="2400" b="1" dirty="0">
                <a:latin typeface="Times New Roman" pitchFamily="18" charset="0"/>
                <a:cs typeface="Times New Roman" pitchFamily="18" charset="0"/>
              </a:rPr>
              <a:t>31</a:t>
            </a:r>
            <a:r>
              <a:rPr lang="zh-CN" altLang="zh-CN" sz="2400" b="1" dirty="0">
                <a:latin typeface="Times New Roman" pitchFamily="18" charset="0"/>
                <a:cs typeface="Times New Roman" pitchFamily="18" charset="0"/>
              </a:rPr>
              <a:t>日</a:t>
            </a:r>
            <a:r>
              <a:rPr lang="zh-CN" altLang="zh-CN" sz="2400" b="1" dirty="0"/>
              <a:t>专利复审委的无效宣告决定中得以维持。诺基亚公司以此为依据指控华勤公司有关产品侵犯其专利的该权利要求所含技术方案。</a:t>
            </a:r>
          </a:p>
          <a:p>
            <a:pPr>
              <a:lnSpc>
                <a:spcPct val="150000"/>
              </a:lnSpc>
            </a:pPr>
            <a:r>
              <a:rPr lang="zh-CN" altLang="en-US" sz="2400" b="1" dirty="0" smtClean="0"/>
              <a:t>上海</a:t>
            </a:r>
            <a:r>
              <a:rPr lang="zh-CN" altLang="zh-CN" sz="2400" b="1" dirty="0" smtClean="0"/>
              <a:t>一</a:t>
            </a:r>
            <a:r>
              <a:rPr lang="zh-CN" altLang="zh-CN" sz="2400" b="1" dirty="0"/>
              <a:t>、二审判决均认为涉案专利权利要求的保护范围结合说明书仍然不能确定，因为关于终端设备本身如何“被配置为”（虚拟装置）的具体实施方式不</a:t>
            </a:r>
            <a:r>
              <a:rPr lang="zh-CN" altLang="zh-CN" sz="2400" b="1" dirty="0" smtClean="0"/>
              <a:t>明确</a:t>
            </a:r>
            <a:r>
              <a:rPr lang="zh-CN" altLang="en-US" sz="2400" b="1" dirty="0" smtClean="0"/>
              <a:t>，</a:t>
            </a:r>
            <a:r>
              <a:rPr lang="zh-CN" altLang="zh-CN" sz="2400" b="1" dirty="0" smtClean="0"/>
              <a:t>则</a:t>
            </a:r>
            <a:r>
              <a:rPr lang="zh-CN" altLang="zh-CN" sz="2400" b="1" dirty="0"/>
              <a:t>该权利要求的保护范围不能确定，被控侵权的技术方案无论技术特征如何，均不构成侵权。</a:t>
            </a:r>
            <a:endParaRPr lang="zh-CN" altLang="en-US" sz="2400" b="1" dirty="0"/>
          </a:p>
        </p:txBody>
      </p:sp>
      <p:sp>
        <p:nvSpPr>
          <p:cNvPr id="5" name="页脚占位符 4"/>
          <p:cNvSpPr>
            <a:spLocks noGrp="1"/>
          </p:cNvSpPr>
          <p:nvPr>
            <p:ph type="ftr" sz="quarter" idx="11"/>
          </p:nvPr>
        </p:nvSpPr>
        <p:spPr/>
        <p:txBody>
          <a:bodyPr/>
          <a:lstStyle/>
          <a:p>
            <a:r>
              <a:rPr lang="zh-CN" altLang="en-US" smtClean="0"/>
              <a:t>首届上海科创法治论坛</a:t>
            </a:r>
            <a:r>
              <a:rPr lang="en-US" altLang="zh-CN" smtClean="0"/>
              <a:t>2016</a:t>
            </a:r>
            <a:r>
              <a:rPr lang="zh-CN" altLang="en-US" smtClean="0"/>
              <a:t>年</a:t>
            </a:r>
            <a:r>
              <a:rPr lang="en-US" altLang="zh-CN" smtClean="0"/>
              <a:t>10</a:t>
            </a:r>
            <a:r>
              <a:rPr lang="zh-CN" altLang="en-US" smtClean="0"/>
              <a:t>月</a:t>
            </a:r>
            <a:r>
              <a:rPr lang="en-US" altLang="zh-CN" smtClean="0"/>
              <a:t>16</a:t>
            </a:r>
            <a:r>
              <a:rPr lang="zh-CN" altLang="en-US" smtClean="0"/>
              <a:t>日</a:t>
            </a:r>
            <a:endParaRPr lang="zh-CN" altLang="en-US"/>
          </a:p>
        </p:txBody>
      </p:sp>
    </p:spTree>
    <p:extLst>
      <p:ext uri="{BB962C8B-B14F-4D97-AF65-F5344CB8AC3E}">
        <p14:creationId xmlns:p14="http://schemas.microsoft.com/office/powerpoint/2010/main" val="15638623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   </a:t>
            </a:r>
            <a:r>
              <a:rPr lang="zh-CN" altLang="en-US" sz="4400" b="1" dirty="0" smtClean="0"/>
              <a:t>司法解释与专利审查的冲突</a:t>
            </a:r>
            <a:endParaRPr lang="zh-CN" altLang="en-US" sz="4400" b="1" dirty="0"/>
          </a:p>
        </p:txBody>
      </p:sp>
      <p:sp>
        <p:nvSpPr>
          <p:cNvPr id="3" name="内容占位符 2"/>
          <p:cNvSpPr>
            <a:spLocks noGrp="1"/>
          </p:cNvSpPr>
          <p:nvPr>
            <p:ph sz="quarter" idx="1"/>
          </p:nvPr>
        </p:nvSpPr>
        <p:spPr/>
        <p:txBody>
          <a:bodyPr>
            <a:normAutofit fontScale="92500"/>
          </a:bodyPr>
          <a:lstStyle/>
          <a:p>
            <a:pPr>
              <a:lnSpc>
                <a:spcPct val="150000"/>
              </a:lnSpc>
            </a:pPr>
            <a:r>
              <a:rPr lang="zh-CN" altLang="zh-CN" b="1" dirty="0"/>
              <a:t>我国颁布实施《专利法》至今，该法本身并未明文规定专利权利要求的法定撰写方式可否包括功能性限定。</a:t>
            </a:r>
            <a:endParaRPr lang="en-US" altLang="zh-CN" b="1" dirty="0" smtClean="0"/>
          </a:p>
          <a:p>
            <a:pPr>
              <a:lnSpc>
                <a:spcPct val="150000"/>
              </a:lnSpc>
            </a:pPr>
            <a:r>
              <a:rPr lang="zh-CN" altLang="en-US" b="1" dirty="0" smtClean="0"/>
              <a:t>司法解释（</a:t>
            </a:r>
            <a:r>
              <a:rPr lang="en-US" altLang="zh-CN" b="1" dirty="0" smtClean="0"/>
              <a:t>2009</a:t>
            </a:r>
            <a:r>
              <a:rPr lang="zh-CN" altLang="en-US" b="1" dirty="0" smtClean="0"/>
              <a:t>）：</a:t>
            </a:r>
            <a:r>
              <a:rPr lang="zh-CN" altLang="zh-CN" b="1" dirty="0"/>
              <a:t>权利要求中的功能性特征应当根据说明书中的具体实施方式确定</a:t>
            </a:r>
            <a:r>
              <a:rPr lang="zh-CN" altLang="zh-CN" b="1" dirty="0" smtClean="0"/>
              <a:t>保护范围</a:t>
            </a:r>
            <a:r>
              <a:rPr lang="zh-CN" altLang="en-US" b="1" dirty="0" smtClean="0"/>
              <a:t>。</a:t>
            </a:r>
            <a:endParaRPr lang="en-US" altLang="zh-CN" b="1" dirty="0" smtClean="0"/>
          </a:p>
          <a:p>
            <a:pPr>
              <a:lnSpc>
                <a:spcPct val="150000"/>
              </a:lnSpc>
            </a:pPr>
            <a:r>
              <a:rPr lang="zh-CN" altLang="zh-CN" b="1" dirty="0" smtClean="0"/>
              <a:t>《专利审查指南》</a:t>
            </a:r>
            <a:r>
              <a:rPr lang="zh-CN" altLang="en-US" b="1" dirty="0" smtClean="0"/>
              <a:t>（</a:t>
            </a:r>
            <a:r>
              <a:rPr lang="en-US" altLang="zh-CN" b="1" dirty="0" smtClean="0"/>
              <a:t>2001—2010</a:t>
            </a:r>
            <a:r>
              <a:rPr lang="zh-CN" altLang="en-US" b="1" dirty="0" smtClean="0"/>
              <a:t>）</a:t>
            </a:r>
            <a:r>
              <a:rPr lang="zh-CN" altLang="zh-CN" b="1" dirty="0" smtClean="0"/>
              <a:t>：对于</a:t>
            </a:r>
            <a:r>
              <a:rPr lang="zh-CN" altLang="zh-CN" b="1" dirty="0"/>
              <a:t>权利要求中的功能性特征，应当理解为覆盖了所有能够实现所述功能的实施方式。</a:t>
            </a:r>
            <a:endParaRPr lang="zh-CN" altLang="en-US" b="1" dirty="0"/>
          </a:p>
        </p:txBody>
      </p:sp>
      <p:sp>
        <p:nvSpPr>
          <p:cNvPr id="5" name="页脚占位符 4"/>
          <p:cNvSpPr>
            <a:spLocks noGrp="1"/>
          </p:cNvSpPr>
          <p:nvPr>
            <p:ph type="ftr" sz="quarter" idx="11"/>
          </p:nvPr>
        </p:nvSpPr>
        <p:spPr/>
        <p:txBody>
          <a:bodyPr/>
          <a:lstStyle/>
          <a:p>
            <a:r>
              <a:rPr lang="zh-CN" altLang="en-US" smtClean="0"/>
              <a:t>首届上海科创法治论坛</a:t>
            </a:r>
            <a:r>
              <a:rPr lang="en-US" altLang="zh-CN" smtClean="0"/>
              <a:t>2016</a:t>
            </a:r>
            <a:r>
              <a:rPr lang="zh-CN" altLang="en-US" smtClean="0"/>
              <a:t>年</a:t>
            </a:r>
            <a:r>
              <a:rPr lang="en-US" altLang="zh-CN" smtClean="0"/>
              <a:t>10</a:t>
            </a:r>
            <a:r>
              <a:rPr lang="zh-CN" altLang="en-US" smtClean="0"/>
              <a:t>月</a:t>
            </a:r>
            <a:r>
              <a:rPr lang="en-US" altLang="zh-CN" smtClean="0"/>
              <a:t>16</a:t>
            </a:r>
            <a:r>
              <a:rPr lang="zh-CN" altLang="en-US" smtClean="0"/>
              <a:t>日</a:t>
            </a:r>
            <a:endParaRPr lang="zh-CN" altLang="en-US"/>
          </a:p>
        </p:txBody>
      </p:sp>
    </p:spTree>
    <p:extLst>
      <p:ext uri="{BB962C8B-B14F-4D97-AF65-F5344CB8AC3E}">
        <p14:creationId xmlns:p14="http://schemas.microsoft.com/office/powerpoint/2010/main" val="14233614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t> 第二次专利复审未解决根本问题</a:t>
            </a:r>
            <a:endParaRPr lang="zh-CN" altLang="en-US" b="1" dirty="0"/>
          </a:p>
        </p:txBody>
      </p:sp>
      <p:sp>
        <p:nvSpPr>
          <p:cNvPr id="3" name="内容占位符 2"/>
          <p:cNvSpPr>
            <a:spLocks noGrp="1"/>
          </p:cNvSpPr>
          <p:nvPr>
            <p:ph sz="quarter" idx="1"/>
          </p:nvPr>
        </p:nvSpPr>
        <p:spPr>
          <a:xfrm>
            <a:off x="914400" y="1556792"/>
            <a:ext cx="7772400" cy="4463008"/>
          </a:xfrm>
        </p:spPr>
        <p:txBody>
          <a:bodyPr>
            <a:normAutofit fontScale="70000" lnSpcReduction="20000"/>
          </a:bodyPr>
          <a:lstStyle/>
          <a:p>
            <a:pPr>
              <a:lnSpc>
                <a:spcPct val="160000"/>
              </a:lnSpc>
            </a:pPr>
            <a:r>
              <a:rPr lang="zh-CN" altLang="en-US" sz="2800" b="1" dirty="0" smtClean="0"/>
              <a:t>专利复审涉案专利</a:t>
            </a:r>
            <a:r>
              <a:rPr lang="zh-CN" altLang="en-US" sz="2800" b="1" dirty="0"/>
              <a:t>权利</a:t>
            </a:r>
            <a:r>
              <a:rPr lang="zh-CN" altLang="en-US" sz="2800" b="1" dirty="0" smtClean="0"/>
              <a:t>要求</a:t>
            </a:r>
            <a:r>
              <a:rPr lang="en-US" altLang="zh-CN" sz="2800" b="1" dirty="0" smtClean="0"/>
              <a:t>7</a:t>
            </a:r>
            <a:r>
              <a:rPr lang="zh-CN" altLang="en-US" sz="2800" b="1" dirty="0" smtClean="0"/>
              <a:t>被认定因相关权利要求缺乏新颖性而导致该发明专利全部无效，不涉及司法解释的</a:t>
            </a:r>
            <a:r>
              <a:rPr lang="zh-CN" altLang="zh-CN" sz="2800" b="1" dirty="0"/>
              <a:t>权利要求中的功能性特征应当根据说明书中的具体实施方式确定</a:t>
            </a:r>
            <a:r>
              <a:rPr lang="zh-CN" altLang="zh-CN" sz="2800" b="1" dirty="0" smtClean="0"/>
              <a:t>保护范围</a:t>
            </a:r>
            <a:r>
              <a:rPr lang="zh-CN" altLang="en-US" sz="2800" b="1" dirty="0" smtClean="0"/>
              <a:t>。</a:t>
            </a:r>
            <a:endParaRPr lang="en-US" altLang="zh-CN" sz="2800" b="1" dirty="0" smtClean="0"/>
          </a:p>
          <a:p>
            <a:pPr>
              <a:lnSpc>
                <a:spcPct val="160000"/>
              </a:lnSpc>
            </a:pPr>
            <a:r>
              <a:rPr lang="zh-CN" altLang="en-US" sz="2800" b="1" dirty="0" smtClean="0"/>
              <a:t>我国法院不能判定涉案专利是否无效，只能判定权利要求的范围不明确。但是，这实际具有了判定专利无效的效果。</a:t>
            </a:r>
            <a:endParaRPr lang="en-US" altLang="zh-CN" sz="2800" b="1" dirty="0" smtClean="0"/>
          </a:p>
          <a:p>
            <a:pPr>
              <a:lnSpc>
                <a:spcPct val="160000"/>
              </a:lnSpc>
            </a:pPr>
            <a:r>
              <a:rPr lang="zh-CN" altLang="en-US" sz="2800" b="1" dirty="0" smtClean="0"/>
              <a:t>今后可能发生类似案件。</a:t>
            </a:r>
            <a:r>
              <a:rPr lang="zh-CN" altLang="zh-CN" sz="2800" b="1" dirty="0"/>
              <a:t>即便涉案专利权利要求均被宣告无效，如何解决专利（尤其是软件专利）限定性功能权利要求的解释方面，司法与行政的标准不一致，</a:t>
            </a:r>
            <a:r>
              <a:rPr lang="zh-CN" altLang="zh-CN" sz="2800" b="1" dirty="0" smtClean="0"/>
              <a:t>仍是棘手问题。这</a:t>
            </a:r>
            <a:r>
              <a:rPr lang="zh-CN" altLang="zh-CN" sz="2800" b="1" dirty="0"/>
              <a:t>也是我国专利司法与行政执法所面临的重大体制性问题</a:t>
            </a:r>
            <a:r>
              <a:rPr lang="zh-CN" altLang="zh-CN" sz="2800" b="1" dirty="0" smtClean="0"/>
              <a:t>之一</a:t>
            </a:r>
            <a:r>
              <a:rPr lang="zh-CN" altLang="en-US" sz="2800" b="1" dirty="0" smtClean="0"/>
              <a:t>，需研究解决。</a:t>
            </a:r>
            <a:endParaRPr lang="en-US" altLang="zh-CN" sz="2800" b="1" dirty="0" smtClean="0"/>
          </a:p>
          <a:p>
            <a:endParaRPr lang="en-US" altLang="zh-CN" sz="2800" b="1" dirty="0" smtClean="0"/>
          </a:p>
          <a:p>
            <a:endParaRPr lang="en-US" altLang="zh-CN" sz="2800" b="1" dirty="0"/>
          </a:p>
          <a:p>
            <a:pPr marL="0" indent="0">
              <a:buNone/>
            </a:pPr>
            <a:endParaRPr lang="zh-CN" altLang="en-US" dirty="0"/>
          </a:p>
        </p:txBody>
      </p:sp>
      <p:sp>
        <p:nvSpPr>
          <p:cNvPr id="5" name="页脚占位符 4"/>
          <p:cNvSpPr>
            <a:spLocks noGrp="1"/>
          </p:cNvSpPr>
          <p:nvPr>
            <p:ph type="ftr" sz="quarter" idx="11"/>
          </p:nvPr>
        </p:nvSpPr>
        <p:spPr/>
        <p:txBody>
          <a:bodyPr/>
          <a:lstStyle/>
          <a:p>
            <a:r>
              <a:rPr lang="zh-CN" altLang="en-US" smtClean="0"/>
              <a:t>首届上海科创法治论坛</a:t>
            </a:r>
            <a:r>
              <a:rPr lang="en-US" altLang="zh-CN" smtClean="0"/>
              <a:t>2016</a:t>
            </a:r>
            <a:r>
              <a:rPr lang="zh-CN" altLang="en-US" smtClean="0"/>
              <a:t>年</a:t>
            </a:r>
            <a:r>
              <a:rPr lang="en-US" altLang="zh-CN" smtClean="0"/>
              <a:t>10</a:t>
            </a:r>
            <a:r>
              <a:rPr lang="zh-CN" altLang="en-US" smtClean="0"/>
              <a:t>月</a:t>
            </a:r>
            <a:r>
              <a:rPr lang="en-US" altLang="zh-CN" smtClean="0"/>
              <a:t>16</a:t>
            </a:r>
            <a:r>
              <a:rPr lang="zh-CN" altLang="en-US" smtClean="0"/>
              <a:t>日</a:t>
            </a:r>
            <a:endParaRPr lang="zh-CN" altLang="en-US"/>
          </a:p>
        </p:txBody>
      </p:sp>
    </p:spTree>
    <p:extLst>
      <p:ext uri="{BB962C8B-B14F-4D97-AF65-F5344CB8AC3E}">
        <p14:creationId xmlns:p14="http://schemas.microsoft.com/office/powerpoint/2010/main" val="14406622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p:txBody>
          <a:bodyPr/>
          <a:lstStyle/>
          <a:p>
            <a:endParaRPr lang="en-US" altLang="zh-CN" dirty="0" smtClean="0"/>
          </a:p>
          <a:p>
            <a:endParaRPr lang="en-US" altLang="zh-CN" dirty="0"/>
          </a:p>
          <a:p>
            <a:endParaRPr lang="en-US" altLang="zh-CN" dirty="0" smtClean="0"/>
          </a:p>
          <a:p>
            <a:endParaRPr lang="en-US" altLang="zh-CN" dirty="0"/>
          </a:p>
          <a:p>
            <a:pPr marL="0" indent="0">
              <a:buNone/>
            </a:pPr>
            <a:r>
              <a:rPr lang="en-US" altLang="zh-CN" dirty="0" smtClean="0"/>
              <a:t>                              </a:t>
            </a:r>
            <a:endParaRPr lang="zh-CN" altLang="en-US" dirty="0"/>
          </a:p>
        </p:txBody>
      </p:sp>
      <p:sp>
        <p:nvSpPr>
          <p:cNvPr id="4" name="WordArt 4"/>
          <p:cNvSpPr>
            <a:spLocks noChangeArrowheads="1" noChangeShapeType="1" noTextEdit="1"/>
          </p:cNvSpPr>
          <p:nvPr/>
        </p:nvSpPr>
        <p:spPr bwMode="auto">
          <a:xfrm>
            <a:off x="2438400" y="2492896"/>
            <a:ext cx="3886200" cy="1296144"/>
          </a:xfrm>
          <a:prstGeom prst="rect">
            <a:avLst/>
          </a:prstGeom>
        </p:spPr>
        <p:txBody>
          <a:bodyPr wrap="none" fromWordArt="1">
            <a:prstTxWarp prst="textFadeUp">
              <a:avLst>
                <a:gd name="adj" fmla="val 9991"/>
              </a:avLst>
            </a:prstTxWarp>
          </a:bodyPr>
          <a:lstStyle/>
          <a:p>
            <a:pPr algn="ctr"/>
            <a:r>
              <a:rPr lang="zh-CN" altLang="en-US" sz="3600" kern="10" dirty="0">
                <a:ln w="12700">
                  <a:solidFill>
                    <a:srgbClr val="B2B2B2"/>
                  </a:solidFill>
                  <a:miter lim="800000"/>
                  <a:headEnd/>
                  <a:tailEnd/>
                </a:ln>
                <a:gradFill rotWithShape="0">
                  <a:gsLst>
                    <a:gs pos="0">
                      <a:srgbClr val="520402"/>
                    </a:gs>
                    <a:gs pos="100000">
                      <a:srgbClr val="FFCC00"/>
                    </a:gs>
                  </a:gsLst>
                  <a:lin ang="5400000" scaled="1"/>
                </a:gradFill>
                <a:effectLst>
                  <a:outerShdw dist="35921" dir="2700000" sy="50000" rotWithShape="0">
                    <a:srgbClr val="875B0D"/>
                  </a:outerShdw>
                </a:effectLst>
                <a:latin typeface="宋体"/>
                <a:ea typeface="宋体"/>
              </a:rPr>
              <a:t>谢谢</a:t>
            </a:r>
          </a:p>
        </p:txBody>
      </p:sp>
      <p:sp>
        <p:nvSpPr>
          <p:cNvPr id="2" name="页脚占位符 1"/>
          <p:cNvSpPr>
            <a:spLocks noGrp="1"/>
          </p:cNvSpPr>
          <p:nvPr>
            <p:ph type="ftr" sz="quarter" idx="11"/>
          </p:nvPr>
        </p:nvSpPr>
        <p:spPr/>
        <p:txBody>
          <a:bodyPr/>
          <a:lstStyle/>
          <a:p>
            <a:r>
              <a:rPr lang="zh-CN" altLang="en-US" smtClean="0"/>
              <a:t>首届上海科创法治论坛</a:t>
            </a:r>
            <a:r>
              <a:rPr lang="en-US" altLang="zh-CN" smtClean="0"/>
              <a:t>2016</a:t>
            </a:r>
            <a:r>
              <a:rPr lang="zh-CN" altLang="en-US" smtClean="0"/>
              <a:t>年</a:t>
            </a:r>
            <a:r>
              <a:rPr lang="en-US" altLang="zh-CN" smtClean="0"/>
              <a:t>10</a:t>
            </a:r>
            <a:r>
              <a:rPr lang="zh-CN" altLang="en-US" smtClean="0"/>
              <a:t>月</a:t>
            </a:r>
            <a:r>
              <a:rPr lang="en-US" altLang="zh-CN" smtClean="0"/>
              <a:t>16</a:t>
            </a:r>
            <a:r>
              <a:rPr lang="zh-CN" altLang="en-US" smtClean="0"/>
              <a:t>日</a:t>
            </a:r>
            <a:endParaRPr lang="zh-CN" altLang="en-US"/>
          </a:p>
        </p:txBody>
      </p:sp>
    </p:spTree>
    <p:extLst>
      <p:ext uri="{BB962C8B-B14F-4D97-AF65-F5344CB8AC3E}">
        <p14:creationId xmlns:p14="http://schemas.microsoft.com/office/powerpoint/2010/main" val="14630570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平衡">
  <a:themeElements>
    <a:clrScheme name="平衡">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平衡">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平衡">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530</TotalTime>
  <Words>779</Words>
  <Application>Microsoft Office PowerPoint</Application>
  <PresentationFormat>全屏显示(4:3)</PresentationFormat>
  <Paragraphs>50</Paragraphs>
  <Slides>9</Slides>
  <Notes>0</Notes>
  <HiddenSlides>0</HiddenSlides>
  <MMClips>0</MMClips>
  <ScaleCrop>false</ScaleCrop>
  <HeadingPairs>
    <vt:vector size="4" baseType="variant">
      <vt:variant>
        <vt:lpstr>主题</vt:lpstr>
      </vt:variant>
      <vt:variant>
        <vt:i4>1</vt:i4>
      </vt:variant>
      <vt:variant>
        <vt:lpstr>幻灯片标题</vt:lpstr>
      </vt:variant>
      <vt:variant>
        <vt:i4>9</vt:i4>
      </vt:variant>
    </vt:vector>
  </HeadingPairs>
  <TitlesOfParts>
    <vt:vector size="10" baseType="lpstr">
      <vt:lpstr>平衡</vt:lpstr>
      <vt:lpstr>科技创新视野下的发明专利保护</vt:lpstr>
      <vt:lpstr> 科技创新的关键：发明创造与专利保护</vt:lpstr>
      <vt:lpstr>PowerPoint 演示文稿</vt:lpstr>
      <vt:lpstr>                          发明专利保护：       以专利功能性限定权利要求为例</vt:lpstr>
      <vt:lpstr>                      核心问题</vt:lpstr>
      <vt:lpstr>   第一次专利复审与专利诉讼的冲突</vt:lpstr>
      <vt:lpstr>   司法解释与专利审查的冲突</vt:lpstr>
      <vt:lpstr> 第二次专利复审未解决根本问题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科技创新视野下的发明专利保护</dc:title>
  <dc:creator>admin</dc:creator>
  <cp:lastModifiedBy>admin</cp:lastModifiedBy>
  <cp:revision>42</cp:revision>
  <dcterms:created xsi:type="dcterms:W3CDTF">2016-10-07T12:51:26Z</dcterms:created>
  <dcterms:modified xsi:type="dcterms:W3CDTF">2016-10-30T12:41:56Z</dcterms:modified>
</cp:coreProperties>
</file>