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76" r:id="rId4"/>
    <p:sldId id="277" r:id="rId5"/>
    <p:sldId id="278" r:id="rId6"/>
    <p:sldId id="281" r:id="rId7"/>
    <p:sldId id="279" r:id="rId8"/>
    <p:sldId id="282" r:id="rId9"/>
    <p:sldId id="283" r:id="rId10"/>
    <p:sldId id="268" r:id="rId11"/>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16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32" autoAdjust="0"/>
    <p:restoredTop sz="94667" autoAdjust="0"/>
  </p:normalViewPr>
  <p:slideViewPr>
    <p:cSldViewPr>
      <p:cViewPr varScale="1">
        <p:scale>
          <a:sx n="82" d="100"/>
          <a:sy n="82" d="100"/>
        </p:scale>
        <p:origin x="1478" y="5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ltLang="en-US" dirty="0">
                <a:solidFill>
                  <a:srgbClr val="FF0000"/>
                </a:solidFill>
                <a:latin typeface="Times New Roman" pitchFamily="18" charset="0"/>
                <a:cs typeface="Times New Roman" pitchFamily="18" charset="0"/>
              </a:rPr>
              <a:t>Country</a:t>
            </a:r>
            <a:r>
              <a:rPr lang="en-US" altLang="en-US" baseline="0" dirty="0">
                <a:solidFill>
                  <a:srgbClr val="FF0000"/>
                </a:solidFill>
                <a:latin typeface="Times New Roman" pitchFamily="18" charset="0"/>
                <a:cs typeface="Times New Roman" pitchFamily="18" charset="0"/>
              </a:rPr>
              <a:t> of </a:t>
            </a:r>
            <a:r>
              <a:rPr lang="en-US" altLang="en-US" dirty="0">
                <a:solidFill>
                  <a:srgbClr val="FF0000"/>
                </a:solidFill>
                <a:latin typeface="Times New Roman" pitchFamily="18" charset="0"/>
                <a:cs typeface="Times New Roman" pitchFamily="18" charset="0"/>
              </a:rPr>
              <a:t>Provenance by Articles in EU </a:t>
            </a:r>
          </a:p>
        </c:rich>
      </c:tx>
      <c:overlay val="0"/>
    </c:title>
    <c:autoTitleDeleted val="0"/>
    <c:view3D>
      <c:rotX val="30"/>
      <c:rotY val="0"/>
      <c:rAngAx val="0"/>
    </c:view3D>
    <c:floor>
      <c:thickness val="0"/>
    </c:floor>
    <c:sideWall>
      <c:thickness val="0"/>
    </c:sideWall>
    <c:backWall>
      <c:thickness val="0"/>
    </c:backWall>
    <c:plotArea>
      <c:layout/>
      <c:pie3DChart>
        <c:varyColors val="1"/>
        <c:ser>
          <c:idx val="0"/>
          <c:order val="0"/>
          <c:tx>
            <c:strRef>
              <c:f>Sheet1!$B$1</c:f>
              <c:strCache>
                <c:ptCount val="1"/>
                <c:pt idx="0">
                  <c:v>Provenance</c:v>
                </c:pt>
              </c:strCache>
            </c:strRef>
          </c:tx>
          <c:cat>
            <c:strRef>
              <c:f>Sheet1!$A$2:$A$5</c:f>
              <c:strCache>
                <c:ptCount val="3"/>
                <c:pt idx="0">
                  <c:v>China</c:v>
                </c:pt>
                <c:pt idx="1">
                  <c:v>HK China</c:v>
                </c:pt>
                <c:pt idx="2">
                  <c:v>others</c:v>
                </c:pt>
              </c:strCache>
            </c:strRef>
          </c:cat>
          <c:val>
            <c:numRef>
              <c:f>Sheet1!$B$2:$B$5</c:f>
              <c:numCache>
                <c:formatCode>General</c:formatCode>
                <c:ptCount val="4"/>
                <c:pt idx="0">
                  <c:v>80.2</c:v>
                </c:pt>
                <c:pt idx="1">
                  <c:v>8.02</c:v>
                </c:pt>
                <c:pt idx="2">
                  <c:v>11.78</c:v>
                </c:pt>
              </c:numCache>
            </c:numRef>
          </c:val>
          <c:extLst>
            <c:ext xmlns:c16="http://schemas.microsoft.com/office/drawing/2014/chart" uri="{C3380CC4-5D6E-409C-BE32-E72D297353CC}">
              <c16:uniqueId val="{00000000-3F6D-414B-8011-F962CD24420D}"/>
            </c:ext>
          </c:extLst>
        </c:ser>
        <c:dLbls>
          <c:showLegendKey val="0"/>
          <c:showVal val="0"/>
          <c:showCatName val="0"/>
          <c:showSerName val="0"/>
          <c:showPercent val="0"/>
          <c:showBubbleSize val="0"/>
          <c:showLeaderLines val="1"/>
        </c:dLbls>
      </c:pie3DChart>
    </c:plotArea>
    <c:legend>
      <c:legendPos val="r"/>
      <c:legendEntry>
        <c:idx val="3"/>
        <c:delete val="1"/>
      </c:legendEntry>
      <c:overlay val="0"/>
    </c:legend>
    <c:plotVisOnly val="1"/>
    <c:dispBlanksAs val="gap"/>
    <c:showDLblsOverMax val="0"/>
  </c:chart>
  <c:spPr>
    <a:ln>
      <a:solidFill>
        <a:schemeClr val="bg1"/>
      </a:solidFill>
    </a:ln>
  </c:spPr>
  <c:txPr>
    <a:bodyPr/>
    <a:lstStyle/>
    <a:p>
      <a:pPr>
        <a:defRPr sz="1800"/>
      </a:pPr>
      <a:endParaRPr lang="zh-CN"/>
    </a:p>
  </c:txPr>
  <c:externalData r:id="rId1">
    <c:autoUpdate val="0"/>
  </c:externalData>
  <c:userShapes r:id="rId2"/>
</c:chartSpace>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png"/></Relationships>
</file>

<file path=ppt/drawings/drawing1.xml><?xml version="1.0" encoding="utf-8"?>
<c:userShapes xmlns:c="http://schemas.openxmlformats.org/drawingml/2006/chart">
  <cdr:relSizeAnchor xmlns:cdr="http://schemas.openxmlformats.org/drawingml/2006/chartDrawing">
    <cdr:from>
      <cdr:x>0.08915</cdr:x>
      <cdr:y>0.28421</cdr:y>
    </cdr:from>
    <cdr:to>
      <cdr:x>0.10698</cdr:x>
      <cdr:y>0.47513</cdr:y>
    </cdr:to>
    <cdr:cxnSp macro="">
      <cdr:nvCxnSpPr>
        <cdr:cNvPr id="3" name="直接箭头连接符 2">
          <a:extLst xmlns:a="http://schemas.openxmlformats.org/drawingml/2006/main">
            <a:ext uri="{FF2B5EF4-FFF2-40B4-BE49-F238E27FC236}">
              <a16:creationId xmlns:a16="http://schemas.microsoft.com/office/drawing/2014/main" id="{C9E5F13F-0062-48E7-AE56-A2037573260C}"/>
            </a:ext>
          </a:extLst>
        </cdr:cNvPr>
        <cdr:cNvCxnSpPr/>
      </cdr:nvCxnSpPr>
      <cdr:spPr>
        <a:xfrm xmlns:a="http://schemas.openxmlformats.org/drawingml/2006/main">
          <a:off x="360040" y="1286310"/>
          <a:ext cx="72008" cy="864096"/>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0.07132</cdr:x>
      <cdr:y>0.18875</cdr:y>
    </cdr:from>
    <cdr:to>
      <cdr:x>0.39226</cdr:x>
      <cdr:y>0.33194</cdr:y>
    </cdr:to>
    <cdr:sp macro="" textlink="">
      <cdr:nvSpPr>
        <cdr:cNvPr id="4" name="矩形 3"/>
        <cdr:cNvSpPr/>
      </cdr:nvSpPr>
      <cdr:spPr>
        <a:xfrm xmlns:a="http://schemas.openxmlformats.org/drawingml/2006/main">
          <a:off x="288032" y="854262"/>
          <a:ext cx="1296144" cy="648072"/>
        </a:xfrm>
        <a:prstGeom xmlns:a="http://schemas.openxmlformats.org/drawingml/2006/main" prst="rect">
          <a:avLst/>
        </a:prstGeom>
        <a:ln xmlns:a="http://schemas.openxmlformats.org/drawingml/2006/main" w="3175"/>
      </cdr:spPr>
      <cdr:style>
        <a:lnRef xmlns:a="http://schemas.openxmlformats.org/drawingml/2006/main" idx="2">
          <a:schemeClr val="accent2"/>
        </a:lnRef>
        <a:fillRef xmlns:a="http://schemas.openxmlformats.org/drawingml/2006/main" idx="1">
          <a:schemeClr val="lt1"/>
        </a:fillRef>
        <a:effectRef xmlns:a="http://schemas.openxmlformats.org/drawingml/2006/main" idx="0">
          <a:schemeClr val="accent2"/>
        </a:effectRef>
        <a:fontRef xmlns:a="http://schemas.openxmlformats.org/drawingml/2006/main" idx="minor">
          <a:schemeClr val="dk1"/>
        </a:fontRef>
      </cdr:style>
      <cdr:txBody>
        <a:bodyPr xmlns:a="http://schemas.openxmlformats.org/drawingml/2006/main" vertOverflow="clip"/>
        <a:lstStyle xmlns:a="http://schemas.openxmlformats.org/drawingml/2006/main"/>
        <a:p xmlns:a="http://schemas.openxmlformats.org/drawingml/2006/main">
          <a:r>
            <a:rPr lang="en-US" altLang="zh-CN" sz="1800" b="1" dirty="0">
              <a:latin typeface="Times New Roman" pitchFamily="18" charset="0"/>
              <a:cs typeface="Times New Roman" pitchFamily="18" charset="0"/>
            </a:rPr>
            <a:t>HK China 16.17%</a:t>
          </a:r>
          <a:endParaRPr lang="zh-CN" sz="1800" b="1" dirty="0">
            <a:latin typeface="Times New Roman" pitchFamily="18" charset="0"/>
            <a:cs typeface="Times New Roman" pitchFamily="18" charset="0"/>
          </a:endParaRPr>
        </a:p>
      </cdr:txBody>
    </cdr:sp>
  </cdr:relSizeAnchor>
  <cdr:relSizeAnchor xmlns:cdr="http://schemas.openxmlformats.org/drawingml/2006/chartDrawing">
    <cdr:from>
      <cdr:x>0.1783</cdr:x>
      <cdr:y>0.34785</cdr:y>
    </cdr:from>
    <cdr:to>
      <cdr:x>0.60622</cdr:x>
      <cdr:y>0.41149</cdr:y>
    </cdr:to>
    <cdr:sp macro="" textlink="">
      <cdr:nvSpPr>
        <cdr:cNvPr id="6" name="矩形 5"/>
        <cdr:cNvSpPr/>
      </cdr:nvSpPr>
      <cdr:spPr>
        <a:xfrm xmlns:a="http://schemas.openxmlformats.org/drawingml/2006/main">
          <a:off x="720080" y="1574342"/>
          <a:ext cx="1728192" cy="288032"/>
        </a:xfrm>
        <a:prstGeom xmlns:a="http://schemas.openxmlformats.org/drawingml/2006/main" prst="rect">
          <a:avLst/>
        </a:prstGeom>
        <a:solidFill xmlns:a="http://schemas.openxmlformats.org/drawingml/2006/main">
          <a:srgbClr val="92D050"/>
        </a:solidFill>
        <a:ln xmlns:a="http://schemas.openxmlformats.org/drawingml/2006/main">
          <a:solidFill>
            <a:srgbClr val="FFFF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en-US" altLang="zh-CN" sz="1600" b="1" dirty="0">
              <a:solidFill>
                <a:schemeClr val="tx1"/>
              </a:solidFill>
              <a:latin typeface="Times New Roman" pitchFamily="18" charset="0"/>
              <a:cs typeface="Times New Roman" pitchFamily="18" charset="0"/>
            </a:rPr>
            <a:t>Others .11.62%</a:t>
          </a:r>
          <a:endParaRPr lang="zh-CN" sz="1600" b="1" dirty="0">
            <a:solidFill>
              <a:schemeClr val="tx1"/>
            </a:solidFill>
            <a:latin typeface="Times New Roman" pitchFamily="18" charset="0"/>
            <a:cs typeface="Times New Roman" pitchFamily="18" charset="0"/>
          </a:endParaRPr>
        </a:p>
      </cdr:txBody>
    </cdr:sp>
  </cdr:relSizeAnchor>
  <cdr:relSizeAnchor xmlns:cdr="http://schemas.openxmlformats.org/drawingml/2006/chartDrawing">
    <cdr:from>
      <cdr:x>0.01852</cdr:x>
      <cdr:y>0.77</cdr:y>
    </cdr:from>
    <cdr:to>
      <cdr:x>0.99425</cdr:x>
      <cdr:y>0.99536</cdr:y>
    </cdr:to>
    <cdr:sp macro="" textlink="">
      <cdr:nvSpPr>
        <cdr:cNvPr id="7" name="矩形 6"/>
        <cdr:cNvSpPr/>
      </cdr:nvSpPr>
      <cdr:spPr>
        <a:xfrm xmlns:a="http://schemas.openxmlformats.org/drawingml/2006/main">
          <a:off x="76200" y="3484984"/>
          <a:ext cx="4014936" cy="1019979"/>
        </a:xfrm>
        <a:prstGeom xmlns:a="http://schemas.openxmlformats.org/drawingml/2006/main" prst="rect">
          <a:avLst/>
        </a:prstGeom>
        <a:solidFill xmlns:a="http://schemas.openxmlformats.org/drawingml/2006/main">
          <a:schemeClr val="bg1"/>
        </a:solidFill>
        <a:ln xmlns:a="http://schemas.openxmlformats.org/drawingml/2006/main">
          <a:solidFill>
            <a:schemeClr val="bg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en-US" altLang="zh-CN" sz="1400" b="1" dirty="0">
              <a:solidFill>
                <a:schemeClr val="tx1"/>
              </a:solidFill>
              <a:latin typeface="Times New Roman" pitchFamily="18" charset="0"/>
              <a:cs typeface="Times New Roman" pitchFamily="18" charset="0"/>
            </a:rPr>
            <a:t>Source: EU Custom IPR, Results at the EU border </a:t>
          </a:r>
          <a:r>
            <a:rPr lang="en-US" altLang="zh-CN" sz="1400" b="1" dirty="0">
              <a:solidFill>
                <a:srgbClr val="FF0000"/>
              </a:solidFill>
              <a:latin typeface="Times New Roman" pitchFamily="18" charset="0"/>
              <a:cs typeface="Times New Roman" pitchFamily="18" charset="0"/>
            </a:rPr>
            <a:t>2016</a:t>
          </a:r>
          <a:r>
            <a:rPr lang="en-US" altLang="zh-CN" sz="1400" b="1" dirty="0">
              <a:solidFill>
                <a:schemeClr val="tx1"/>
              </a:solidFill>
              <a:latin typeface="Times New Roman" pitchFamily="18" charset="0"/>
              <a:cs typeface="Times New Roman" pitchFamily="18" charset="0"/>
            </a:rPr>
            <a:t>. China continued to be main source country from where IPR infringing goods were </a:t>
          </a:r>
          <a:r>
            <a:rPr lang="en-US" altLang="zh-CN" sz="1400" b="1" dirty="0">
              <a:solidFill>
                <a:srgbClr val="FF0000"/>
              </a:solidFill>
              <a:latin typeface="Times New Roman" pitchFamily="18" charset="0"/>
              <a:cs typeface="Times New Roman" pitchFamily="18" charset="0"/>
            </a:rPr>
            <a:t>shipping</a:t>
          </a:r>
          <a:r>
            <a:rPr lang="en-US" altLang="zh-CN" sz="1400" b="1" dirty="0">
              <a:solidFill>
                <a:schemeClr val="tx1"/>
              </a:solidFill>
              <a:latin typeface="Times New Roman" pitchFamily="18" charset="0"/>
              <a:cs typeface="Times New Roman" pitchFamily="18" charset="0"/>
            </a:rPr>
            <a:t> to the EU. </a:t>
          </a:r>
          <a:endParaRPr lang="zh-CN" sz="1400" b="1" dirty="0">
            <a:solidFill>
              <a:schemeClr val="tx1"/>
            </a:solidFill>
            <a:latin typeface="Times New Roman" pitchFamily="18" charset="0"/>
            <a:cs typeface="Times New Roman" pitchFamily="18" charset="0"/>
          </a:endParaRPr>
        </a:p>
      </cdr:txBody>
    </cdr:sp>
  </cdr:relSizeAnchor>
  <cdr:relSizeAnchor xmlns:cdr="http://schemas.openxmlformats.org/drawingml/2006/chartDrawing">
    <cdr:from>
      <cdr:x>0.19509</cdr:x>
      <cdr:y>0.53135</cdr:y>
    </cdr:from>
    <cdr:to>
      <cdr:x>0.55169</cdr:x>
      <cdr:y>0.6109</cdr:y>
    </cdr:to>
    <cdr:sp macro="" textlink="">
      <cdr:nvSpPr>
        <cdr:cNvPr id="2" name="矩形 1"/>
        <cdr:cNvSpPr/>
      </cdr:nvSpPr>
      <cdr:spPr>
        <a:xfrm xmlns:a="http://schemas.openxmlformats.org/drawingml/2006/main">
          <a:off x="787896" y="2404864"/>
          <a:ext cx="1440160" cy="360040"/>
        </a:xfrm>
        <a:prstGeom xmlns:a="http://schemas.openxmlformats.org/drawingml/2006/main" prst="rect">
          <a:avLst/>
        </a:prstGeom>
        <a:solidFill xmlns:a="http://schemas.openxmlformats.org/drawingml/2006/main">
          <a:srgbClr val="1160FF"/>
        </a:solidFill>
        <a:ln xmlns:a="http://schemas.openxmlformats.org/drawingml/2006/main">
          <a:solidFill>
            <a:srgbClr val="1160FF"/>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en-US" altLang="zh-CN" sz="1600" b="1" dirty="0">
              <a:latin typeface="Times New Roman" pitchFamily="18" charset="0"/>
              <a:cs typeface="Times New Roman" pitchFamily="18" charset="0"/>
            </a:rPr>
            <a:t>China 72.21%</a:t>
          </a:r>
          <a:endParaRPr lang="zh-CN" sz="1600" b="1" dirty="0">
            <a:latin typeface="Times New Roman" pitchFamily="18" charset="0"/>
            <a:cs typeface="Times New Roman" pitchFamily="18" charset="0"/>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847E3C-4AFE-4F71-B9CB-FAF6948F598E}" type="datetimeFigureOut">
              <a:rPr lang="zh-CN" altLang="en-US" smtClean="0"/>
              <a:t>2018/6/27</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F04138A-9A40-4D65-90B9-79EF7446A4A7}" type="slidenum">
              <a:rPr lang="zh-CN" altLang="en-US" smtClean="0"/>
              <a:t>‹#›</a:t>
            </a:fld>
            <a:endParaRPr lang="zh-CN" altLang="en-US"/>
          </a:p>
        </p:txBody>
      </p:sp>
    </p:spTree>
    <p:extLst>
      <p:ext uri="{BB962C8B-B14F-4D97-AF65-F5344CB8AC3E}">
        <p14:creationId xmlns:p14="http://schemas.microsoft.com/office/powerpoint/2010/main" val="31551223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04138A-9A40-4D65-90B9-79EF7446A4A7}" type="slidenum">
              <a:rPr lang="zh-CN" altLang="en-US" smtClean="0"/>
              <a:t>1</a:t>
            </a:fld>
            <a:endParaRPr lang="zh-CN" altLang="en-US"/>
          </a:p>
        </p:txBody>
      </p:sp>
    </p:spTree>
    <p:extLst>
      <p:ext uri="{BB962C8B-B14F-4D97-AF65-F5344CB8AC3E}">
        <p14:creationId xmlns:p14="http://schemas.microsoft.com/office/powerpoint/2010/main" val="23831977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04138A-9A40-4D65-90B9-79EF7446A4A7}" type="slidenum">
              <a:rPr lang="zh-CN" altLang="en-US" smtClean="0"/>
              <a:t>10</a:t>
            </a:fld>
            <a:endParaRPr lang="zh-CN" altLang="en-US"/>
          </a:p>
        </p:txBody>
      </p:sp>
    </p:spTree>
    <p:extLst>
      <p:ext uri="{BB962C8B-B14F-4D97-AF65-F5344CB8AC3E}">
        <p14:creationId xmlns:p14="http://schemas.microsoft.com/office/powerpoint/2010/main" val="25308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r>
              <a:rPr lang="en-US" altLang="zh-CN"/>
              <a:t>2018/06/10</a:t>
            </a:r>
            <a:endParaRPr lang="zh-CN" altLang="en-US"/>
          </a:p>
        </p:txBody>
      </p:sp>
      <p:sp>
        <p:nvSpPr>
          <p:cNvPr id="5" name="页脚占位符 4"/>
          <p:cNvSpPr>
            <a:spLocks noGrp="1"/>
          </p:cNvSpPr>
          <p:nvPr>
            <p:ph type="ftr" sz="quarter" idx="11"/>
          </p:nvPr>
        </p:nvSpPr>
        <p:spPr/>
        <p:txBody>
          <a:bodyPr/>
          <a:lstStyle/>
          <a:p>
            <a:r>
              <a:rPr lang="zh-CN" altLang="en-US"/>
              <a:t>复旦知识产权会议</a:t>
            </a:r>
            <a:endParaRPr lang="zh-CN" altLang="en-US" dirty="0"/>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r>
              <a:rPr lang="en-US" altLang="zh-CN"/>
              <a:t>2018/06/10</a:t>
            </a:r>
            <a:endParaRPr lang="zh-CN" altLang="en-US"/>
          </a:p>
        </p:txBody>
      </p:sp>
      <p:sp>
        <p:nvSpPr>
          <p:cNvPr id="5" name="页脚占位符 4"/>
          <p:cNvSpPr>
            <a:spLocks noGrp="1"/>
          </p:cNvSpPr>
          <p:nvPr>
            <p:ph type="ftr" sz="quarter" idx="11"/>
          </p:nvPr>
        </p:nvSpPr>
        <p:spPr/>
        <p:txBody>
          <a:bodyPr/>
          <a:lstStyle/>
          <a:p>
            <a:r>
              <a:rPr lang="zh-CN" altLang="en-US"/>
              <a:t>复旦知识产权会议</a:t>
            </a:r>
            <a:endParaRPr lang="zh-CN" altLang="en-US" dirty="0"/>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r>
              <a:rPr lang="en-US" altLang="zh-CN"/>
              <a:t>2018/06/10</a:t>
            </a:r>
            <a:endParaRPr lang="zh-CN" altLang="en-US"/>
          </a:p>
        </p:txBody>
      </p:sp>
      <p:sp>
        <p:nvSpPr>
          <p:cNvPr id="5" name="页脚占位符 4"/>
          <p:cNvSpPr>
            <a:spLocks noGrp="1"/>
          </p:cNvSpPr>
          <p:nvPr>
            <p:ph type="ftr" sz="quarter" idx="11"/>
          </p:nvPr>
        </p:nvSpPr>
        <p:spPr/>
        <p:txBody>
          <a:bodyPr/>
          <a:lstStyle/>
          <a:p>
            <a:r>
              <a:rPr lang="zh-CN" altLang="en-US"/>
              <a:t>复旦知识产权会议</a:t>
            </a:r>
            <a:endParaRPr lang="zh-CN" altLang="en-US" dirty="0"/>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r>
              <a:rPr lang="en-US" altLang="zh-CN"/>
              <a:t>2018/06/10</a:t>
            </a:r>
            <a:endParaRPr lang="zh-CN" altLang="en-US"/>
          </a:p>
        </p:txBody>
      </p:sp>
      <p:sp>
        <p:nvSpPr>
          <p:cNvPr id="6" name="页脚占位符 5"/>
          <p:cNvSpPr>
            <a:spLocks noGrp="1"/>
          </p:cNvSpPr>
          <p:nvPr>
            <p:ph type="ftr" sz="quarter" idx="11"/>
          </p:nvPr>
        </p:nvSpPr>
        <p:spPr/>
        <p:txBody>
          <a:bodyPr/>
          <a:lstStyle/>
          <a:p>
            <a:r>
              <a:rPr lang="zh-CN" altLang="en-US"/>
              <a:t>复旦知识产权会议</a:t>
            </a:r>
            <a:endParaRPr lang="zh-CN" altLang="en-US" dirty="0"/>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r>
              <a:rPr lang="en-US" altLang="zh-CN"/>
              <a:t>2018/06/10</a:t>
            </a:r>
            <a:endParaRPr lang="zh-CN" altLang="en-US"/>
          </a:p>
        </p:txBody>
      </p:sp>
      <p:sp>
        <p:nvSpPr>
          <p:cNvPr id="8" name="页脚占位符 7"/>
          <p:cNvSpPr>
            <a:spLocks noGrp="1"/>
          </p:cNvSpPr>
          <p:nvPr>
            <p:ph type="ftr" sz="quarter" idx="11"/>
          </p:nvPr>
        </p:nvSpPr>
        <p:spPr/>
        <p:txBody>
          <a:bodyPr/>
          <a:lstStyle/>
          <a:p>
            <a:r>
              <a:rPr lang="zh-CN" altLang="en-US"/>
              <a:t>复旦知识产权会议</a:t>
            </a:r>
            <a:endParaRPr lang="zh-CN" altLang="en-US" dirty="0"/>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r>
              <a:rPr lang="en-US" altLang="zh-CN"/>
              <a:t>2018/06/10</a:t>
            </a:r>
            <a:endParaRPr lang="zh-CN" altLang="en-US"/>
          </a:p>
        </p:txBody>
      </p:sp>
      <p:sp>
        <p:nvSpPr>
          <p:cNvPr id="4" name="页脚占位符 3"/>
          <p:cNvSpPr>
            <a:spLocks noGrp="1"/>
          </p:cNvSpPr>
          <p:nvPr>
            <p:ph type="ftr" sz="quarter" idx="11"/>
          </p:nvPr>
        </p:nvSpPr>
        <p:spPr/>
        <p:txBody>
          <a:bodyPr/>
          <a:lstStyle/>
          <a:p>
            <a:r>
              <a:rPr lang="zh-CN" altLang="en-US"/>
              <a:t>复旦知识产权会议</a:t>
            </a:r>
            <a:endParaRPr lang="zh-CN" altLang="en-US" dirty="0"/>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r>
              <a:rPr lang="en-US" altLang="zh-CN"/>
              <a:t>2018/06/10</a:t>
            </a:r>
            <a:endParaRPr lang="zh-CN" altLang="en-US"/>
          </a:p>
        </p:txBody>
      </p:sp>
      <p:sp>
        <p:nvSpPr>
          <p:cNvPr id="3" name="页脚占位符 2"/>
          <p:cNvSpPr>
            <a:spLocks noGrp="1"/>
          </p:cNvSpPr>
          <p:nvPr>
            <p:ph type="ftr" sz="quarter" idx="11"/>
          </p:nvPr>
        </p:nvSpPr>
        <p:spPr/>
        <p:txBody>
          <a:bodyPr/>
          <a:lstStyle/>
          <a:p>
            <a:r>
              <a:rPr lang="zh-CN" altLang="en-US"/>
              <a:t>复旦知识产权会议</a:t>
            </a:r>
            <a:endParaRPr lang="zh-CN" altLang="en-US" dirty="0"/>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r>
              <a:rPr lang="en-US" altLang="zh-CN"/>
              <a:t>2018/06/10</a:t>
            </a:r>
            <a:endParaRPr lang="zh-CN" altLang="en-US"/>
          </a:p>
        </p:txBody>
      </p:sp>
      <p:sp>
        <p:nvSpPr>
          <p:cNvPr id="6" name="页脚占位符 5"/>
          <p:cNvSpPr>
            <a:spLocks noGrp="1"/>
          </p:cNvSpPr>
          <p:nvPr>
            <p:ph type="ftr" sz="quarter" idx="11"/>
          </p:nvPr>
        </p:nvSpPr>
        <p:spPr/>
        <p:txBody>
          <a:bodyPr/>
          <a:lstStyle/>
          <a:p>
            <a:r>
              <a:rPr lang="zh-CN" altLang="en-US"/>
              <a:t>复旦知识产权会议</a:t>
            </a:r>
            <a:endParaRPr lang="zh-CN" altLang="en-US" dirty="0"/>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r>
              <a:rPr lang="en-US" altLang="zh-CN"/>
              <a:t>2018/06/10</a:t>
            </a:r>
            <a:endParaRPr lang="zh-CN" altLang="en-US"/>
          </a:p>
        </p:txBody>
      </p:sp>
      <p:sp>
        <p:nvSpPr>
          <p:cNvPr id="6" name="页脚占位符 5"/>
          <p:cNvSpPr>
            <a:spLocks noGrp="1"/>
          </p:cNvSpPr>
          <p:nvPr>
            <p:ph type="ftr" sz="quarter" idx="11"/>
          </p:nvPr>
        </p:nvSpPr>
        <p:spPr/>
        <p:txBody>
          <a:bodyPr/>
          <a:lstStyle/>
          <a:p>
            <a:r>
              <a:rPr lang="zh-CN" altLang="en-US"/>
              <a:t>复旦知识产权会议</a:t>
            </a:r>
            <a:endParaRPr lang="zh-CN" altLang="en-US" dirty="0"/>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r>
              <a:rPr lang="en-US" altLang="zh-CN"/>
              <a:t>2018/06/10</a:t>
            </a:r>
            <a:endParaRPr lang="zh-CN" altLang="en-US"/>
          </a:p>
        </p:txBody>
      </p:sp>
      <p:sp>
        <p:nvSpPr>
          <p:cNvPr id="5" name="页脚占位符 4"/>
          <p:cNvSpPr>
            <a:spLocks noGrp="1"/>
          </p:cNvSpPr>
          <p:nvPr>
            <p:ph type="ftr" sz="quarter" idx="11"/>
          </p:nvPr>
        </p:nvSpPr>
        <p:spPr/>
        <p:txBody>
          <a:bodyPr/>
          <a:lstStyle/>
          <a:p>
            <a:r>
              <a:rPr lang="zh-CN" altLang="en-US"/>
              <a:t>复旦知识产权会议</a:t>
            </a:r>
            <a:endParaRPr lang="zh-CN" altLang="en-US" dirty="0"/>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r>
              <a:rPr lang="en-US" altLang="zh-CN"/>
              <a:t>2018/06/10</a:t>
            </a:r>
            <a:endParaRPr lang="zh-CN" altLang="en-US"/>
          </a:p>
        </p:txBody>
      </p:sp>
      <p:sp>
        <p:nvSpPr>
          <p:cNvPr id="5" name="页脚占位符 4"/>
          <p:cNvSpPr>
            <a:spLocks noGrp="1"/>
          </p:cNvSpPr>
          <p:nvPr>
            <p:ph type="ftr" sz="quarter" idx="11"/>
          </p:nvPr>
        </p:nvSpPr>
        <p:spPr/>
        <p:txBody>
          <a:bodyPr/>
          <a:lstStyle/>
          <a:p>
            <a:r>
              <a:rPr lang="zh-CN" altLang="en-US"/>
              <a:t>复旦知识产权会议</a:t>
            </a:r>
            <a:endParaRPr lang="zh-CN" altLang="en-US" dirty="0"/>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ltLang="zh-CN"/>
              <a:t>2018/06/10</a:t>
            </a:r>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zh-CN" altLang="en-US"/>
              <a:t>复旦知识产权会议</a:t>
            </a:r>
            <a:endParaRPr lang="zh-CN" altLang="en-US" dirty="0"/>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1.png"/><Relationship Id="rId4" Type="http://schemas.openxmlformats.org/officeDocument/2006/relationships/oleObject" Target="../embeddings/oleObject1.bin"/></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3.jpg"/><Relationship Id="rId5" Type="http://schemas.openxmlformats.org/officeDocument/2006/relationships/image" Target="../media/image2.jp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4.xml"/><Relationship Id="rId1" Type="http://schemas.openxmlformats.org/officeDocument/2006/relationships/vmlDrawing" Target="../drawings/vmlDrawing4.vml"/><Relationship Id="rId5" Type="http://schemas.openxmlformats.org/officeDocument/2006/relationships/chart" Target="../charts/chart1.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image" Target="../media/image1.png"/><Relationship Id="rId4" Type="http://schemas.openxmlformats.org/officeDocument/2006/relationships/oleObject" Target="../embeddings/oleObject2.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412777"/>
            <a:ext cx="7772400" cy="2187674"/>
          </a:xfrm>
        </p:spPr>
        <p:txBody>
          <a:bodyPr>
            <a:normAutofit/>
          </a:bodyPr>
          <a:lstStyle/>
          <a:p>
            <a:r>
              <a:rPr lang="zh-CN" altLang="en-US" sz="4800" b="1" dirty="0">
                <a:latin typeface="Times New Roman" pitchFamily="18" charset="0"/>
                <a:cs typeface="Times New Roman" pitchFamily="18" charset="0"/>
              </a:rPr>
              <a:t>一带一路视野下过境贸易</a:t>
            </a:r>
            <a:br>
              <a:rPr lang="en-US" altLang="zh-CN" sz="4800" b="1" dirty="0">
                <a:latin typeface="Times New Roman" pitchFamily="18" charset="0"/>
                <a:cs typeface="Times New Roman" pitchFamily="18" charset="0"/>
              </a:rPr>
            </a:br>
            <a:r>
              <a:rPr lang="zh-CN" altLang="en-US" sz="4800" b="1" dirty="0">
                <a:latin typeface="Times New Roman" pitchFamily="18" charset="0"/>
                <a:cs typeface="Times New Roman" pitchFamily="18" charset="0"/>
              </a:rPr>
              <a:t>相关知识产权保护</a:t>
            </a:r>
          </a:p>
        </p:txBody>
      </p:sp>
      <p:sp>
        <p:nvSpPr>
          <p:cNvPr id="3" name="副标题 2"/>
          <p:cNvSpPr>
            <a:spLocks noGrp="1"/>
          </p:cNvSpPr>
          <p:nvPr>
            <p:ph type="subTitle" idx="1"/>
          </p:nvPr>
        </p:nvSpPr>
        <p:spPr>
          <a:xfrm>
            <a:off x="1371600" y="3886200"/>
            <a:ext cx="6400800" cy="2063080"/>
          </a:xfrm>
        </p:spPr>
        <p:txBody>
          <a:bodyPr>
            <a:normAutofit/>
          </a:bodyPr>
          <a:lstStyle/>
          <a:p>
            <a:pPr>
              <a:lnSpc>
                <a:spcPct val="120000"/>
              </a:lnSpc>
            </a:pPr>
            <a:r>
              <a:rPr lang="zh-CN" altLang="en-US" b="1" dirty="0">
                <a:solidFill>
                  <a:schemeClr val="tx1"/>
                </a:solidFill>
                <a:latin typeface="Times New Roman" pitchFamily="18" charset="0"/>
                <a:cs typeface="Times New Roman" pitchFamily="18" charset="0"/>
              </a:rPr>
              <a:t>张乃根 </a:t>
            </a:r>
            <a:endParaRPr lang="en-US" altLang="zh-CN" b="1" dirty="0">
              <a:solidFill>
                <a:schemeClr val="tx1"/>
              </a:solidFill>
              <a:latin typeface="Times New Roman" pitchFamily="18" charset="0"/>
              <a:cs typeface="Times New Roman" pitchFamily="18" charset="0"/>
            </a:endParaRPr>
          </a:p>
          <a:p>
            <a:pPr>
              <a:lnSpc>
                <a:spcPct val="120000"/>
              </a:lnSpc>
            </a:pPr>
            <a:r>
              <a:rPr lang="zh-CN" altLang="en-US" sz="2800" b="1" dirty="0">
                <a:solidFill>
                  <a:schemeClr val="tx1"/>
                </a:solidFill>
                <a:latin typeface="Times New Roman" pitchFamily="18" charset="0"/>
                <a:cs typeface="Times New Roman" pitchFamily="18" charset="0"/>
              </a:rPr>
              <a:t>复旦大学 特聘教授</a:t>
            </a:r>
          </a:p>
        </p:txBody>
      </p:sp>
      <p:sp>
        <p:nvSpPr>
          <p:cNvPr id="4" name="日期占位符 3"/>
          <p:cNvSpPr>
            <a:spLocks noGrp="1"/>
          </p:cNvSpPr>
          <p:nvPr>
            <p:ph type="dt" sz="half" idx="10"/>
          </p:nvPr>
        </p:nvSpPr>
        <p:spPr/>
        <p:txBody>
          <a:bodyPr/>
          <a:lstStyle/>
          <a:p>
            <a:r>
              <a:rPr lang="en-US" altLang="zh-CN"/>
              <a:t>2018/06/10</a:t>
            </a:r>
            <a:endParaRPr lang="zh-CN" altLang="en-US"/>
          </a:p>
        </p:txBody>
      </p:sp>
      <p:sp>
        <p:nvSpPr>
          <p:cNvPr id="5" name="页脚占位符 4"/>
          <p:cNvSpPr>
            <a:spLocks noGrp="1"/>
          </p:cNvSpPr>
          <p:nvPr>
            <p:ph type="ftr" sz="quarter" idx="11"/>
          </p:nvPr>
        </p:nvSpPr>
        <p:spPr/>
        <p:txBody>
          <a:bodyPr/>
          <a:lstStyle/>
          <a:p>
            <a:r>
              <a:rPr lang="zh-CN" altLang="en-US"/>
              <a:t>复旦知识产权会议</a:t>
            </a:r>
            <a:endParaRPr lang="zh-CN" altLang="en-US" dirty="0"/>
          </a:p>
        </p:txBody>
      </p:sp>
      <p:sp>
        <p:nvSpPr>
          <p:cNvPr id="6" name="灯片编号占位符 5"/>
          <p:cNvSpPr>
            <a:spLocks noGrp="1"/>
          </p:cNvSpPr>
          <p:nvPr>
            <p:ph type="sldNum" sz="quarter" idx="12"/>
          </p:nvPr>
        </p:nvSpPr>
        <p:spPr/>
        <p:txBody>
          <a:bodyPr/>
          <a:lstStyle/>
          <a:p>
            <a:fld id="{0C913308-F349-4B6D-A68A-DD1791B4A57B}" type="slidenum">
              <a:rPr lang="zh-CN" altLang="en-US" smtClean="0"/>
              <a:t>1</a:t>
            </a:fld>
            <a:endParaRPr lang="zh-CN" altLang="en-US"/>
          </a:p>
        </p:txBody>
      </p:sp>
      <p:graphicFrame>
        <p:nvGraphicFramePr>
          <p:cNvPr id="7" name="对象 6"/>
          <p:cNvGraphicFramePr>
            <a:graphicFrameLocks noChangeAspect="1"/>
          </p:cNvGraphicFramePr>
          <p:nvPr>
            <p:extLst>
              <p:ext uri="{D42A27DB-BD31-4B8C-83A1-F6EECF244321}">
                <p14:modId xmlns:p14="http://schemas.microsoft.com/office/powerpoint/2010/main" val="783805847"/>
              </p:ext>
            </p:extLst>
          </p:nvPr>
        </p:nvGraphicFramePr>
        <p:xfrm>
          <a:off x="7596336" y="332656"/>
          <a:ext cx="1066800" cy="1060450"/>
        </p:xfrm>
        <a:graphic>
          <a:graphicData uri="http://schemas.openxmlformats.org/presentationml/2006/ole">
            <mc:AlternateContent xmlns:mc="http://schemas.openxmlformats.org/markup-compatibility/2006">
              <mc:Choice xmlns:v="urn:schemas-microsoft-com:vml" Requires="v">
                <p:oleObj spid="_x0000_s3127" name="位图图像" r:id="rId4" imgW="980952" imgH="1038370" progId="PBrush">
                  <p:embed/>
                </p:oleObj>
              </mc:Choice>
              <mc:Fallback>
                <p:oleObj name="位图图像" r:id="rId4" imgW="980952" imgH="1038370" progId="PBrush">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96336" y="332656"/>
                        <a:ext cx="1066800"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0846699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7571184" cy="1426170"/>
          </a:xfrm>
        </p:spPr>
        <p:txBody>
          <a:bodyPr>
            <a:normAutofit/>
          </a:bodyPr>
          <a:lstStyle/>
          <a:p>
            <a:r>
              <a:rPr lang="zh-CN" altLang="en-US" b="1" dirty="0">
                <a:latin typeface="Times New Roman" pitchFamily="18" charset="0"/>
                <a:cs typeface="Times New Roman" pitchFamily="18" charset="0"/>
              </a:rPr>
              <a:t>一带一路视野的当前维度</a:t>
            </a:r>
          </a:p>
        </p:txBody>
      </p:sp>
      <p:sp>
        <p:nvSpPr>
          <p:cNvPr id="5" name="日期占位符 4"/>
          <p:cNvSpPr>
            <a:spLocks noGrp="1"/>
          </p:cNvSpPr>
          <p:nvPr>
            <p:ph type="dt" sz="half" idx="10"/>
          </p:nvPr>
        </p:nvSpPr>
        <p:spPr/>
        <p:txBody>
          <a:bodyPr/>
          <a:lstStyle/>
          <a:p>
            <a:r>
              <a:rPr lang="en-US" altLang="zh-CN"/>
              <a:t>2018/06/10</a:t>
            </a:r>
            <a:endParaRPr lang="zh-CN" altLang="en-US"/>
          </a:p>
        </p:txBody>
      </p:sp>
      <p:sp>
        <p:nvSpPr>
          <p:cNvPr id="6" name="页脚占位符 5"/>
          <p:cNvSpPr>
            <a:spLocks noGrp="1"/>
          </p:cNvSpPr>
          <p:nvPr>
            <p:ph type="ftr" sz="quarter" idx="11"/>
          </p:nvPr>
        </p:nvSpPr>
        <p:spPr/>
        <p:txBody>
          <a:bodyPr/>
          <a:lstStyle/>
          <a:p>
            <a:r>
              <a:rPr lang="zh-CN" altLang="en-US"/>
              <a:t>复旦知识产权会议</a:t>
            </a:r>
            <a:endParaRPr lang="zh-CN" altLang="en-US" dirty="0"/>
          </a:p>
        </p:txBody>
      </p:sp>
      <p:sp>
        <p:nvSpPr>
          <p:cNvPr id="7" name="灯片编号占位符 6"/>
          <p:cNvSpPr>
            <a:spLocks noGrp="1"/>
          </p:cNvSpPr>
          <p:nvPr>
            <p:ph type="sldNum" sz="quarter" idx="12"/>
          </p:nvPr>
        </p:nvSpPr>
        <p:spPr/>
        <p:txBody>
          <a:bodyPr/>
          <a:lstStyle/>
          <a:p>
            <a:fld id="{0C913308-F349-4B6D-A68A-DD1791B4A57B}" type="slidenum">
              <a:rPr lang="zh-CN" altLang="en-US" smtClean="0"/>
              <a:t>2</a:t>
            </a:fld>
            <a:endParaRPr lang="zh-CN" altLang="en-US"/>
          </a:p>
        </p:txBody>
      </p:sp>
      <p:sp>
        <p:nvSpPr>
          <p:cNvPr id="8" name="内容占位符 7">
            <a:extLst>
              <a:ext uri="{FF2B5EF4-FFF2-40B4-BE49-F238E27FC236}">
                <a16:creationId xmlns:a16="http://schemas.microsoft.com/office/drawing/2014/main" id="{5DC3CA2F-F39F-40DA-B28A-C419E209B4E8}"/>
              </a:ext>
            </a:extLst>
          </p:cNvPr>
          <p:cNvSpPr>
            <a:spLocks noGrp="1"/>
          </p:cNvSpPr>
          <p:nvPr>
            <p:ph idx="1"/>
          </p:nvPr>
        </p:nvSpPr>
        <p:spPr>
          <a:xfrm>
            <a:off x="457200" y="1600200"/>
            <a:ext cx="8229600" cy="4525963"/>
          </a:xfrm>
        </p:spPr>
        <p:txBody>
          <a:bodyPr>
            <a:normAutofit/>
          </a:bodyPr>
          <a:lstStyle/>
          <a:p>
            <a:r>
              <a:rPr lang="zh-CN" altLang="en-US" sz="2000" b="1" dirty="0">
                <a:solidFill>
                  <a:srgbClr val="FF0000"/>
                </a:solidFill>
                <a:latin typeface="Times New Roman" panose="02020603050405020304" pitchFamily="18" charset="0"/>
                <a:cs typeface="Times New Roman" panose="02020603050405020304" pitchFamily="18" charset="0"/>
              </a:rPr>
              <a:t>中国维度</a:t>
            </a:r>
            <a:r>
              <a:rPr lang="zh-CN" altLang="en-US" sz="2000" b="1" dirty="0">
                <a:latin typeface="Times New Roman" panose="02020603050405020304" pitchFamily="18" charset="0"/>
                <a:cs typeface="Times New Roman" panose="02020603050405020304" pitchFamily="18" charset="0"/>
              </a:rPr>
              <a:t>：</a:t>
            </a:r>
            <a:endParaRPr lang="en-US" altLang="zh-CN" sz="2000" b="1" dirty="0">
              <a:latin typeface="Times New Roman" panose="02020603050405020304" pitchFamily="18" charset="0"/>
              <a:cs typeface="Times New Roman" panose="02020603050405020304" pitchFamily="18" charset="0"/>
            </a:endParaRPr>
          </a:p>
          <a:p>
            <a:r>
              <a:rPr lang="zh-CN" altLang="en-US" sz="2000" b="1" dirty="0">
                <a:latin typeface="Times New Roman" panose="02020603050405020304" pitchFamily="18" charset="0"/>
                <a:cs typeface="Times New Roman" panose="02020603050405020304" pitchFamily="18" charset="0"/>
              </a:rPr>
              <a:t>一带一路建设的新定位</a:t>
            </a:r>
            <a:r>
              <a:rPr lang="en-US" altLang="zh-CN" sz="2000" b="1" dirty="0">
                <a:latin typeface="Times New Roman" panose="02020603050405020304" pitchFamily="18" charset="0"/>
                <a:cs typeface="Times New Roman" panose="02020603050405020304" pitchFamily="18" charset="0"/>
              </a:rPr>
              <a:t>——</a:t>
            </a:r>
            <a:r>
              <a:rPr lang="zh-CN" altLang="en-US" sz="2000" b="1" dirty="0">
                <a:latin typeface="Times New Roman" panose="02020603050405020304" pitchFamily="18" charset="0"/>
                <a:cs typeface="Times New Roman" panose="02020603050405020304" pitchFamily="18" charset="0"/>
              </a:rPr>
              <a:t>中国特色大国外交的重要实践平台</a:t>
            </a:r>
            <a:endParaRPr lang="en-US" altLang="zh-CN" sz="2000" b="1" dirty="0">
              <a:latin typeface="Times New Roman" panose="02020603050405020304" pitchFamily="18" charset="0"/>
              <a:cs typeface="Times New Roman" panose="02020603050405020304" pitchFamily="18" charset="0"/>
            </a:endParaRPr>
          </a:p>
          <a:p>
            <a:endParaRPr lang="en-US" altLang="zh-CN" sz="2000" b="1" dirty="0">
              <a:latin typeface="Times New Roman" panose="02020603050405020304" pitchFamily="18" charset="0"/>
              <a:cs typeface="Times New Roman" panose="02020603050405020304" pitchFamily="18" charset="0"/>
            </a:endParaRPr>
          </a:p>
          <a:p>
            <a:r>
              <a:rPr lang="zh-CN" altLang="en-US" sz="2000" b="1" dirty="0">
                <a:solidFill>
                  <a:srgbClr val="FF0000"/>
                </a:solidFill>
                <a:latin typeface="Times New Roman" panose="02020603050405020304" pitchFamily="18" charset="0"/>
                <a:cs typeface="Times New Roman" panose="02020603050405020304" pitchFamily="18" charset="0"/>
              </a:rPr>
              <a:t>双边维度</a:t>
            </a:r>
            <a:r>
              <a:rPr lang="zh-CN" altLang="en-US" sz="2000" b="1" dirty="0">
                <a:latin typeface="Times New Roman" panose="02020603050405020304" pitchFamily="18" charset="0"/>
                <a:cs typeface="Times New Roman" panose="02020603050405020304" pitchFamily="18" charset="0"/>
              </a:rPr>
              <a:t>：</a:t>
            </a:r>
            <a:endParaRPr lang="en-US" altLang="zh-CN" sz="2000" b="1" dirty="0">
              <a:latin typeface="Times New Roman" panose="02020603050405020304" pitchFamily="18" charset="0"/>
              <a:cs typeface="Times New Roman" panose="02020603050405020304" pitchFamily="18" charset="0"/>
            </a:endParaRPr>
          </a:p>
          <a:p>
            <a:r>
              <a:rPr lang="zh-CN" altLang="en-US" sz="2000" b="1" dirty="0">
                <a:latin typeface="Times New Roman" panose="02020603050405020304" pitchFamily="18" charset="0"/>
                <a:cs typeface="Times New Roman" panose="02020603050405020304" pitchFamily="18" charset="0"/>
              </a:rPr>
              <a:t>中美贸易关系的不确定</a:t>
            </a:r>
            <a:r>
              <a:rPr lang="en-US" altLang="zh-CN" sz="2000" b="1" dirty="0">
                <a:latin typeface="Times New Roman" panose="02020603050405020304" pitchFamily="18" charset="0"/>
                <a:cs typeface="Times New Roman" panose="02020603050405020304" pitchFamily="18" charset="0"/>
              </a:rPr>
              <a:t>——</a:t>
            </a:r>
            <a:r>
              <a:rPr lang="zh-CN" altLang="en-US" sz="2000" b="1" dirty="0">
                <a:latin typeface="Times New Roman" panose="02020603050405020304" pitchFamily="18" charset="0"/>
                <a:cs typeface="Times New Roman" panose="02020603050405020304" pitchFamily="18" charset="0"/>
              </a:rPr>
              <a:t>全面贸易战，抑或对美更多开放？</a:t>
            </a:r>
            <a:endParaRPr lang="en-US" altLang="zh-CN" sz="2000" b="1" dirty="0">
              <a:latin typeface="Times New Roman" panose="02020603050405020304" pitchFamily="18" charset="0"/>
              <a:cs typeface="Times New Roman" panose="02020603050405020304" pitchFamily="18" charset="0"/>
            </a:endParaRPr>
          </a:p>
          <a:p>
            <a:endParaRPr lang="en-US" altLang="zh-CN" sz="2000" b="1" dirty="0">
              <a:latin typeface="Times New Roman" panose="02020603050405020304" pitchFamily="18" charset="0"/>
              <a:cs typeface="Times New Roman" panose="02020603050405020304" pitchFamily="18" charset="0"/>
            </a:endParaRPr>
          </a:p>
          <a:p>
            <a:r>
              <a:rPr lang="zh-CN" altLang="en-US" sz="2000" b="1" dirty="0">
                <a:solidFill>
                  <a:srgbClr val="FF0000"/>
                </a:solidFill>
                <a:latin typeface="Times New Roman" panose="02020603050405020304" pitchFamily="18" charset="0"/>
                <a:cs typeface="Times New Roman" panose="02020603050405020304" pitchFamily="18" charset="0"/>
              </a:rPr>
              <a:t>多边维度</a:t>
            </a:r>
            <a:r>
              <a:rPr lang="zh-CN" altLang="en-US" sz="2000" b="1" dirty="0">
                <a:latin typeface="Times New Roman" panose="02020603050405020304" pitchFamily="18" charset="0"/>
                <a:cs typeface="Times New Roman" panose="02020603050405020304" pitchFamily="18" charset="0"/>
              </a:rPr>
              <a:t>：</a:t>
            </a:r>
            <a:endParaRPr lang="en-US" altLang="zh-CN" sz="2000" b="1" dirty="0">
              <a:latin typeface="Times New Roman" panose="02020603050405020304" pitchFamily="18" charset="0"/>
              <a:cs typeface="Times New Roman" panose="02020603050405020304" pitchFamily="18" charset="0"/>
            </a:endParaRPr>
          </a:p>
          <a:p>
            <a:r>
              <a:rPr lang="zh-CN" altLang="en-US" sz="2000" b="1" dirty="0">
                <a:latin typeface="Times New Roman" panose="02020603050405020304" pitchFamily="18" charset="0"/>
                <a:cs typeface="Times New Roman" panose="02020603050405020304" pitchFamily="18" charset="0"/>
              </a:rPr>
              <a:t>多边贸易体制面临危机</a:t>
            </a:r>
            <a:r>
              <a:rPr lang="en-US" altLang="zh-CN" sz="2000" b="1" dirty="0">
                <a:latin typeface="Times New Roman" panose="02020603050405020304" pitchFamily="18" charset="0"/>
                <a:cs typeface="Times New Roman" panose="02020603050405020304" pitchFamily="18" charset="0"/>
              </a:rPr>
              <a:t>——AB</a:t>
            </a:r>
            <a:r>
              <a:rPr lang="zh-CN" altLang="en-US" sz="2000" b="1" dirty="0">
                <a:latin typeface="Times New Roman" panose="02020603050405020304" pitchFamily="18" charset="0"/>
                <a:cs typeface="Times New Roman" panose="02020603050405020304" pitchFamily="18" charset="0"/>
              </a:rPr>
              <a:t>新成员遴选受阻，</a:t>
            </a:r>
            <a:r>
              <a:rPr lang="en-US" altLang="zh-CN" sz="2000" b="1" dirty="0">
                <a:latin typeface="Times New Roman" panose="02020603050405020304" pitchFamily="18" charset="0"/>
                <a:cs typeface="Times New Roman" panose="02020603050405020304" pitchFamily="18" charset="0"/>
              </a:rPr>
              <a:t>WTO</a:t>
            </a:r>
            <a:r>
              <a:rPr lang="zh-CN" altLang="en-US" sz="2000" b="1" dirty="0">
                <a:latin typeface="Times New Roman" panose="02020603050405020304" pitchFamily="18" charset="0"/>
                <a:cs typeface="Times New Roman" panose="02020603050405020304" pitchFamily="18" charset="0"/>
              </a:rPr>
              <a:t>失去功能。</a:t>
            </a:r>
            <a:endParaRPr lang="en-US" altLang="zh-CN" sz="2000" b="1" dirty="0">
              <a:latin typeface="Times New Roman" panose="02020603050405020304" pitchFamily="18" charset="0"/>
              <a:cs typeface="Times New Roman" panose="02020603050405020304" pitchFamily="18" charset="0"/>
            </a:endParaRPr>
          </a:p>
          <a:p>
            <a:endParaRPr lang="en-US" altLang="zh-CN" sz="2000" b="1" dirty="0">
              <a:latin typeface="Times New Roman" panose="02020603050405020304" pitchFamily="18" charset="0"/>
              <a:cs typeface="Times New Roman" panose="02020603050405020304" pitchFamily="18" charset="0"/>
            </a:endParaRPr>
          </a:p>
          <a:p>
            <a:r>
              <a:rPr lang="zh-CN" altLang="en-US" sz="2000" b="1" dirty="0">
                <a:solidFill>
                  <a:srgbClr val="FF0000"/>
                </a:solidFill>
                <a:latin typeface="Times New Roman" panose="02020603050405020304" pitchFamily="18" charset="0"/>
                <a:cs typeface="Times New Roman" panose="02020603050405020304" pitchFamily="18" charset="0"/>
              </a:rPr>
              <a:t>中国应对</a:t>
            </a:r>
            <a:r>
              <a:rPr lang="zh-CN" altLang="en-US" sz="2000" b="1" dirty="0">
                <a:latin typeface="Times New Roman" panose="02020603050405020304" pitchFamily="18" charset="0"/>
                <a:cs typeface="Times New Roman" panose="02020603050405020304" pitchFamily="18" charset="0"/>
              </a:rPr>
              <a:t>：</a:t>
            </a:r>
            <a:endParaRPr lang="en-US" altLang="zh-CN" sz="2000" b="1" dirty="0">
              <a:latin typeface="Times New Roman" panose="02020603050405020304" pitchFamily="18" charset="0"/>
              <a:cs typeface="Times New Roman" panose="02020603050405020304" pitchFamily="18" charset="0"/>
            </a:endParaRPr>
          </a:p>
          <a:p>
            <a:r>
              <a:rPr lang="zh-CN" altLang="en-US" sz="2000" b="1" dirty="0">
                <a:latin typeface="Times New Roman" panose="02020603050405020304" pitchFamily="18" charset="0"/>
                <a:cs typeface="Times New Roman" panose="02020603050405020304" pitchFamily="18" charset="0"/>
              </a:rPr>
              <a:t>坚定实施一带一路建设，把握国际国内两个大局主动权。</a:t>
            </a:r>
            <a:endParaRPr lang="en-US" altLang="zh-CN" sz="2000" b="1" dirty="0">
              <a:latin typeface="Times New Roman" panose="02020603050405020304" pitchFamily="18" charset="0"/>
              <a:cs typeface="Times New Roman" panose="02020603050405020304" pitchFamily="18" charset="0"/>
            </a:endParaRPr>
          </a:p>
          <a:p>
            <a:endParaRPr lang="en-US" altLang="zh-CN" sz="2000" b="1" dirty="0">
              <a:latin typeface="Times New Roman" panose="02020603050405020304" pitchFamily="18" charset="0"/>
              <a:cs typeface="Times New Roman" panose="02020603050405020304" pitchFamily="18" charset="0"/>
            </a:endParaRPr>
          </a:p>
          <a:p>
            <a:endParaRPr lang="zh-CN" altLang="en-US" sz="2000" b="1" dirty="0"/>
          </a:p>
        </p:txBody>
      </p:sp>
      <p:graphicFrame>
        <p:nvGraphicFramePr>
          <p:cNvPr id="9" name="对象 8">
            <a:extLst>
              <a:ext uri="{FF2B5EF4-FFF2-40B4-BE49-F238E27FC236}">
                <a16:creationId xmlns:a16="http://schemas.microsoft.com/office/drawing/2014/main" id="{F5DA2CB1-00D9-4AC6-9D35-A640A47A975B}"/>
              </a:ext>
            </a:extLst>
          </p:cNvPr>
          <p:cNvGraphicFramePr>
            <a:graphicFrameLocks noChangeAspect="1"/>
          </p:cNvGraphicFramePr>
          <p:nvPr>
            <p:extLst>
              <p:ext uri="{D42A27DB-BD31-4B8C-83A1-F6EECF244321}">
                <p14:modId xmlns:p14="http://schemas.microsoft.com/office/powerpoint/2010/main" val="1628645031"/>
              </p:ext>
            </p:extLst>
          </p:nvPr>
        </p:nvGraphicFramePr>
        <p:xfrm>
          <a:off x="7596336" y="332656"/>
          <a:ext cx="1066800" cy="1060450"/>
        </p:xfrm>
        <a:graphic>
          <a:graphicData uri="http://schemas.openxmlformats.org/presentationml/2006/ole">
            <mc:AlternateContent xmlns:mc="http://schemas.openxmlformats.org/markup-compatibility/2006">
              <mc:Choice xmlns:v="urn:schemas-microsoft-com:vml" Requires="v">
                <p:oleObj spid="_x0000_s4129" name="位图图像" r:id="rId3" imgW="980952" imgH="1038370" progId="PBrush">
                  <p:embed/>
                </p:oleObj>
              </mc:Choice>
              <mc:Fallback>
                <p:oleObj name="位图图像" r:id="rId3" imgW="980952" imgH="1038370" progId="PBrush">
                  <p:embed/>
                  <p:pic>
                    <p:nvPicPr>
                      <p:cNvPr id="7" name="对象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96336" y="332656"/>
                        <a:ext cx="1066800"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973238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7355160" cy="1426170"/>
          </a:xfrm>
        </p:spPr>
        <p:txBody>
          <a:bodyPr>
            <a:normAutofit/>
          </a:bodyPr>
          <a:lstStyle/>
          <a:p>
            <a:r>
              <a:rPr lang="zh-CN" altLang="en-US" b="1" dirty="0">
                <a:latin typeface="Times New Roman" pitchFamily="18" charset="0"/>
                <a:cs typeface="Times New Roman" pitchFamily="18" charset="0"/>
              </a:rPr>
              <a:t>一带一路建设中的过境贸易</a:t>
            </a:r>
          </a:p>
        </p:txBody>
      </p:sp>
      <p:sp>
        <p:nvSpPr>
          <p:cNvPr id="5" name="日期占位符 4"/>
          <p:cNvSpPr>
            <a:spLocks noGrp="1"/>
          </p:cNvSpPr>
          <p:nvPr>
            <p:ph type="dt" sz="half" idx="10"/>
          </p:nvPr>
        </p:nvSpPr>
        <p:spPr/>
        <p:txBody>
          <a:bodyPr/>
          <a:lstStyle/>
          <a:p>
            <a:r>
              <a:rPr lang="en-US" altLang="zh-CN"/>
              <a:t>2018/06/10</a:t>
            </a:r>
            <a:endParaRPr lang="zh-CN" altLang="en-US"/>
          </a:p>
        </p:txBody>
      </p:sp>
      <p:sp>
        <p:nvSpPr>
          <p:cNvPr id="6" name="页脚占位符 5"/>
          <p:cNvSpPr>
            <a:spLocks noGrp="1"/>
          </p:cNvSpPr>
          <p:nvPr>
            <p:ph type="ftr" sz="quarter" idx="11"/>
          </p:nvPr>
        </p:nvSpPr>
        <p:spPr/>
        <p:txBody>
          <a:bodyPr/>
          <a:lstStyle/>
          <a:p>
            <a:r>
              <a:rPr lang="zh-CN" altLang="en-US"/>
              <a:t>复旦知识产权会议</a:t>
            </a:r>
            <a:endParaRPr lang="zh-CN" altLang="en-US" dirty="0"/>
          </a:p>
        </p:txBody>
      </p:sp>
      <p:sp>
        <p:nvSpPr>
          <p:cNvPr id="7" name="灯片编号占位符 6"/>
          <p:cNvSpPr>
            <a:spLocks noGrp="1"/>
          </p:cNvSpPr>
          <p:nvPr>
            <p:ph type="sldNum" sz="quarter" idx="12"/>
          </p:nvPr>
        </p:nvSpPr>
        <p:spPr/>
        <p:txBody>
          <a:bodyPr/>
          <a:lstStyle/>
          <a:p>
            <a:fld id="{0C913308-F349-4B6D-A68A-DD1791B4A57B}" type="slidenum">
              <a:rPr lang="zh-CN" altLang="en-US" smtClean="0"/>
              <a:t>3</a:t>
            </a:fld>
            <a:endParaRPr lang="zh-CN" altLang="en-US"/>
          </a:p>
        </p:txBody>
      </p:sp>
      <p:sp>
        <p:nvSpPr>
          <p:cNvPr id="8" name="内容占位符 7">
            <a:extLst>
              <a:ext uri="{FF2B5EF4-FFF2-40B4-BE49-F238E27FC236}">
                <a16:creationId xmlns:a16="http://schemas.microsoft.com/office/drawing/2014/main" id="{5DC3CA2F-F39F-40DA-B28A-C419E209B4E8}"/>
              </a:ext>
            </a:extLst>
          </p:cNvPr>
          <p:cNvSpPr>
            <a:spLocks noGrp="1"/>
          </p:cNvSpPr>
          <p:nvPr>
            <p:ph idx="1"/>
          </p:nvPr>
        </p:nvSpPr>
        <p:spPr>
          <a:xfrm>
            <a:off x="457200" y="1600200"/>
            <a:ext cx="8229600" cy="4525963"/>
          </a:xfrm>
        </p:spPr>
        <p:txBody>
          <a:bodyPr>
            <a:normAutofit/>
          </a:bodyPr>
          <a:lstStyle/>
          <a:p>
            <a:r>
              <a:rPr lang="zh-CN" altLang="en-US" sz="2000" b="1" dirty="0">
                <a:solidFill>
                  <a:srgbClr val="FF0000"/>
                </a:solidFill>
              </a:rPr>
              <a:t>陆上过境贸易</a:t>
            </a:r>
            <a:r>
              <a:rPr lang="en-US" altLang="zh-CN" sz="2000" b="1" dirty="0"/>
              <a:t>——</a:t>
            </a:r>
            <a:r>
              <a:rPr lang="zh-CN" altLang="en-US" sz="2000" b="1" dirty="0"/>
              <a:t>丝绸之路经济带：</a:t>
            </a:r>
            <a:endParaRPr lang="en-US" altLang="zh-CN" sz="2000" b="1" dirty="0"/>
          </a:p>
          <a:p>
            <a:r>
              <a:rPr lang="zh-CN" altLang="en-US" sz="2000" b="1" dirty="0">
                <a:solidFill>
                  <a:srgbClr val="FF0000"/>
                </a:solidFill>
              </a:rPr>
              <a:t>新欧亚大陆桥</a:t>
            </a:r>
            <a:r>
              <a:rPr lang="zh-CN" altLang="en-US" sz="2000" b="1" dirty="0"/>
              <a:t>经由中哈边境的阿拉山口，途经中亚各国，由俄罗斯至欧洲各国</a:t>
            </a:r>
            <a:endParaRPr lang="en-US" altLang="zh-CN" sz="2000" b="1" dirty="0"/>
          </a:p>
          <a:p>
            <a:endParaRPr lang="en-US" altLang="zh-CN" sz="2000" b="1" dirty="0"/>
          </a:p>
          <a:p>
            <a:endParaRPr lang="en-US" altLang="zh-CN" sz="2000" b="1" dirty="0"/>
          </a:p>
          <a:p>
            <a:endParaRPr lang="en-US" altLang="zh-CN" sz="2000" b="1" dirty="0"/>
          </a:p>
          <a:p>
            <a:endParaRPr lang="en-US" altLang="zh-CN" sz="2000" b="1" dirty="0"/>
          </a:p>
          <a:p>
            <a:endParaRPr lang="en-US" altLang="zh-CN" sz="2000" b="1" dirty="0"/>
          </a:p>
          <a:p>
            <a:r>
              <a:rPr lang="en-US" altLang="zh-CN" sz="2000" b="1" dirty="0">
                <a:solidFill>
                  <a:srgbClr val="FF0000"/>
                </a:solidFill>
                <a:latin typeface="Times New Roman" panose="02020603050405020304" pitchFamily="18" charset="0"/>
                <a:cs typeface="Times New Roman" panose="02020603050405020304" pitchFamily="18" charset="0"/>
              </a:rPr>
              <a:t>2017</a:t>
            </a:r>
            <a:r>
              <a:rPr lang="zh-CN" altLang="en-US" sz="2000" b="1" dirty="0">
                <a:solidFill>
                  <a:srgbClr val="FF0000"/>
                </a:solidFill>
              </a:rPr>
              <a:t>年中欧专列</a:t>
            </a:r>
            <a:endParaRPr lang="en-US" altLang="zh-CN" sz="2000" b="1" dirty="0">
              <a:solidFill>
                <a:srgbClr val="FF0000"/>
              </a:solidFill>
            </a:endParaRPr>
          </a:p>
          <a:p>
            <a:r>
              <a:rPr lang="en-US" altLang="zh-CN" sz="2000" b="1" dirty="0">
                <a:latin typeface="Times New Roman" panose="02020603050405020304" pitchFamily="18" charset="0"/>
                <a:cs typeface="Times New Roman" panose="02020603050405020304" pitchFamily="18" charset="0"/>
              </a:rPr>
              <a:t>3600</a:t>
            </a:r>
            <a:r>
              <a:rPr lang="zh-CN" altLang="en-US" sz="2000" b="1" dirty="0">
                <a:latin typeface="Times New Roman" panose="02020603050405020304" pitchFamily="18" charset="0"/>
                <a:cs typeface="Times New Roman" panose="02020603050405020304" pitchFamily="18" charset="0"/>
              </a:rPr>
              <a:t>列，超过</a:t>
            </a:r>
            <a:r>
              <a:rPr lang="en-US" altLang="zh-CN" sz="2000" b="1" dirty="0">
                <a:latin typeface="Times New Roman" panose="02020603050405020304" pitchFamily="18" charset="0"/>
                <a:cs typeface="Times New Roman" panose="02020603050405020304" pitchFamily="18" charset="0"/>
              </a:rPr>
              <a:t>2011-</a:t>
            </a:r>
          </a:p>
          <a:p>
            <a:pPr marL="0" indent="0">
              <a:buNone/>
            </a:pPr>
            <a:r>
              <a:rPr lang="en-US" altLang="zh-CN" sz="2000" b="1" dirty="0">
                <a:latin typeface="Times New Roman" panose="02020603050405020304" pitchFamily="18" charset="0"/>
                <a:cs typeface="Times New Roman" panose="02020603050405020304" pitchFamily="18" charset="0"/>
              </a:rPr>
              <a:t>      2016</a:t>
            </a:r>
            <a:r>
              <a:rPr lang="zh-CN" altLang="en-US" sz="2000" b="1" dirty="0">
                <a:latin typeface="Times New Roman" panose="02020603050405020304" pitchFamily="18" charset="0"/>
                <a:cs typeface="Times New Roman" panose="02020603050405020304" pitchFamily="18" charset="0"/>
              </a:rPr>
              <a:t>年的总和，发展迅猛，已达</a:t>
            </a:r>
            <a:r>
              <a:rPr lang="en-US" altLang="zh-CN" sz="2000" b="1" dirty="0">
                <a:latin typeface="Times New Roman" panose="02020603050405020304" pitchFamily="18" charset="0"/>
                <a:cs typeface="Times New Roman" panose="02020603050405020304" pitchFamily="18" charset="0"/>
              </a:rPr>
              <a:t>13</a:t>
            </a:r>
            <a:r>
              <a:rPr lang="zh-CN" altLang="en-US" sz="2000" b="1" dirty="0">
                <a:latin typeface="Times New Roman" panose="02020603050405020304" pitchFamily="18" charset="0"/>
                <a:cs typeface="Times New Roman" panose="02020603050405020304" pitchFamily="18" charset="0"/>
              </a:rPr>
              <a:t>条线路。其中，重庆中欧班列约占</a:t>
            </a:r>
            <a:endParaRPr lang="en-US" altLang="zh-CN" sz="2000" b="1" dirty="0">
              <a:latin typeface="Times New Roman" panose="02020603050405020304" pitchFamily="18" charset="0"/>
              <a:cs typeface="Times New Roman" panose="02020603050405020304" pitchFamily="18" charset="0"/>
            </a:endParaRPr>
          </a:p>
          <a:p>
            <a:pPr marL="0" indent="0">
              <a:buNone/>
            </a:pPr>
            <a:r>
              <a:rPr lang="en-US" altLang="zh-CN" sz="2000" b="1" dirty="0">
                <a:latin typeface="Times New Roman" panose="02020603050405020304" pitchFamily="18" charset="0"/>
                <a:cs typeface="Times New Roman" panose="02020603050405020304" pitchFamily="18" charset="0"/>
              </a:rPr>
              <a:t>      </a:t>
            </a:r>
            <a:r>
              <a:rPr lang="zh-CN" altLang="en-US" sz="2000" b="1" dirty="0">
                <a:latin typeface="Times New Roman" panose="02020603050405020304" pitchFamily="18" charset="0"/>
                <a:cs typeface="Times New Roman" panose="02020603050405020304" pitchFamily="18" charset="0"/>
              </a:rPr>
              <a:t>一半。</a:t>
            </a:r>
            <a:endParaRPr lang="en-US" altLang="zh-CN" sz="2000" b="1" dirty="0">
              <a:latin typeface="Times New Roman" panose="02020603050405020304" pitchFamily="18" charset="0"/>
              <a:cs typeface="Times New Roman" panose="02020603050405020304" pitchFamily="18" charset="0"/>
            </a:endParaRPr>
          </a:p>
          <a:p>
            <a:endParaRPr lang="en-US" altLang="zh-CN" sz="2000" b="1" dirty="0"/>
          </a:p>
          <a:p>
            <a:endParaRPr lang="zh-CN" altLang="en-US" sz="2000" b="1" dirty="0"/>
          </a:p>
        </p:txBody>
      </p:sp>
      <p:graphicFrame>
        <p:nvGraphicFramePr>
          <p:cNvPr id="9" name="对象 8">
            <a:extLst>
              <a:ext uri="{FF2B5EF4-FFF2-40B4-BE49-F238E27FC236}">
                <a16:creationId xmlns:a16="http://schemas.microsoft.com/office/drawing/2014/main" id="{F5DA2CB1-00D9-4AC6-9D35-A640A47A975B}"/>
              </a:ext>
            </a:extLst>
          </p:cNvPr>
          <p:cNvGraphicFramePr>
            <a:graphicFrameLocks noChangeAspect="1"/>
          </p:cNvGraphicFramePr>
          <p:nvPr>
            <p:extLst/>
          </p:nvPr>
        </p:nvGraphicFramePr>
        <p:xfrm>
          <a:off x="7596336" y="332656"/>
          <a:ext cx="1066800" cy="1060450"/>
        </p:xfrm>
        <a:graphic>
          <a:graphicData uri="http://schemas.openxmlformats.org/presentationml/2006/ole">
            <mc:AlternateContent xmlns:mc="http://schemas.openxmlformats.org/markup-compatibility/2006">
              <mc:Choice xmlns:v="urn:schemas-microsoft-com:vml" Requires="v">
                <p:oleObj spid="_x0000_s5155" name="位图图像" r:id="rId3" imgW="980952" imgH="1038370" progId="PBrush">
                  <p:embed/>
                </p:oleObj>
              </mc:Choice>
              <mc:Fallback>
                <p:oleObj name="位图图像" r:id="rId3" imgW="980952" imgH="1038370" progId="PBrush">
                  <p:embed/>
                  <p:pic>
                    <p:nvPicPr>
                      <p:cNvPr id="9" name="对象 8">
                        <a:extLst>
                          <a:ext uri="{FF2B5EF4-FFF2-40B4-BE49-F238E27FC236}">
                            <a16:creationId xmlns:a16="http://schemas.microsoft.com/office/drawing/2014/main" id="{F5DA2CB1-00D9-4AC6-9D35-A640A47A97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96336" y="332656"/>
                        <a:ext cx="1066800"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 name="图片 9">
            <a:extLst>
              <a:ext uri="{FF2B5EF4-FFF2-40B4-BE49-F238E27FC236}">
                <a16:creationId xmlns:a16="http://schemas.microsoft.com/office/drawing/2014/main" id="{EF3B377B-6B6C-4D3E-A074-A292BE3D501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5508" y="2780928"/>
            <a:ext cx="1872208" cy="1460588"/>
          </a:xfrm>
          <a:prstGeom prst="rect">
            <a:avLst/>
          </a:prstGeom>
        </p:spPr>
      </p:pic>
      <p:pic>
        <p:nvPicPr>
          <p:cNvPr id="11" name="内容占位符 8">
            <a:extLst>
              <a:ext uri="{FF2B5EF4-FFF2-40B4-BE49-F238E27FC236}">
                <a16:creationId xmlns:a16="http://schemas.microsoft.com/office/drawing/2014/main" id="{0A419024-9C12-4585-8BAD-DE8BFB3A781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24960" y="2574504"/>
            <a:ext cx="4608512" cy="2577353"/>
          </a:xfrm>
          <a:prstGeom prst="rect">
            <a:avLst/>
          </a:prstGeom>
        </p:spPr>
      </p:pic>
      <p:cxnSp>
        <p:nvCxnSpPr>
          <p:cNvPr id="4" name="直接箭头连接符 3">
            <a:extLst>
              <a:ext uri="{FF2B5EF4-FFF2-40B4-BE49-F238E27FC236}">
                <a16:creationId xmlns:a16="http://schemas.microsoft.com/office/drawing/2014/main" id="{86113547-DD61-48E4-9F30-F4D738079600}"/>
              </a:ext>
            </a:extLst>
          </p:cNvPr>
          <p:cNvCxnSpPr/>
          <p:nvPr/>
        </p:nvCxnSpPr>
        <p:spPr>
          <a:xfrm flipV="1">
            <a:off x="6732240" y="4241516"/>
            <a:ext cx="0" cy="267604"/>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12" name="文本框 11">
            <a:extLst>
              <a:ext uri="{FF2B5EF4-FFF2-40B4-BE49-F238E27FC236}">
                <a16:creationId xmlns:a16="http://schemas.microsoft.com/office/drawing/2014/main" id="{4E0C31FE-D0FC-49D3-BBC3-C22DA54F4085}"/>
              </a:ext>
            </a:extLst>
          </p:cNvPr>
          <p:cNvSpPr txBox="1"/>
          <p:nvPr/>
        </p:nvSpPr>
        <p:spPr>
          <a:xfrm>
            <a:off x="6196981" y="4396414"/>
            <a:ext cx="712438" cy="261610"/>
          </a:xfrm>
          <a:prstGeom prst="rect">
            <a:avLst/>
          </a:prstGeom>
          <a:noFill/>
        </p:spPr>
        <p:txBody>
          <a:bodyPr wrap="square" rtlCol="0">
            <a:spAutoFit/>
          </a:bodyPr>
          <a:lstStyle/>
          <a:p>
            <a:r>
              <a:rPr lang="zh-CN" altLang="en-US" sz="1100" dirty="0"/>
              <a:t>         </a:t>
            </a:r>
            <a:r>
              <a:rPr lang="zh-CN" altLang="en-US" sz="900" b="1" dirty="0"/>
              <a:t>重庆</a:t>
            </a:r>
            <a:endParaRPr lang="zh-CN" altLang="en-US" sz="1100" b="1" dirty="0"/>
          </a:p>
        </p:txBody>
      </p:sp>
      <p:cxnSp>
        <p:nvCxnSpPr>
          <p:cNvPr id="14" name="直接箭头连接符 13">
            <a:extLst>
              <a:ext uri="{FF2B5EF4-FFF2-40B4-BE49-F238E27FC236}">
                <a16:creationId xmlns:a16="http://schemas.microsoft.com/office/drawing/2014/main" id="{4EF6070C-20FB-4EFA-89FD-214DEEF2038B}"/>
              </a:ext>
            </a:extLst>
          </p:cNvPr>
          <p:cNvCxnSpPr>
            <a:cxnSpLocks/>
          </p:cNvCxnSpPr>
          <p:nvPr/>
        </p:nvCxnSpPr>
        <p:spPr>
          <a:xfrm flipH="1" flipV="1">
            <a:off x="7128484" y="4241516"/>
            <a:ext cx="251002" cy="267604"/>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19" name="文本框 18">
            <a:extLst>
              <a:ext uri="{FF2B5EF4-FFF2-40B4-BE49-F238E27FC236}">
                <a16:creationId xmlns:a16="http://schemas.microsoft.com/office/drawing/2014/main" id="{DC0E1697-FCF2-48D6-9730-F97C47E93D6B}"/>
              </a:ext>
            </a:extLst>
          </p:cNvPr>
          <p:cNvSpPr txBox="1"/>
          <p:nvPr/>
        </p:nvSpPr>
        <p:spPr>
          <a:xfrm>
            <a:off x="7267500" y="4396414"/>
            <a:ext cx="765972" cy="261610"/>
          </a:xfrm>
          <a:prstGeom prst="rect">
            <a:avLst/>
          </a:prstGeom>
          <a:noFill/>
        </p:spPr>
        <p:txBody>
          <a:bodyPr wrap="square" rtlCol="0">
            <a:spAutoFit/>
          </a:bodyPr>
          <a:lstStyle/>
          <a:p>
            <a:r>
              <a:rPr lang="zh-CN" altLang="en-US" sz="1100" b="1" dirty="0"/>
              <a:t>上海</a:t>
            </a:r>
          </a:p>
        </p:txBody>
      </p:sp>
      <p:cxnSp>
        <p:nvCxnSpPr>
          <p:cNvPr id="21" name="直接箭头连接符 20">
            <a:extLst>
              <a:ext uri="{FF2B5EF4-FFF2-40B4-BE49-F238E27FC236}">
                <a16:creationId xmlns:a16="http://schemas.microsoft.com/office/drawing/2014/main" id="{EFE82D03-5D8A-4AD5-886F-4175E8F7FDF7}"/>
              </a:ext>
            </a:extLst>
          </p:cNvPr>
          <p:cNvCxnSpPr>
            <a:cxnSpLocks/>
          </p:cNvCxnSpPr>
          <p:nvPr/>
        </p:nvCxnSpPr>
        <p:spPr>
          <a:xfrm flipH="1" flipV="1">
            <a:off x="6853992" y="3405547"/>
            <a:ext cx="110854" cy="451214"/>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7471245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7283152" cy="1143000"/>
          </a:xfrm>
        </p:spPr>
        <p:txBody>
          <a:bodyPr>
            <a:normAutofit/>
          </a:bodyPr>
          <a:lstStyle/>
          <a:p>
            <a:r>
              <a:rPr lang="zh-CN" altLang="en-US" b="1" dirty="0">
                <a:latin typeface="Times New Roman" pitchFamily="18" charset="0"/>
                <a:cs typeface="Times New Roman" pitchFamily="18" charset="0"/>
              </a:rPr>
              <a:t>过境贸易中的知识产权保护</a:t>
            </a:r>
          </a:p>
        </p:txBody>
      </p:sp>
      <p:sp>
        <p:nvSpPr>
          <p:cNvPr id="8" name="内容占位符 7">
            <a:extLst>
              <a:ext uri="{FF2B5EF4-FFF2-40B4-BE49-F238E27FC236}">
                <a16:creationId xmlns:a16="http://schemas.microsoft.com/office/drawing/2014/main" id="{5DC3CA2F-F39F-40DA-B28A-C419E209B4E8}"/>
              </a:ext>
            </a:extLst>
          </p:cNvPr>
          <p:cNvSpPr>
            <a:spLocks noGrp="1"/>
          </p:cNvSpPr>
          <p:nvPr>
            <p:ph sz="half" idx="1"/>
          </p:nvPr>
        </p:nvSpPr>
        <p:spPr/>
        <p:txBody>
          <a:bodyPr>
            <a:normAutofit/>
          </a:bodyPr>
          <a:lstStyle/>
          <a:p>
            <a:r>
              <a:rPr lang="zh-CN" altLang="en-US" sz="2000" b="1" dirty="0">
                <a:latin typeface="Times New Roman" panose="02020603050405020304" pitchFamily="18" charset="0"/>
                <a:cs typeface="Times New Roman" panose="02020603050405020304" pitchFamily="18" charset="0"/>
              </a:rPr>
              <a:t>国际贸易相关知识产权保护的总体态势（</a:t>
            </a:r>
            <a:r>
              <a:rPr lang="en-US" altLang="zh-CN" sz="2000" b="1" dirty="0">
                <a:latin typeface="Times New Roman" panose="02020603050405020304" pitchFamily="18" charset="0"/>
                <a:cs typeface="Times New Roman" panose="02020603050405020304" pitchFamily="18" charset="0"/>
              </a:rPr>
              <a:t>2017</a:t>
            </a:r>
            <a:r>
              <a:rPr lang="zh-CN" altLang="en-US" sz="2000" b="1" dirty="0">
                <a:latin typeface="Times New Roman" panose="02020603050405020304" pitchFamily="18" charset="0"/>
                <a:cs typeface="Times New Roman" panose="02020603050405020304" pitchFamily="18" charset="0"/>
              </a:rPr>
              <a:t>年统计）：</a:t>
            </a:r>
            <a:endParaRPr lang="en-US" altLang="zh-CN" sz="2000" b="1" dirty="0">
              <a:latin typeface="Times New Roman" panose="02020603050405020304" pitchFamily="18" charset="0"/>
              <a:cs typeface="Times New Roman" panose="02020603050405020304" pitchFamily="18" charset="0"/>
            </a:endParaRPr>
          </a:p>
          <a:p>
            <a:r>
              <a:rPr lang="zh-CN" altLang="en-US" sz="2000" b="1" dirty="0">
                <a:solidFill>
                  <a:srgbClr val="FF0000"/>
                </a:solidFill>
                <a:latin typeface="Times New Roman" panose="02020603050405020304" pitchFamily="18" charset="0"/>
                <a:cs typeface="Times New Roman" panose="02020603050405020304" pitchFamily="18" charset="0"/>
              </a:rPr>
              <a:t>货物进出口</a:t>
            </a:r>
            <a:r>
              <a:rPr lang="zh-CN" altLang="en-US" sz="2000" b="1" dirty="0">
                <a:latin typeface="Times New Roman" panose="02020603050405020304" pitchFamily="18" charset="0"/>
                <a:cs typeface="Times New Roman" panose="02020603050405020304" pitchFamily="18" charset="0"/>
              </a:rPr>
              <a:t>总额</a:t>
            </a:r>
            <a:r>
              <a:rPr lang="en-US" altLang="zh-CN" sz="2000" b="1" dirty="0">
                <a:latin typeface="Times New Roman" panose="02020603050405020304" pitchFamily="18" charset="0"/>
                <a:cs typeface="Times New Roman" panose="02020603050405020304" pitchFamily="18" charset="0"/>
              </a:rPr>
              <a:t>4.105</a:t>
            </a:r>
            <a:r>
              <a:rPr lang="zh-CN" altLang="en-US" sz="2000" b="1" dirty="0">
                <a:latin typeface="Times New Roman" panose="02020603050405020304" pitchFamily="18" charset="0"/>
                <a:cs typeface="Times New Roman" panose="02020603050405020304" pitchFamily="18" charset="0"/>
              </a:rPr>
              <a:t>万亿美元，全球第一；</a:t>
            </a:r>
            <a:endParaRPr lang="en-US" altLang="zh-CN" sz="2000" b="1" dirty="0">
              <a:latin typeface="Times New Roman" panose="02020603050405020304" pitchFamily="18" charset="0"/>
              <a:cs typeface="Times New Roman" panose="02020603050405020304" pitchFamily="18" charset="0"/>
            </a:endParaRPr>
          </a:p>
          <a:p>
            <a:r>
              <a:rPr lang="en-US" altLang="zh-CN" sz="2000" b="1" dirty="0">
                <a:solidFill>
                  <a:srgbClr val="FF0000"/>
                </a:solidFill>
                <a:latin typeface="Times New Roman" panose="02020603050405020304" pitchFamily="18" charset="0"/>
                <a:cs typeface="Times New Roman" panose="02020603050405020304" pitchFamily="18" charset="0"/>
              </a:rPr>
              <a:t>PCT</a:t>
            </a:r>
            <a:r>
              <a:rPr lang="zh-CN" altLang="en-US" sz="2000" b="1" dirty="0">
                <a:solidFill>
                  <a:srgbClr val="FF0000"/>
                </a:solidFill>
                <a:latin typeface="Times New Roman" panose="02020603050405020304" pitchFamily="18" charset="0"/>
                <a:cs typeface="Times New Roman" panose="02020603050405020304" pitchFamily="18" charset="0"/>
              </a:rPr>
              <a:t>申请专利</a:t>
            </a:r>
            <a:r>
              <a:rPr lang="zh-CN" altLang="en-US" sz="2000" b="1" dirty="0">
                <a:latin typeface="Times New Roman" panose="02020603050405020304" pitchFamily="18" charset="0"/>
                <a:cs typeface="Times New Roman" panose="02020603050405020304" pitchFamily="18" charset="0"/>
              </a:rPr>
              <a:t>达</a:t>
            </a:r>
            <a:r>
              <a:rPr lang="en-US" altLang="zh-CN" sz="2000" b="1" dirty="0">
                <a:latin typeface="Times New Roman" panose="02020603050405020304" pitchFamily="18" charset="0"/>
                <a:cs typeface="Times New Roman" panose="02020603050405020304" pitchFamily="18" charset="0"/>
              </a:rPr>
              <a:t>5.1</a:t>
            </a:r>
            <a:r>
              <a:rPr lang="zh-CN" altLang="en-US" sz="2000" b="1" dirty="0">
                <a:latin typeface="Times New Roman" panose="02020603050405020304" pitchFamily="18" charset="0"/>
                <a:cs typeface="Times New Roman" panose="02020603050405020304" pitchFamily="18" charset="0"/>
              </a:rPr>
              <a:t>万件，第一次跃为全球第二；</a:t>
            </a:r>
            <a:endParaRPr lang="en-US" altLang="zh-CN" sz="2000" b="1" dirty="0">
              <a:latin typeface="Times New Roman" panose="02020603050405020304" pitchFamily="18" charset="0"/>
              <a:cs typeface="Times New Roman" panose="02020603050405020304" pitchFamily="18" charset="0"/>
            </a:endParaRPr>
          </a:p>
          <a:p>
            <a:r>
              <a:rPr lang="zh-CN" altLang="en-US" sz="2000" b="1" dirty="0">
                <a:solidFill>
                  <a:srgbClr val="FF0000"/>
                </a:solidFill>
                <a:latin typeface="Times New Roman" panose="02020603050405020304" pitchFamily="18" charset="0"/>
                <a:cs typeface="Times New Roman" panose="02020603050405020304" pitchFamily="18" charset="0"/>
              </a:rPr>
              <a:t>马德里商标国际注册 </a:t>
            </a:r>
            <a:r>
              <a:rPr lang="en-US" altLang="zh-CN" sz="2000" b="1" dirty="0">
                <a:latin typeface="Times New Roman" panose="02020603050405020304" pitchFamily="18" charset="0"/>
                <a:cs typeface="Times New Roman" panose="02020603050405020304" pitchFamily="18" charset="0"/>
              </a:rPr>
              <a:t>4810</a:t>
            </a:r>
            <a:r>
              <a:rPr lang="zh-CN" altLang="en-US" sz="2000" b="1" dirty="0">
                <a:latin typeface="Times New Roman" panose="02020603050405020304" pitchFamily="18" charset="0"/>
                <a:cs typeface="Times New Roman" panose="02020603050405020304" pitchFamily="18" charset="0"/>
              </a:rPr>
              <a:t>件，全球第三；</a:t>
            </a:r>
            <a:endParaRPr lang="en-US" altLang="zh-CN" sz="2000" b="1" dirty="0">
              <a:latin typeface="Times New Roman" panose="02020603050405020304" pitchFamily="18" charset="0"/>
              <a:cs typeface="Times New Roman" panose="02020603050405020304" pitchFamily="18" charset="0"/>
            </a:endParaRPr>
          </a:p>
          <a:p>
            <a:r>
              <a:rPr lang="zh-CN" altLang="en-US" sz="2000" b="1" dirty="0">
                <a:solidFill>
                  <a:srgbClr val="FF0000"/>
                </a:solidFill>
                <a:latin typeface="Times New Roman" panose="02020603050405020304" pitchFamily="18" charset="0"/>
                <a:cs typeface="Times New Roman" panose="02020603050405020304" pitchFamily="18" charset="0"/>
              </a:rPr>
              <a:t>海关查获侵权货物</a:t>
            </a:r>
            <a:r>
              <a:rPr lang="en-US" altLang="zh-CN" sz="2000" b="1" dirty="0">
                <a:latin typeface="Times New Roman" panose="02020603050405020304" pitchFamily="18" charset="0"/>
                <a:cs typeface="Times New Roman" panose="02020603050405020304" pitchFamily="18" charset="0"/>
              </a:rPr>
              <a:t>1.92</a:t>
            </a:r>
            <a:r>
              <a:rPr lang="zh-CN" altLang="en-US" sz="2000" b="1" dirty="0">
                <a:latin typeface="Times New Roman" panose="02020603050405020304" pitchFamily="18" charset="0"/>
                <a:cs typeface="Times New Roman" panose="02020603050405020304" pitchFamily="18" charset="0"/>
              </a:rPr>
              <a:t>万批次，侵权货物</a:t>
            </a:r>
            <a:r>
              <a:rPr lang="en-US" altLang="zh-CN" sz="2000" b="1" dirty="0">
                <a:latin typeface="Times New Roman" panose="02020603050405020304" pitchFamily="18" charset="0"/>
                <a:cs typeface="Times New Roman" panose="02020603050405020304" pitchFamily="18" charset="0"/>
              </a:rPr>
              <a:t>4095</a:t>
            </a:r>
            <a:r>
              <a:rPr lang="zh-CN" altLang="en-US" sz="2000" b="1" dirty="0">
                <a:latin typeface="Times New Roman" panose="02020603050405020304" pitchFamily="18" charset="0"/>
                <a:cs typeface="Times New Roman" panose="02020603050405020304" pitchFamily="18" charset="0"/>
              </a:rPr>
              <a:t>万件，案值</a:t>
            </a:r>
            <a:r>
              <a:rPr lang="en-US" altLang="zh-CN" sz="2000" b="1" dirty="0">
                <a:latin typeface="Times New Roman" panose="02020603050405020304" pitchFamily="18" charset="0"/>
                <a:cs typeface="Times New Roman" panose="02020603050405020304" pitchFamily="18" charset="0"/>
              </a:rPr>
              <a:t>1.82</a:t>
            </a:r>
            <a:r>
              <a:rPr lang="zh-CN" altLang="en-US" sz="2000" b="1" dirty="0">
                <a:latin typeface="Times New Roman" panose="02020603050405020304" pitchFamily="18" charset="0"/>
                <a:cs typeface="Times New Roman" panose="02020603050405020304" pitchFamily="18" charset="0"/>
              </a:rPr>
              <a:t>亿元</a:t>
            </a:r>
            <a:r>
              <a:rPr lang="en-US" altLang="zh-CN" sz="2000" b="1" dirty="0">
                <a:latin typeface="Times New Roman" panose="02020603050405020304" pitchFamily="18" charset="0"/>
                <a:cs typeface="Times New Roman" panose="02020603050405020304" pitchFamily="18" charset="0"/>
              </a:rPr>
              <a:t> </a:t>
            </a:r>
          </a:p>
          <a:p>
            <a:r>
              <a:rPr lang="zh-CN" altLang="en-US" sz="2000" b="1" dirty="0">
                <a:latin typeface="Times New Roman" panose="02020603050405020304" pitchFamily="18" charset="0"/>
                <a:cs typeface="Times New Roman" panose="02020603050405020304" pitchFamily="18" charset="0"/>
              </a:rPr>
              <a:t>但是，</a:t>
            </a:r>
            <a:r>
              <a:rPr lang="zh-CN" altLang="en-US" sz="2000" b="1" dirty="0">
                <a:solidFill>
                  <a:srgbClr val="FF0000"/>
                </a:solidFill>
                <a:latin typeface="Times New Roman" panose="02020603050405020304" pitchFamily="18" charset="0"/>
                <a:cs typeface="Times New Roman" panose="02020603050405020304" pitchFamily="18" charset="0"/>
              </a:rPr>
              <a:t>欧美海关查处进口侵权货物，主要来自中国</a:t>
            </a:r>
            <a:r>
              <a:rPr lang="zh-CN" altLang="en-US" sz="2000" b="1" dirty="0">
                <a:latin typeface="Times New Roman" panose="02020603050405020304" pitchFamily="18" charset="0"/>
                <a:cs typeface="Times New Roman" panose="02020603050405020304" pitchFamily="18" charset="0"/>
              </a:rPr>
              <a:t>。</a:t>
            </a:r>
          </a:p>
        </p:txBody>
      </p:sp>
      <p:sp>
        <p:nvSpPr>
          <p:cNvPr id="3" name="内容占位符 2">
            <a:extLst>
              <a:ext uri="{FF2B5EF4-FFF2-40B4-BE49-F238E27FC236}">
                <a16:creationId xmlns:a16="http://schemas.microsoft.com/office/drawing/2014/main" id="{4A7E772C-5C9E-42A8-B3FA-F5B6C72F56B3}"/>
              </a:ext>
            </a:extLst>
          </p:cNvPr>
          <p:cNvSpPr>
            <a:spLocks noGrp="1"/>
          </p:cNvSpPr>
          <p:nvPr>
            <p:ph sz="half" idx="2"/>
          </p:nvPr>
        </p:nvSpPr>
        <p:spPr/>
        <p:txBody>
          <a:bodyPr/>
          <a:lstStyle/>
          <a:p>
            <a:endParaRPr lang="zh-CN" altLang="en-US"/>
          </a:p>
        </p:txBody>
      </p:sp>
      <p:sp>
        <p:nvSpPr>
          <p:cNvPr id="5" name="日期占位符 4"/>
          <p:cNvSpPr>
            <a:spLocks noGrp="1"/>
          </p:cNvSpPr>
          <p:nvPr>
            <p:ph type="dt" sz="half" idx="10"/>
          </p:nvPr>
        </p:nvSpPr>
        <p:spPr/>
        <p:txBody>
          <a:bodyPr/>
          <a:lstStyle/>
          <a:p>
            <a:r>
              <a:rPr lang="en-US" altLang="zh-CN"/>
              <a:t>2018/06/10</a:t>
            </a:r>
            <a:endParaRPr lang="zh-CN" altLang="en-US"/>
          </a:p>
        </p:txBody>
      </p:sp>
      <p:sp>
        <p:nvSpPr>
          <p:cNvPr id="6" name="页脚占位符 5"/>
          <p:cNvSpPr>
            <a:spLocks noGrp="1"/>
          </p:cNvSpPr>
          <p:nvPr>
            <p:ph type="ftr" sz="quarter" idx="11"/>
          </p:nvPr>
        </p:nvSpPr>
        <p:spPr/>
        <p:txBody>
          <a:bodyPr/>
          <a:lstStyle/>
          <a:p>
            <a:r>
              <a:rPr lang="zh-CN" altLang="en-US"/>
              <a:t>复旦知识产权会议</a:t>
            </a:r>
            <a:endParaRPr lang="zh-CN" altLang="en-US" dirty="0"/>
          </a:p>
        </p:txBody>
      </p:sp>
      <p:sp>
        <p:nvSpPr>
          <p:cNvPr id="7" name="灯片编号占位符 6"/>
          <p:cNvSpPr>
            <a:spLocks noGrp="1"/>
          </p:cNvSpPr>
          <p:nvPr>
            <p:ph type="sldNum" sz="quarter" idx="12"/>
          </p:nvPr>
        </p:nvSpPr>
        <p:spPr/>
        <p:txBody>
          <a:bodyPr/>
          <a:lstStyle/>
          <a:p>
            <a:fld id="{0C913308-F349-4B6D-A68A-DD1791B4A57B}" type="slidenum">
              <a:rPr lang="zh-CN" altLang="en-US" smtClean="0"/>
              <a:t>4</a:t>
            </a:fld>
            <a:endParaRPr lang="zh-CN" altLang="en-US"/>
          </a:p>
        </p:txBody>
      </p:sp>
      <p:graphicFrame>
        <p:nvGraphicFramePr>
          <p:cNvPr id="9" name="对象 8">
            <a:extLst>
              <a:ext uri="{FF2B5EF4-FFF2-40B4-BE49-F238E27FC236}">
                <a16:creationId xmlns:a16="http://schemas.microsoft.com/office/drawing/2014/main" id="{F5DA2CB1-00D9-4AC6-9D35-A640A47A975B}"/>
              </a:ext>
            </a:extLst>
          </p:cNvPr>
          <p:cNvGraphicFramePr>
            <a:graphicFrameLocks noChangeAspect="1"/>
          </p:cNvGraphicFramePr>
          <p:nvPr>
            <p:extLst/>
          </p:nvPr>
        </p:nvGraphicFramePr>
        <p:xfrm>
          <a:off x="7596336" y="332656"/>
          <a:ext cx="1066800" cy="1060450"/>
        </p:xfrm>
        <a:graphic>
          <a:graphicData uri="http://schemas.openxmlformats.org/presentationml/2006/ole">
            <mc:AlternateContent xmlns:mc="http://schemas.openxmlformats.org/markup-compatibility/2006">
              <mc:Choice xmlns:v="urn:schemas-microsoft-com:vml" Requires="v">
                <p:oleObj spid="_x0000_s6176" name="位图图像" r:id="rId3" imgW="980952" imgH="1038370" progId="PBrush">
                  <p:embed/>
                </p:oleObj>
              </mc:Choice>
              <mc:Fallback>
                <p:oleObj name="位图图像" r:id="rId3" imgW="980952" imgH="1038370" progId="PBrush">
                  <p:embed/>
                  <p:pic>
                    <p:nvPicPr>
                      <p:cNvPr id="9" name="对象 8">
                        <a:extLst>
                          <a:ext uri="{FF2B5EF4-FFF2-40B4-BE49-F238E27FC236}">
                            <a16:creationId xmlns:a16="http://schemas.microsoft.com/office/drawing/2014/main" id="{F5DA2CB1-00D9-4AC6-9D35-A640A47A97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96336" y="332656"/>
                        <a:ext cx="1066800"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内容占位符 7">
            <a:extLst>
              <a:ext uri="{FF2B5EF4-FFF2-40B4-BE49-F238E27FC236}">
                <a16:creationId xmlns:a16="http://schemas.microsoft.com/office/drawing/2014/main" id="{D9B06A88-4878-4856-88C7-7034E58D895E}"/>
              </a:ext>
            </a:extLst>
          </p:cNvPr>
          <p:cNvGraphicFramePr>
            <a:graphicFrameLocks/>
          </p:cNvGraphicFramePr>
          <p:nvPr>
            <p:extLst>
              <p:ext uri="{D42A27DB-BD31-4B8C-83A1-F6EECF244321}">
                <p14:modId xmlns:p14="http://schemas.microsoft.com/office/powerpoint/2010/main" val="3794540340"/>
              </p:ext>
            </p:extLst>
          </p:nvPr>
        </p:nvGraphicFramePr>
        <p:xfrm>
          <a:off x="4572000" y="1600200"/>
          <a:ext cx="4114800" cy="4525963"/>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6186551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7571184" cy="1426170"/>
          </a:xfrm>
        </p:spPr>
        <p:txBody>
          <a:bodyPr>
            <a:normAutofit/>
          </a:bodyPr>
          <a:lstStyle/>
          <a:p>
            <a:r>
              <a:rPr lang="zh-CN" altLang="en-US" b="1" dirty="0">
                <a:latin typeface="Times New Roman" pitchFamily="18" charset="0"/>
                <a:cs typeface="Times New Roman" pitchFamily="18" charset="0"/>
              </a:rPr>
              <a:t>海关</a:t>
            </a:r>
            <a:r>
              <a:rPr lang="en-US" altLang="zh-CN" b="1" dirty="0">
                <a:latin typeface="Times New Roman" pitchFamily="18" charset="0"/>
                <a:cs typeface="Times New Roman" pitchFamily="18" charset="0"/>
              </a:rPr>
              <a:t>IPR</a:t>
            </a:r>
            <a:r>
              <a:rPr lang="zh-CN" altLang="en-US" b="1" dirty="0">
                <a:latin typeface="Times New Roman" pitchFamily="18" charset="0"/>
                <a:cs typeface="Times New Roman" pitchFamily="18" charset="0"/>
              </a:rPr>
              <a:t>保护问题</a:t>
            </a:r>
          </a:p>
        </p:txBody>
      </p:sp>
      <p:sp>
        <p:nvSpPr>
          <p:cNvPr id="5" name="日期占位符 4"/>
          <p:cNvSpPr>
            <a:spLocks noGrp="1"/>
          </p:cNvSpPr>
          <p:nvPr>
            <p:ph type="dt" sz="half" idx="10"/>
          </p:nvPr>
        </p:nvSpPr>
        <p:spPr/>
        <p:txBody>
          <a:bodyPr/>
          <a:lstStyle/>
          <a:p>
            <a:r>
              <a:rPr lang="en-US" altLang="zh-CN"/>
              <a:t>2018/06/10</a:t>
            </a:r>
            <a:endParaRPr lang="zh-CN" altLang="en-US"/>
          </a:p>
        </p:txBody>
      </p:sp>
      <p:sp>
        <p:nvSpPr>
          <p:cNvPr id="6" name="页脚占位符 5"/>
          <p:cNvSpPr>
            <a:spLocks noGrp="1"/>
          </p:cNvSpPr>
          <p:nvPr>
            <p:ph type="ftr" sz="quarter" idx="11"/>
          </p:nvPr>
        </p:nvSpPr>
        <p:spPr/>
        <p:txBody>
          <a:bodyPr/>
          <a:lstStyle/>
          <a:p>
            <a:r>
              <a:rPr lang="zh-CN" altLang="en-US"/>
              <a:t>复旦知识产权会议</a:t>
            </a:r>
            <a:endParaRPr lang="zh-CN" altLang="en-US" dirty="0"/>
          </a:p>
        </p:txBody>
      </p:sp>
      <p:sp>
        <p:nvSpPr>
          <p:cNvPr id="7" name="灯片编号占位符 6"/>
          <p:cNvSpPr>
            <a:spLocks noGrp="1"/>
          </p:cNvSpPr>
          <p:nvPr>
            <p:ph type="sldNum" sz="quarter" idx="12"/>
          </p:nvPr>
        </p:nvSpPr>
        <p:spPr/>
        <p:txBody>
          <a:bodyPr/>
          <a:lstStyle/>
          <a:p>
            <a:fld id="{0C913308-F349-4B6D-A68A-DD1791B4A57B}" type="slidenum">
              <a:rPr lang="zh-CN" altLang="en-US" smtClean="0"/>
              <a:t>5</a:t>
            </a:fld>
            <a:endParaRPr lang="zh-CN" altLang="en-US"/>
          </a:p>
        </p:txBody>
      </p:sp>
      <p:sp>
        <p:nvSpPr>
          <p:cNvPr id="8" name="内容占位符 7">
            <a:extLst>
              <a:ext uri="{FF2B5EF4-FFF2-40B4-BE49-F238E27FC236}">
                <a16:creationId xmlns:a16="http://schemas.microsoft.com/office/drawing/2014/main" id="{5DC3CA2F-F39F-40DA-B28A-C419E209B4E8}"/>
              </a:ext>
            </a:extLst>
          </p:cNvPr>
          <p:cNvSpPr>
            <a:spLocks noGrp="1"/>
          </p:cNvSpPr>
          <p:nvPr>
            <p:ph idx="1"/>
          </p:nvPr>
        </p:nvSpPr>
        <p:spPr>
          <a:xfrm>
            <a:off x="457200" y="1600200"/>
            <a:ext cx="8229600" cy="4525963"/>
          </a:xfrm>
        </p:spPr>
        <p:txBody>
          <a:bodyPr>
            <a:normAutofit/>
          </a:bodyPr>
          <a:lstStyle/>
          <a:p>
            <a:pPr>
              <a:lnSpc>
                <a:spcPct val="150000"/>
              </a:lnSpc>
            </a:pPr>
            <a:r>
              <a:rPr lang="zh-CN" altLang="en-US" sz="2000" b="1" dirty="0">
                <a:latin typeface="Times New Roman" panose="02020603050405020304" pitchFamily="18" charset="0"/>
                <a:cs typeface="Times New Roman" panose="02020603050405020304" pitchFamily="18" charset="0"/>
              </a:rPr>
              <a:t>中国海关：查处侵犯中国</a:t>
            </a:r>
            <a:r>
              <a:rPr lang="en-US" altLang="zh-CN" sz="2000" b="1" dirty="0">
                <a:latin typeface="Times New Roman" panose="02020603050405020304" pitchFamily="18" charset="0"/>
                <a:cs typeface="Times New Roman" panose="02020603050405020304" pitchFamily="18" charset="0"/>
              </a:rPr>
              <a:t>IPR</a:t>
            </a:r>
            <a:r>
              <a:rPr lang="zh-CN" altLang="en-US" sz="2000" b="1" dirty="0">
                <a:latin typeface="Times New Roman" panose="02020603050405020304" pitchFamily="18" charset="0"/>
                <a:cs typeface="Times New Roman" panose="02020603050405020304" pitchFamily="18" charset="0"/>
              </a:rPr>
              <a:t>货物，</a:t>
            </a:r>
            <a:r>
              <a:rPr lang="zh-CN" altLang="en-US" sz="2000" b="1" dirty="0">
                <a:solidFill>
                  <a:srgbClr val="FF0000"/>
                </a:solidFill>
                <a:latin typeface="Times New Roman" panose="02020603050405020304" pitchFamily="18" charset="0"/>
                <a:cs typeface="Times New Roman" panose="02020603050405020304" pitchFamily="18" charset="0"/>
              </a:rPr>
              <a:t>不涉及过境</a:t>
            </a:r>
            <a:r>
              <a:rPr lang="en-US" altLang="zh-CN" sz="2000" b="1" dirty="0">
                <a:solidFill>
                  <a:srgbClr val="FF0000"/>
                </a:solidFill>
                <a:latin typeface="Times New Roman" panose="02020603050405020304" pitchFamily="18" charset="0"/>
                <a:cs typeface="Times New Roman" panose="02020603050405020304" pitchFamily="18" charset="0"/>
              </a:rPr>
              <a:t>/</a:t>
            </a:r>
            <a:r>
              <a:rPr lang="zh-CN" altLang="en-US" sz="2000" b="1" dirty="0">
                <a:solidFill>
                  <a:srgbClr val="FF0000"/>
                </a:solidFill>
                <a:latin typeface="Times New Roman" panose="02020603050405020304" pitchFamily="18" charset="0"/>
                <a:cs typeface="Times New Roman" panose="02020603050405020304" pitchFamily="18" charset="0"/>
              </a:rPr>
              <a:t>进口国</a:t>
            </a:r>
            <a:r>
              <a:rPr lang="en-US" altLang="zh-CN" sz="2000" b="1" dirty="0">
                <a:solidFill>
                  <a:srgbClr val="FF0000"/>
                </a:solidFill>
                <a:latin typeface="Times New Roman" panose="02020603050405020304" pitchFamily="18" charset="0"/>
                <a:cs typeface="Times New Roman" panose="02020603050405020304" pitchFamily="18" charset="0"/>
              </a:rPr>
              <a:t>IPR</a:t>
            </a:r>
            <a:r>
              <a:rPr lang="zh-CN" altLang="en-US" sz="2000" b="1" dirty="0">
                <a:solidFill>
                  <a:srgbClr val="FF0000"/>
                </a:solidFill>
                <a:latin typeface="Times New Roman" panose="02020603050405020304" pitchFamily="18" charset="0"/>
                <a:cs typeface="Times New Roman" panose="02020603050405020304" pitchFamily="18" charset="0"/>
              </a:rPr>
              <a:t>保护</a:t>
            </a:r>
            <a:endParaRPr lang="en-US" altLang="zh-CN" sz="2000" b="1" dirty="0">
              <a:solidFill>
                <a:srgbClr val="FF0000"/>
              </a:solidFill>
              <a:latin typeface="Times New Roman" panose="02020603050405020304" pitchFamily="18" charset="0"/>
              <a:cs typeface="Times New Roman" panose="02020603050405020304" pitchFamily="18" charset="0"/>
            </a:endParaRPr>
          </a:p>
          <a:p>
            <a:pPr>
              <a:lnSpc>
                <a:spcPct val="150000"/>
              </a:lnSpc>
            </a:pPr>
            <a:r>
              <a:rPr lang="zh-CN" altLang="en-US" sz="2000" b="1" u="sng" dirty="0">
                <a:latin typeface="Times New Roman" panose="02020603050405020304" pitchFamily="18" charset="0"/>
                <a:cs typeface="Times New Roman" panose="02020603050405020304" pitchFamily="18" charset="0"/>
              </a:rPr>
              <a:t>过境</a:t>
            </a:r>
            <a:r>
              <a:rPr lang="en-US" altLang="zh-CN" sz="2000" b="1" u="sng" dirty="0">
                <a:latin typeface="Times New Roman" panose="02020603050405020304" pitchFamily="18" charset="0"/>
                <a:cs typeface="Times New Roman" panose="02020603050405020304" pitchFamily="18" charset="0"/>
              </a:rPr>
              <a:t>/</a:t>
            </a:r>
            <a:r>
              <a:rPr lang="zh-CN" altLang="en-US" sz="2000" b="1" u="sng" dirty="0">
                <a:latin typeface="Times New Roman" panose="02020603050405020304" pitchFamily="18" charset="0"/>
                <a:cs typeface="Times New Roman" panose="02020603050405020304" pitchFamily="18" charset="0"/>
              </a:rPr>
              <a:t>进口国</a:t>
            </a:r>
            <a:r>
              <a:rPr lang="zh-CN" altLang="en-US" sz="2000" b="1" dirty="0">
                <a:latin typeface="Times New Roman" panose="02020603050405020304" pitchFamily="18" charset="0"/>
                <a:cs typeface="Times New Roman" panose="02020603050405020304" pitchFamily="18" charset="0"/>
              </a:rPr>
              <a:t>：</a:t>
            </a:r>
            <a:endParaRPr lang="en-US" altLang="zh-CN" sz="2000" b="1" dirty="0">
              <a:latin typeface="Times New Roman" panose="02020603050405020304" pitchFamily="18" charset="0"/>
              <a:cs typeface="Times New Roman" panose="02020603050405020304" pitchFamily="18" charset="0"/>
            </a:endParaRPr>
          </a:p>
          <a:p>
            <a:pPr>
              <a:lnSpc>
                <a:spcPct val="150000"/>
              </a:lnSpc>
            </a:pPr>
            <a:r>
              <a:rPr lang="en-US" altLang="zh-CN" sz="2000" b="1" dirty="0">
                <a:latin typeface="Times New Roman" panose="02020603050405020304" pitchFamily="18" charset="0"/>
                <a:cs typeface="Times New Roman" panose="02020603050405020304" pitchFamily="18" charset="0"/>
              </a:rPr>
              <a:t>1. </a:t>
            </a:r>
            <a:r>
              <a:rPr lang="zh-CN" altLang="en-US" sz="2000" b="1" dirty="0">
                <a:solidFill>
                  <a:srgbClr val="FF0000"/>
                </a:solidFill>
                <a:latin typeface="Times New Roman" panose="02020603050405020304" pitchFamily="18" charset="0"/>
                <a:cs typeface="Times New Roman" panose="02020603050405020304" pitchFamily="18" charset="0"/>
              </a:rPr>
              <a:t>欧亚经济联盟</a:t>
            </a:r>
            <a:r>
              <a:rPr lang="zh-CN" altLang="en-US" sz="2000" b="1" dirty="0">
                <a:latin typeface="Times New Roman" panose="02020603050405020304" pitchFamily="18" charset="0"/>
                <a:cs typeface="Times New Roman" panose="02020603050405020304" pitchFamily="18" charset="0"/>
              </a:rPr>
              <a:t>（</a:t>
            </a:r>
            <a:r>
              <a:rPr lang="en-US" altLang="zh-CN" sz="2000" b="1" dirty="0">
                <a:latin typeface="Times New Roman" panose="02020603050405020304" pitchFamily="18" charset="0"/>
                <a:cs typeface="Times New Roman" panose="02020603050405020304" pitchFamily="18" charset="0"/>
              </a:rPr>
              <a:t>EAEU</a:t>
            </a:r>
            <a:r>
              <a:rPr lang="zh-CN" altLang="en-US" sz="2000" b="1" dirty="0">
                <a:latin typeface="Times New Roman" panose="02020603050405020304" pitchFamily="18" charset="0"/>
                <a:cs typeface="Times New Roman" panose="02020603050405020304" pitchFamily="18" charset="0"/>
              </a:rPr>
              <a:t>）成员国</a:t>
            </a:r>
            <a:r>
              <a:rPr lang="en-US" altLang="zh-CN" sz="2000" b="1" dirty="0">
                <a:latin typeface="Times New Roman" panose="02020603050405020304" pitchFamily="18" charset="0"/>
                <a:cs typeface="Times New Roman" panose="02020603050405020304" pitchFamily="18" charset="0"/>
              </a:rPr>
              <a:t>——2015</a:t>
            </a:r>
            <a:r>
              <a:rPr lang="zh-CN" altLang="en-US" sz="2000" b="1" dirty="0">
                <a:latin typeface="Times New Roman" panose="02020603050405020304" pitchFamily="18" charset="0"/>
                <a:cs typeface="Times New Roman" panose="02020603050405020304" pitchFamily="18" charset="0"/>
              </a:rPr>
              <a:t>年</a:t>
            </a:r>
            <a:r>
              <a:rPr lang="en-US" altLang="zh-CN" sz="2000" b="1" dirty="0">
                <a:latin typeface="Times New Roman" panose="02020603050405020304" pitchFamily="18" charset="0"/>
                <a:cs typeface="Times New Roman" panose="02020603050405020304" pitchFamily="18" charset="0"/>
              </a:rPr>
              <a:t>8</a:t>
            </a:r>
            <a:r>
              <a:rPr lang="zh-CN" altLang="en-US" sz="2000" b="1" dirty="0">
                <a:latin typeface="Times New Roman" panose="02020603050405020304" pitchFamily="18" charset="0"/>
                <a:cs typeface="Times New Roman" panose="02020603050405020304" pitchFamily="18" charset="0"/>
              </a:rPr>
              <a:t>月起：俄罗斯、白俄罗斯、哈萨克斯坦、亚美尼亚、吉尔吉斯斯坦，统一实施</a:t>
            </a:r>
            <a:r>
              <a:rPr lang="zh-CN" altLang="en-US" sz="2000" b="1" dirty="0">
                <a:solidFill>
                  <a:srgbClr val="FF0000"/>
                </a:solidFill>
                <a:latin typeface="Times New Roman" panose="02020603050405020304" pitchFamily="18" charset="0"/>
                <a:cs typeface="Times New Roman" panose="02020603050405020304" pitchFamily="18" charset="0"/>
              </a:rPr>
              <a:t>现行</a:t>
            </a:r>
            <a:r>
              <a:rPr lang="en-US" altLang="zh-CN" sz="2000" b="1" dirty="0">
                <a:solidFill>
                  <a:srgbClr val="FF0000"/>
                </a:solidFill>
                <a:latin typeface="Times New Roman" panose="02020603050405020304" pitchFamily="18" charset="0"/>
                <a:cs typeface="Times New Roman" panose="02020603050405020304" pitchFamily="18" charset="0"/>
              </a:rPr>
              <a:t>《</a:t>
            </a:r>
            <a:r>
              <a:rPr lang="zh-CN" altLang="en-US" sz="2000" b="1" dirty="0">
                <a:solidFill>
                  <a:srgbClr val="FF0000"/>
                </a:solidFill>
                <a:latin typeface="Times New Roman" panose="02020603050405020304" pitchFamily="18" charset="0"/>
                <a:cs typeface="Times New Roman" panose="02020603050405020304" pitchFamily="18" charset="0"/>
              </a:rPr>
              <a:t>关税同盟海关法典</a:t>
            </a:r>
            <a:r>
              <a:rPr lang="en-US" altLang="zh-CN" sz="2000" b="1" dirty="0">
                <a:solidFill>
                  <a:srgbClr val="FF0000"/>
                </a:solidFill>
                <a:latin typeface="Times New Roman" panose="02020603050405020304" pitchFamily="18" charset="0"/>
                <a:cs typeface="Times New Roman" panose="02020603050405020304" pitchFamily="18" charset="0"/>
              </a:rPr>
              <a:t>》</a:t>
            </a:r>
            <a:r>
              <a:rPr lang="zh-CN" altLang="en-US" sz="2000" b="1" dirty="0">
                <a:latin typeface="Times New Roman" panose="02020603050405020304" pitchFamily="18" charset="0"/>
                <a:cs typeface="Times New Roman" panose="02020603050405020304" pitchFamily="18" charset="0"/>
              </a:rPr>
              <a:t>，拟定</a:t>
            </a:r>
            <a:r>
              <a:rPr lang="en-US" altLang="zh-CN" sz="2000" b="1" dirty="0">
                <a:latin typeface="Times New Roman" panose="02020603050405020304" pitchFamily="18" charset="0"/>
                <a:cs typeface="Times New Roman" panose="02020603050405020304" pitchFamily="18" charset="0"/>
              </a:rPr>
              <a:t>《</a:t>
            </a:r>
            <a:r>
              <a:rPr lang="zh-CN" altLang="en-US" sz="2000" b="1" dirty="0">
                <a:latin typeface="Times New Roman" panose="02020603050405020304" pitchFamily="18" charset="0"/>
                <a:cs typeface="Times New Roman" panose="02020603050405020304" pitchFamily="18" charset="0"/>
              </a:rPr>
              <a:t>欧亚经济联盟海关法典</a:t>
            </a:r>
            <a:r>
              <a:rPr lang="en-US" altLang="zh-CN" sz="2000" b="1" dirty="0">
                <a:latin typeface="Times New Roman" panose="02020603050405020304" pitchFamily="18" charset="0"/>
                <a:cs typeface="Times New Roman" panose="02020603050405020304" pitchFamily="18" charset="0"/>
              </a:rPr>
              <a:t>》</a:t>
            </a:r>
            <a:r>
              <a:rPr lang="zh-CN" altLang="en-US" sz="2000" b="1" dirty="0">
                <a:latin typeface="Times New Roman" panose="02020603050405020304" pitchFamily="18" charset="0"/>
                <a:cs typeface="Times New Roman" panose="02020603050405020304" pitchFamily="18" charset="0"/>
              </a:rPr>
              <a:t>。</a:t>
            </a:r>
            <a:endParaRPr lang="en-US" altLang="zh-CN" sz="2000" b="1" dirty="0">
              <a:latin typeface="Times New Roman" panose="02020603050405020304" pitchFamily="18" charset="0"/>
              <a:cs typeface="Times New Roman" panose="02020603050405020304" pitchFamily="18" charset="0"/>
            </a:endParaRPr>
          </a:p>
          <a:p>
            <a:pPr>
              <a:lnSpc>
                <a:spcPct val="150000"/>
              </a:lnSpc>
            </a:pPr>
            <a:r>
              <a:rPr lang="en-US" altLang="zh-CN" sz="2000" b="1" dirty="0">
                <a:latin typeface="Times New Roman" panose="02020603050405020304" pitchFamily="18" charset="0"/>
                <a:cs typeface="Times New Roman" panose="02020603050405020304" pitchFamily="18" charset="0"/>
              </a:rPr>
              <a:t>2.  </a:t>
            </a:r>
            <a:r>
              <a:rPr lang="zh-CN" altLang="en-US" sz="2000" b="1" dirty="0">
                <a:solidFill>
                  <a:srgbClr val="FF0000"/>
                </a:solidFill>
                <a:latin typeface="Times New Roman" panose="02020603050405020304" pitchFamily="18" charset="0"/>
                <a:cs typeface="Times New Roman" panose="02020603050405020304" pitchFamily="18" charset="0"/>
              </a:rPr>
              <a:t>欧盟</a:t>
            </a:r>
            <a:r>
              <a:rPr lang="zh-CN" altLang="en-US" sz="2000" b="1" dirty="0">
                <a:latin typeface="Times New Roman" panose="02020603050405020304" pitchFamily="18" charset="0"/>
                <a:cs typeface="Times New Roman" panose="02020603050405020304" pitchFamily="18" charset="0"/>
              </a:rPr>
              <a:t>（目前</a:t>
            </a:r>
            <a:r>
              <a:rPr lang="en-US" altLang="zh-CN" sz="2000" b="1" dirty="0">
                <a:latin typeface="Times New Roman" panose="02020603050405020304" pitchFamily="18" charset="0"/>
                <a:cs typeface="Times New Roman" panose="02020603050405020304" pitchFamily="18" charset="0"/>
              </a:rPr>
              <a:t>28</a:t>
            </a:r>
            <a:r>
              <a:rPr lang="zh-CN" altLang="en-US" sz="2000" b="1" dirty="0">
                <a:latin typeface="Times New Roman" panose="02020603050405020304" pitchFamily="18" charset="0"/>
                <a:cs typeface="Times New Roman" panose="02020603050405020304" pitchFamily="18" charset="0"/>
              </a:rPr>
              <a:t>个成员国，包括英国）统一实施</a:t>
            </a:r>
            <a:r>
              <a:rPr lang="en-US" altLang="zh-CN" sz="2000" b="1" dirty="0">
                <a:latin typeface="Times New Roman" panose="02020603050405020304" pitchFamily="18" charset="0"/>
                <a:cs typeface="Times New Roman" panose="02020603050405020304" pitchFamily="18" charset="0"/>
              </a:rPr>
              <a:t>2013</a:t>
            </a:r>
            <a:r>
              <a:rPr lang="zh-CN" altLang="en-US" sz="2000" b="1" dirty="0">
                <a:latin typeface="Times New Roman" panose="02020603050405020304" pitchFamily="18" charset="0"/>
                <a:cs typeface="Times New Roman" panose="02020603050405020304" pitchFamily="18" charset="0"/>
              </a:rPr>
              <a:t>年修订</a:t>
            </a:r>
            <a:r>
              <a:rPr lang="en-US" altLang="zh-CN" sz="2000" b="1" dirty="0">
                <a:solidFill>
                  <a:srgbClr val="FF0000"/>
                </a:solidFill>
                <a:latin typeface="Times New Roman" panose="02020603050405020304" pitchFamily="18" charset="0"/>
                <a:cs typeface="Times New Roman" panose="02020603050405020304" pitchFamily="18" charset="0"/>
              </a:rPr>
              <a:t>《</a:t>
            </a:r>
            <a:r>
              <a:rPr lang="zh-CN" altLang="en-US" sz="2000" b="1" dirty="0">
                <a:solidFill>
                  <a:srgbClr val="FF0000"/>
                </a:solidFill>
                <a:latin typeface="Times New Roman" panose="02020603050405020304" pitchFamily="18" charset="0"/>
                <a:cs typeface="Times New Roman" panose="02020603050405020304" pitchFamily="18" charset="0"/>
              </a:rPr>
              <a:t>海关知识产权实施条例</a:t>
            </a:r>
            <a:r>
              <a:rPr lang="en-US" altLang="zh-CN" sz="2000" b="1" dirty="0">
                <a:solidFill>
                  <a:srgbClr val="FF0000"/>
                </a:solidFill>
                <a:latin typeface="Times New Roman" panose="02020603050405020304" pitchFamily="18" charset="0"/>
                <a:cs typeface="Times New Roman" panose="02020603050405020304" pitchFamily="18" charset="0"/>
              </a:rPr>
              <a:t>》</a:t>
            </a:r>
            <a:r>
              <a:rPr lang="zh-CN" altLang="en-US" sz="2000" b="1" dirty="0">
                <a:solidFill>
                  <a:srgbClr val="FF0000"/>
                </a:solidFill>
                <a:latin typeface="Times New Roman" panose="02020603050405020304" pitchFamily="18" charset="0"/>
                <a:cs typeface="Times New Roman" panose="02020603050405020304" pitchFamily="18" charset="0"/>
              </a:rPr>
              <a:t>。</a:t>
            </a:r>
            <a:endParaRPr lang="en-US" altLang="zh-CN" sz="2000" b="1" dirty="0">
              <a:solidFill>
                <a:srgbClr val="FF0000"/>
              </a:solidFill>
              <a:latin typeface="Times New Roman" panose="02020603050405020304" pitchFamily="18" charset="0"/>
              <a:cs typeface="Times New Roman" panose="02020603050405020304" pitchFamily="18" charset="0"/>
            </a:endParaRPr>
          </a:p>
          <a:p>
            <a:endParaRPr lang="zh-CN" altLang="en-US" sz="2000" b="1" dirty="0"/>
          </a:p>
        </p:txBody>
      </p:sp>
      <p:graphicFrame>
        <p:nvGraphicFramePr>
          <p:cNvPr id="9" name="对象 8">
            <a:extLst>
              <a:ext uri="{FF2B5EF4-FFF2-40B4-BE49-F238E27FC236}">
                <a16:creationId xmlns:a16="http://schemas.microsoft.com/office/drawing/2014/main" id="{F5DA2CB1-00D9-4AC6-9D35-A640A47A975B}"/>
              </a:ext>
            </a:extLst>
          </p:cNvPr>
          <p:cNvGraphicFramePr>
            <a:graphicFrameLocks noChangeAspect="1"/>
          </p:cNvGraphicFramePr>
          <p:nvPr>
            <p:extLst/>
          </p:nvPr>
        </p:nvGraphicFramePr>
        <p:xfrm>
          <a:off x="7596336" y="332656"/>
          <a:ext cx="1066800" cy="1060450"/>
        </p:xfrm>
        <a:graphic>
          <a:graphicData uri="http://schemas.openxmlformats.org/presentationml/2006/ole">
            <mc:AlternateContent xmlns:mc="http://schemas.openxmlformats.org/markup-compatibility/2006">
              <mc:Choice xmlns:v="urn:schemas-microsoft-com:vml" Requires="v">
                <p:oleObj spid="_x0000_s7197" name="位图图像" r:id="rId3" imgW="980952" imgH="1038370" progId="PBrush">
                  <p:embed/>
                </p:oleObj>
              </mc:Choice>
              <mc:Fallback>
                <p:oleObj name="位图图像" r:id="rId3" imgW="980952" imgH="1038370" progId="PBrush">
                  <p:embed/>
                  <p:pic>
                    <p:nvPicPr>
                      <p:cNvPr id="9" name="对象 8">
                        <a:extLst>
                          <a:ext uri="{FF2B5EF4-FFF2-40B4-BE49-F238E27FC236}">
                            <a16:creationId xmlns:a16="http://schemas.microsoft.com/office/drawing/2014/main" id="{F5DA2CB1-00D9-4AC6-9D35-A640A47A97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96336" y="332656"/>
                        <a:ext cx="1066800"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0676790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7571184" cy="1426170"/>
          </a:xfrm>
        </p:spPr>
        <p:txBody>
          <a:bodyPr>
            <a:normAutofit/>
          </a:bodyPr>
          <a:lstStyle/>
          <a:p>
            <a:r>
              <a:rPr lang="en-US" altLang="zh-CN" b="1" dirty="0">
                <a:latin typeface="Times New Roman" pitchFamily="18" charset="0"/>
                <a:cs typeface="Times New Roman" pitchFamily="18" charset="0"/>
              </a:rPr>
              <a:t>WTO</a:t>
            </a:r>
            <a:r>
              <a:rPr lang="zh-CN" altLang="en-US" b="1" dirty="0">
                <a:latin typeface="Times New Roman" pitchFamily="18" charset="0"/>
                <a:cs typeface="Times New Roman" pitchFamily="18" charset="0"/>
              </a:rPr>
              <a:t>相关义务</a:t>
            </a:r>
          </a:p>
        </p:txBody>
      </p:sp>
      <p:sp>
        <p:nvSpPr>
          <p:cNvPr id="5" name="日期占位符 4"/>
          <p:cNvSpPr>
            <a:spLocks noGrp="1"/>
          </p:cNvSpPr>
          <p:nvPr>
            <p:ph type="dt" sz="half" idx="10"/>
          </p:nvPr>
        </p:nvSpPr>
        <p:spPr/>
        <p:txBody>
          <a:bodyPr/>
          <a:lstStyle/>
          <a:p>
            <a:r>
              <a:rPr lang="en-US" altLang="zh-CN"/>
              <a:t>2018/06/10</a:t>
            </a:r>
            <a:endParaRPr lang="zh-CN" altLang="en-US"/>
          </a:p>
        </p:txBody>
      </p:sp>
      <p:sp>
        <p:nvSpPr>
          <p:cNvPr id="6" name="页脚占位符 5"/>
          <p:cNvSpPr>
            <a:spLocks noGrp="1"/>
          </p:cNvSpPr>
          <p:nvPr>
            <p:ph type="ftr" sz="quarter" idx="11"/>
          </p:nvPr>
        </p:nvSpPr>
        <p:spPr/>
        <p:txBody>
          <a:bodyPr/>
          <a:lstStyle/>
          <a:p>
            <a:r>
              <a:rPr lang="zh-CN" altLang="en-US"/>
              <a:t>复旦知识产权会议</a:t>
            </a:r>
            <a:endParaRPr lang="zh-CN" altLang="en-US" dirty="0"/>
          </a:p>
        </p:txBody>
      </p:sp>
      <p:sp>
        <p:nvSpPr>
          <p:cNvPr id="7" name="灯片编号占位符 6"/>
          <p:cNvSpPr>
            <a:spLocks noGrp="1"/>
          </p:cNvSpPr>
          <p:nvPr>
            <p:ph type="sldNum" sz="quarter" idx="12"/>
          </p:nvPr>
        </p:nvSpPr>
        <p:spPr/>
        <p:txBody>
          <a:bodyPr/>
          <a:lstStyle/>
          <a:p>
            <a:fld id="{0C913308-F349-4B6D-A68A-DD1791B4A57B}" type="slidenum">
              <a:rPr lang="zh-CN" altLang="en-US" smtClean="0"/>
              <a:t>6</a:t>
            </a:fld>
            <a:endParaRPr lang="zh-CN" altLang="en-US"/>
          </a:p>
        </p:txBody>
      </p:sp>
      <p:sp>
        <p:nvSpPr>
          <p:cNvPr id="8" name="内容占位符 7">
            <a:extLst>
              <a:ext uri="{FF2B5EF4-FFF2-40B4-BE49-F238E27FC236}">
                <a16:creationId xmlns:a16="http://schemas.microsoft.com/office/drawing/2014/main" id="{5DC3CA2F-F39F-40DA-B28A-C419E209B4E8}"/>
              </a:ext>
            </a:extLst>
          </p:cNvPr>
          <p:cNvSpPr>
            <a:spLocks noGrp="1"/>
          </p:cNvSpPr>
          <p:nvPr>
            <p:ph idx="1"/>
          </p:nvPr>
        </p:nvSpPr>
        <p:spPr>
          <a:xfrm>
            <a:off x="457200" y="1600200"/>
            <a:ext cx="8229600" cy="4525963"/>
          </a:xfrm>
        </p:spPr>
        <p:txBody>
          <a:bodyPr>
            <a:normAutofit/>
          </a:bodyPr>
          <a:lstStyle/>
          <a:p>
            <a:r>
              <a:rPr lang="en-US" altLang="zh-CN" sz="2000" b="1" dirty="0">
                <a:latin typeface="Times New Roman" panose="02020603050405020304" pitchFamily="18" charset="0"/>
                <a:cs typeface="Times New Roman" panose="02020603050405020304" pitchFamily="18" charset="0"/>
              </a:rPr>
              <a:t>GATT</a:t>
            </a:r>
            <a:r>
              <a:rPr lang="zh-CN" altLang="en-US" sz="2000" b="1" dirty="0">
                <a:latin typeface="Times New Roman" panose="02020603050405020304" pitchFamily="18" charset="0"/>
                <a:cs typeface="Times New Roman" panose="02020603050405020304" pitchFamily="18" charset="0"/>
              </a:rPr>
              <a:t>第</a:t>
            </a:r>
            <a:r>
              <a:rPr lang="en-US" altLang="zh-CN" sz="2000" b="1" dirty="0">
                <a:latin typeface="Times New Roman" panose="02020603050405020304" pitchFamily="18" charset="0"/>
                <a:cs typeface="Times New Roman" panose="02020603050405020304" pitchFamily="18" charset="0"/>
              </a:rPr>
              <a:t>5</a:t>
            </a:r>
            <a:r>
              <a:rPr lang="zh-CN" altLang="en-US" sz="2000" b="1" dirty="0"/>
              <a:t>条过境自由：货物（包括行李）及船舶和其他运输工具，如经过一缔约方领土的一段路程，</a:t>
            </a:r>
            <a:r>
              <a:rPr lang="zh-CN" altLang="en-US" sz="2000" b="1" dirty="0">
                <a:solidFill>
                  <a:srgbClr val="FF0000"/>
                </a:solidFill>
              </a:rPr>
              <a:t>无论有无转船、仓储、卸货或改变运输方式，</a:t>
            </a:r>
            <a:r>
              <a:rPr lang="zh-CN" altLang="en-US" sz="2000" b="1" dirty="0"/>
              <a:t>仅为起点和终点均不在运输所经过的缔约方领土的全部路程路程的一部分，则应被视为经该缔约方领土过境。</a:t>
            </a:r>
            <a:r>
              <a:rPr lang="en-US" altLang="zh-CN" sz="2000" b="1" dirty="0"/>
              <a:t>……</a:t>
            </a:r>
            <a:r>
              <a:rPr lang="zh-CN" altLang="en-US" sz="2000" b="1" dirty="0">
                <a:solidFill>
                  <a:srgbClr val="FF0000"/>
                </a:solidFill>
              </a:rPr>
              <a:t>除未能符合适用的适用的海关法律和法规的情况外</a:t>
            </a:r>
            <a:r>
              <a:rPr lang="zh-CN" altLang="en-US" sz="2000" b="1" dirty="0"/>
              <a:t>，此种运输不得受到任何不必要的迟延或限制。</a:t>
            </a:r>
            <a:endParaRPr lang="en-US" altLang="zh-CN" sz="2000" b="1" dirty="0"/>
          </a:p>
          <a:p>
            <a:endParaRPr lang="en-US" altLang="zh-CN" sz="2000" b="1" dirty="0"/>
          </a:p>
          <a:p>
            <a:r>
              <a:rPr lang="en-US" altLang="zh-CN" sz="2000" b="1" dirty="0">
                <a:latin typeface="Times New Roman" panose="02020603050405020304" pitchFamily="18" charset="0"/>
                <a:cs typeface="Times New Roman" panose="02020603050405020304" pitchFamily="18" charset="0"/>
              </a:rPr>
              <a:t>TFA</a:t>
            </a:r>
            <a:r>
              <a:rPr lang="zh-CN" altLang="en-US" sz="2000" b="1" dirty="0">
                <a:latin typeface="Times New Roman" panose="02020603050405020304" pitchFamily="18" charset="0"/>
                <a:cs typeface="Times New Roman" panose="02020603050405020304" pitchFamily="18" charset="0"/>
              </a:rPr>
              <a:t>（</a:t>
            </a:r>
            <a:r>
              <a:rPr lang="en-US" altLang="zh-CN" sz="2000" b="1" dirty="0">
                <a:latin typeface="Times New Roman" panose="02020603050405020304" pitchFamily="18" charset="0"/>
                <a:cs typeface="Times New Roman" panose="02020603050405020304" pitchFamily="18" charset="0"/>
              </a:rPr>
              <a:t>2017</a:t>
            </a:r>
            <a:r>
              <a:rPr lang="zh-CN" altLang="en-US" sz="2000" b="1" dirty="0">
                <a:latin typeface="Times New Roman" panose="02020603050405020304" pitchFamily="18" charset="0"/>
                <a:cs typeface="Times New Roman" panose="02020603050405020304" pitchFamily="18" charset="0"/>
              </a:rPr>
              <a:t>年</a:t>
            </a:r>
            <a:r>
              <a:rPr lang="en-US" altLang="zh-CN" sz="2000" b="1" dirty="0">
                <a:latin typeface="Times New Roman" panose="02020603050405020304" pitchFamily="18" charset="0"/>
                <a:cs typeface="Times New Roman" panose="02020603050405020304" pitchFamily="18" charset="0"/>
              </a:rPr>
              <a:t>2</a:t>
            </a:r>
            <a:r>
              <a:rPr lang="zh-CN" altLang="en-US" sz="2000" b="1" dirty="0">
                <a:latin typeface="Times New Roman" panose="02020603050405020304" pitchFamily="18" charset="0"/>
                <a:cs typeface="Times New Roman" panose="02020603050405020304" pitchFamily="18" charset="0"/>
              </a:rPr>
              <a:t>月生效）第</a:t>
            </a:r>
            <a:r>
              <a:rPr lang="en-US" altLang="zh-CN" sz="2000" b="1" dirty="0">
                <a:latin typeface="Times New Roman" panose="02020603050405020304" pitchFamily="18" charset="0"/>
                <a:cs typeface="Times New Roman" panose="02020603050405020304" pitchFamily="18" charset="0"/>
              </a:rPr>
              <a:t>11</a:t>
            </a:r>
            <a:r>
              <a:rPr lang="zh-CN" altLang="en-US" sz="2000" b="1" dirty="0"/>
              <a:t>条过境贸易便利化：各成员应</a:t>
            </a:r>
            <a:r>
              <a:rPr lang="zh-CN" altLang="en-US" sz="2000" b="1" dirty="0">
                <a:solidFill>
                  <a:srgbClr val="FF0000"/>
                </a:solidFill>
              </a:rPr>
              <a:t>努力</a:t>
            </a:r>
            <a:r>
              <a:rPr lang="zh-CN" altLang="en-US" sz="2000" b="1" dirty="0"/>
              <a:t>相互合作和协调以增强过境自由，包括手续和</a:t>
            </a:r>
            <a:r>
              <a:rPr lang="zh-CN" altLang="en-US" sz="2000" b="1" dirty="0">
                <a:solidFill>
                  <a:srgbClr val="FF0000"/>
                </a:solidFill>
              </a:rPr>
              <a:t>法律要求</a:t>
            </a:r>
            <a:r>
              <a:rPr lang="zh-CN" altLang="en-US" sz="2000" b="1" dirty="0"/>
              <a:t>的合作协调。</a:t>
            </a:r>
            <a:endParaRPr lang="en-US" altLang="zh-CN" sz="2000" b="1" dirty="0"/>
          </a:p>
          <a:p>
            <a:pPr marL="0" indent="0">
              <a:buNone/>
            </a:pPr>
            <a:endParaRPr lang="en-US" altLang="zh-CN" sz="2000" b="1" dirty="0"/>
          </a:p>
          <a:p>
            <a:r>
              <a:rPr lang="en-US" altLang="zh-CN" sz="2000" b="1" dirty="0">
                <a:latin typeface="Times New Roman" panose="02020603050405020304" pitchFamily="18" charset="0"/>
                <a:cs typeface="Times New Roman" panose="02020603050405020304" pitchFamily="18" charset="0"/>
              </a:rPr>
              <a:t>TRIPS</a:t>
            </a:r>
            <a:r>
              <a:rPr lang="zh-CN" altLang="en-US" sz="2000" b="1" dirty="0">
                <a:latin typeface="Times New Roman" panose="02020603050405020304" pitchFamily="18" charset="0"/>
                <a:cs typeface="Times New Roman" panose="02020603050405020304" pitchFamily="18" charset="0"/>
              </a:rPr>
              <a:t>协定第</a:t>
            </a:r>
            <a:r>
              <a:rPr lang="en-US" altLang="zh-CN" sz="2000" b="1" dirty="0">
                <a:latin typeface="Times New Roman" panose="02020603050405020304" pitchFamily="18" charset="0"/>
                <a:cs typeface="Times New Roman" panose="02020603050405020304" pitchFamily="18" charset="0"/>
              </a:rPr>
              <a:t>51</a:t>
            </a:r>
            <a:r>
              <a:rPr lang="zh-CN" altLang="en-US" sz="2000" b="1" dirty="0">
                <a:latin typeface="Times New Roman" panose="02020603050405020304" pitchFamily="18" charset="0"/>
                <a:cs typeface="Times New Roman" panose="02020603050405020304" pitchFamily="18" charset="0"/>
              </a:rPr>
              <a:t>条</a:t>
            </a:r>
            <a:r>
              <a:rPr lang="zh-CN" altLang="en-US" sz="2000" b="1" dirty="0"/>
              <a:t>注解：各方理解，对于由权利持有人或经其同意投放到另以成员市场上的进口货物或</a:t>
            </a:r>
            <a:r>
              <a:rPr lang="zh-CN" altLang="en-US" sz="2000" b="1" dirty="0">
                <a:solidFill>
                  <a:srgbClr val="FF0000"/>
                </a:solidFill>
              </a:rPr>
              <a:t>过境货物，无义务适用</a:t>
            </a:r>
            <a:r>
              <a:rPr lang="en-US" altLang="zh-CN" sz="2000" b="1" dirty="0">
                <a:solidFill>
                  <a:srgbClr val="FF0000"/>
                </a:solidFill>
              </a:rPr>
              <a:t>[</a:t>
            </a:r>
            <a:r>
              <a:rPr lang="zh-CN" altLang="en-US" sz="2000" b="1" dirty="0">
                <a:solidFill>
                  <a:srgbClr val="FF0000"/>
                </a:solidFill>
              </a:rPr>
              <a:t>海关中止放行</a:t>
            </a:r>
            <a:r>
              <a:rPr lang="en-US" altLang="zh-CN" sz="2000" b="1" dirty="0">
                <a:solidFill>
                  <a:srgbClr val="FF0000"/>
                </a:solidFill>
              </a:rPr>
              <a:t>]</a:t>
            </a:r>
            <a:r>
              <a:rPr lang="zh-CN" altLang="en-US" sz="2000" b="1" dirty="0">
                <a:solidFill>
                  <a:srgbClr val="FF0000"/>
                </a:solidFill>
              </a:rPr>
              <a:t>此类程序。</a:t>
            </a:r>
            <a:endParaRPr lang="en-US" altLang="zh-CN" sz="2000" b="1" dirty="0">
              <a:solidFill>
                <a:srgbClr val="FF0000"/>
              </a:solidFill>
            </a:endParaRPr>
          </a:p>
          <a:p>
            <a:endParaRPr lang="zh-CN" altLang="en-US" sz="2000" b="1" dirty="0"/>
          </a:p>
        </p:txBody>
      </p:sp>
      <p:graphicFrame>
        <p:nvGraphicFramePr>
          <p:cNvPr id="9" name="对象 8">
            <a:extLst>
              <a:ext uri="{FF2B5EF4-FFF2-40B4-BE49-F238E27FC236}">
                <a16:creationId xmlns:a16="http://schemas.microsoft.com/office/drawing/2014/main" id="{F5DA2CB1-00D9-4AC6-9D35-A640A47A975B}"/>
              </a:ext>
            </a:extLst>
          </p:cNvPr>
          <p:cNvGraphicFramePr>
            <a:graphicFrameLocks noChangeAspect="1"/>
          </p:cNvGraphicFramePr>
          <p:nvPr>
            <p:extLst/>
          </p:nvPr>
        </p:nvGraphicFramePr>
        <p:xfrm>
          <a:off x="7596336" y="332656"/>
          <a:ext cx="1066800" cy="1060450"/>
        </p:xfrm>
        <a:graphic>
          <a:graphicData uri="http://schemas.openxmlformats.org/presentationml/2006/ole">
            <mc:AlternateContent xmlns:mc="http://schemas.openxmlformats.org/markup-compatibility/2006">
              <mc:Choice xmlns:v="urn:schemas-microsoft-com:vml" Requires="v">
                <p:oleObj spid="_x0000_s8216" name="位图图像" r:id="rId3" imgW="980952" imgH="1038370" progId="PBrush">
                  <p:embed/>
                </p:oleObj>
              </mc:Choice>
              <mc:Fallback>
                <p:oleObj name="位图图像" r:id="rId3" imgW="980952" imgH="1038370" progId="PBrush">
                  <p:embed/>
                  <p:pic>
                    <p:nvPicPr>
                      <p:cNvPr id="9" name="对象 8">
                        <a:extLst>
                          <a:ext uri="{FF2B5EF4-FFF2-40B4-BE49-F238E27FC236}">
                            <a16:creationId xmlns:a16="http://schemas.microsoft.com/office/drawing/2014/main" id="{F5DA2CB1-00D9-4AC6-9D35-A640A47A97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96336" y="332656"/>
                        <a:ext cx="1066800"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3655844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23528" y="274638"/>
            <a:ext cx="7416824" cy="1426170"/>
          </a:xfrm>
        </p:spPr>
        <p:txBody>
          <a:bodyPr>
            <a:normAutofit fontScale="90000"/>
          </a:bodyPr>
          <a:lstStyle/>
          <a:p>
            <a:r>
              <a:rPr lang="zh-CN" altLang="en-US" b="1" dirty="0">
                <a:latin typeface="Times New Roman" pitchFamily="18" charset="0"/>
                <a:cs typeface="Times New Roman" pitchFamily="18" charset="0"/>
              </a:rPr>
              <a:t>欧亚经济联盟海关</a:t>
            </a:r>
            <a:r>
              <a:rPr lang="en-US" altLang="zh-CN" b="1" dirty="0">
                <a:latin typeface="Times New Roman" pitchFamily="18" charset="0"/>
                <a:cs typeface="Times New Roman" pitchFamily="18" charset="0"/>
              </a:rPr>
              <a:t>IPR</a:t>
            </a:r>
            <a:r>
              <a:rPr lang="zh-CN" altLang="en-US" b="1" dirty="0">
                <a:latin typeface="Times New Roman" pitchFamily="18" charset="0"/>
                <a:cs typeface="Times New Roman" pitchFamily="18" charset="0"/>
              </a:rPr>
              <a:t>保护问题</a:t>
            </a:r>
          </a:p>
        </p:txBody>
      </p:sp>
      <p:sp>
        <p:nvSpPr>
          <p:cNvPr id="5" name="日期占位符 4"/>
          <p:cNvSpPr>
            <a:spLocks noGrp="1"/>
          </p:cNvSpPr>
          <p:nvPr>
            <p:ph type="dt" sz="half" idx="10"/>
          </p:nvPr>
        </p:nvSpPr>
        <p:spPr/>
        <p:txBody>
          <a:bodyPr/>
          <a:lstStyle/>
          <a:p>
            <a:r>
              <a:rPr lang="en-US" altLang="zh-CN"/>
              <a:t>2018/06/10</a:t>
            </a:r>
            <a:endParaRPr lang="zh-CN" altLang="en-US"/>
          </a:p>
        </p:txBody>
      </p:sp>
      <p:sp>
        <p:nvSpPr>
          <p:cNvPr id="6" name="页脚占位符 5"/>
          <p:cNvSpPr>
            <a:spLocks noGrp="1"/>
          </p:cNvSpPr>
          <p:nvPr>
            <p:ph type="ftr" sz="quarter" idx="11"/>
          </p:nvPr>
        </p:nvSpPr>
        <p:spPr/>
        <p:txBody>
          <a:bodyPr/>
          <a:lstStyle/>
          <a:p>
            <a:r>
              <a:rPr lang="zh-CN" altLang="en-US"/>
              <a:t>复旦知识产权会议</a:t>
            </a:r>
            <a:endParaRPr lang="zh-CN" altLang="en-US" dirty="0"/>
          </a:p>
        </p:txBody>
      </p:sp>
      <p:sp>
        <p:nvSpPr>
          <p:cNvPr id="7" name="灯片编号占位符 6"/>
          <p:cNvSpPr>
            <a:spLocks noGrp="1"/>
          </p:cNvSpPr>
          <p:nvPr>
            <p:ph type="sldNum" sz="quarter" idx="12"/>
          </p:nvPr>
        </p:nvSpPr>
        <p:spPr/>
        <p:txBody>
          <a:bodyPr/>
          <a:lstStyle/>
          <a:p>
            <a:fld id="{0C913308-F349-4B6D-A68A-DD1791B4A57B}" type="slidenum">
              <a:rPr lang="zh-CN" altLang="en-US" smtClean="0"/>
              <a:t>7</a:t>
            </a:fld>
            <a:endParaRPr lang="zh-CN" altLang="en-US"/>
          </a:p>
        </p:txBody>
      </p:sp>
      <p:sp>
        <p:nvSpPr>
          <p:cNvPr id="8" name="内容占位符 7">
            <a:extLst>
              <a:ext uri="{FF2B5EF4-FFF2-40B4-BE49-F238E27FC236}">
                <a16:creationId xmlns:a16="http://schemas.microsoft.com/office/drawing/2014/main" id="{5DC3CA2F-F39F-40DA-B28A-C419E209B4E8}"/>
              </a:ext>
            </a:extLst>
          </p:cNvPr>
          <p:cNvSpPr>
            <a:spLocks noGrp="1"/>
          </p:cNvSpPr>
          <p:nvPr>
            <p:ph idx="1"/>
          </p:nvPr>
        </p:nvSpPr>
        <p:spPr>
          <a:xfrm>
            <a:off x="457200" y="1600200"/>
            <a:ext cx="8229600" cy="4525963"/>
          </a:xfrm>
        </p:spPr>
        <p:txBody>
          <a:bodyPr>
            <a:normAutofit/>
          </a:bodyPr>
          <a:lstStyle/>
          <a:p>
            <a:pPr>
              <a:lnSpc>
                <a:spcPct val="150000"/>
              </a:lnSpc>
            </a:pPr>
            <a:r>
              <a:rPr lang="en-US" altLang="zh-CN" sz="2000" b="1" dirty="0">
                <a:latin typeface="Times New Roman" panose="02020603050405020304" pitchFamily="18" charset="0"/>
                <a:cs typeface="Times New Roman" panose="02020603050405020304" pitchFamily="18" charset="0"/>
              </a:rPr>
              <a:t>EAEU《</a:t>
            </a:r>
            <a:r>
              <a:rPr lang="zh-CN" altLang="en-US" sz="2000" b="1" dirty="0">
                <a:latin typeface="Times New Roman" panose="02020603050405020304" pitchFamily="18" charset="0"/>
                <a:cs typeface="Times New Roman" panose="02020603050405020304" pitchFamily="18" charset="0"/>
              </a:rPr>
              <a:t>关税同盟海关法典</a:t>
            </a:r>
            <a:r>
              <a:rPr lang="en-US" altLang="zh-CN" sz="2000" b="1" dirty="0">
                <a:latin typeface="Times New Roman" panose="02020603050405020304" pitchFamily="18" charset="0"/>
                <a:cs typeface="Times New Roman" panose="02020603050405020304" pitchFamily="18" charset="0"/>
              </a:rPr>
              <a:t>》</a:t>
            </a:r>
          </a:p>
          <a:p>
            <a:pPr>
              <a:lnSpc>
                <a:spcPct val="150000"/>
              </a:lnSpc>
            </a:pPr>
            <a:r>
              <a:rPr lang="zh-CN" altLang="en-US" sz="2000" b="1" dirty="0">
                <a:latin typeface="Times New Roman" panose="02020603050405020304" pitchFamily="18" charset="0"/>
                <a:cs typeface="Times New Roman" panose="02020603050405020304" pitchFamily="18" charset="0"/>
              </a:rPr>
              <a:t>第</a:t>
            </a:r>
            <a:r>
              <a:rPr lang="en-US" altLang="zh-CN" sz="2000" b="1" dirty="0">
                <a:latin typeface="Times New Roman" panose="02020603050405020304" pitchFamily="18" charset="0"/>
                <a:cs typeface="Times New Roman" panose="02020603050405020304" pitchFamily="18" charset="0"/>
              </a:rPr>
              <a:t>328</a:t>
            </a:r>
            <a:r>
              <a:rPr lang="zh-CN" altLang="en-US" sz="2000" b="1" dirty="0">
                <a:latin typeface="Times New Roman" panose="02020603050405020304" pitchFamily="18" charset="0"/>
                <a:cs typeface="Times New Roman" panose="02020603050405020304" pitchFamily="18" charset="0"/>
              </a:rPr>
              <a:t>条第</a:t>
            </a:r>
            <a:r>
              <a:rPr lang="en-US" altLang="zh-CN" sz="2000" b="1" dirty="0">
                <a:latin typeface="Times New Roman" panose="02020603050405020304" pitchFamily="18" charset="0"/>
                <a:cs typeface="Times New Roman" panose="02020603050405020304" pitchFamily="18" charset="0"/>
              </a:rPr>
              <a:t>2</a:t>
            </a:r>
            <a:r>
              <a:rPr lang="zh-CN" altLang="en-US" sz="2000" b="1" dirty="0">
                <a:latin typeface="Times New Roman" panose="02020603050405020304" pitchFamily="18" charset="0"/>
                <a:cs typeface="Times New Roman" panose="02020603050405020304" pitchFamily="18" charset="0"/>
              </a:rPr>
              <a:t>款：对下列进出海关边界货物，海关</a:t>
            </a:r>
            <a:r>
              <a:rPr lang="zh-CN" altLang="en-US" sz="2000" b="1" dirty="0">
                <a:solidFill>
                  <a:srgbClr val="FF0000"/>
                </a:solidFill>
                <a:latin typeface="Times New Roman" panose="02020603050405020304" pitchFamily="18" charset="0"/>
                <a:cs typeface="Times New Roman" panose="02020603050405020304" pitchFamily="18" charset="0"/>
              </a:rPr>
              <a:t>不采取</a:t>
            </a:r>
            <a:r>
              <a:rPr lang="zh-CN" altLang="en-US" sz="2000" b="1" dirty="0">
                <a:latin typeface="Times New Roman" panose="02020603050405020304" pitchFamily="18" charset="0"/>
                <a:cs typeface="Times New Roman" panose="02020603050405020304" pitchFamily="18" charset="0"/>
              </a:rPr>
              <a:t>保护知识产权客体权利的措施：（</a:t>
            </a:r>
            <a:r>
              <a:rPr lang="en-US" altLang="zh-CN" sz="2000" b="1" dirty="0">
                <a:latin typeface="Times New Roman" panose="02020603050405020304" pitchFamily="18" charset="0"/>
                <a:cs typeface="Times New Roman" panose="02020603050405020304" pitchFamily="18" charset="0"/>
              </a:rPr>
              <a:t>2</a:t>
            </a:r>
            <a:r>
              <a:rPr lang="zh-CN" altLang="en-US" sz="2000" b="1" dirty="0">
                <a:latin typeface="Times New Roman" panose="02020603050405020304" pitchFamily="18" charset="0"/>
                <a:cs typeface="Times New Roman" panose="02020603050405020304" pitchFamily="18" charset="0"/>
              </a:rPr>
              <a:t>）依照</a:t>
            </a:r>
            <a:r>
              <a:rPr lang="zh-CN" altLang="en-US" sz="2000" b="1" dirty="0">
                <a:solidFill>
                  <a:srgbClr val="FF0000"/>
                </a:solidFill>
                <a:latin typeface="Times New Roman" panose="02020603050405020304" pitchFamily="18" charset="0"/>
                <a:cs typeface="Times New Roman" panose="02020603050405020304" pitchFamily="18" charset="0"/>
              </a:rPr>
              <a:t>海关转运（</a:t>
            </a:r>
            <a:r>
              <a:rPr lang="en-US" altLang="zh-CN" sz="2000" b="1" dirty="0">
                <a:solidFill>
                  <a:srgbClr val="FF0000"/>
                </a:solidFill>
                <a:latin typeface="Times New Roman" panose="02020603050405020304" pitchFamily="18" charset="0"/>
                <a:cs typeface="Times New Roman" panose="02020603050405020304" pitchFamily="18" charset="0"/>
              </a:rPr>
              <a:t>transit</a:t>
            </a:r>
            <a:r>
              <a:rPr lang="zh-CN" altLang="en-US" sz="2000" b="1" dirty="0">
                <a:solidFill>
                  <a:srgbClr val="FF0000"/>
                </a:solidFill>
                <a:latin typeface="Times New Roman" panose="02020603050405020304" pitchFamily="18" charset="0"/>
                <a:cs typeface="Times New Roman" panose="02020603050405020304" pitchFamily="18" charset="0"/>
              </a:rPr>
              <a:t>）制度</a:t>
            </a:r>
            <a:r>
              <a:rPr lang="zh-CN" altLang="en-US" sz="2000" b="1" dirty="0">
                <a:latin typeface="Times New Roman" panose="02020603050405020304" pitchFamily="18" charset="0"/>
                <a:cs typeface="Times New Roman" panose="02020603050405020304" pitchFamily="18" charset="0"/>
              </a:rPr>
              <a:t>进出海关边界的货物。</a:t>
            </a:r>
            <a:endParaRPr lang="en-US" altLang="zh-CN" sz="2000" b="1" dirty="0">
              <a:latin typeface="Times New Roman" panose="02020603050405020304" pitchFamily="18" charset="0"/>
              <a:cs typeface="Times New Roman" panose="02020603050405020304" pitchFamily="18" charset="0"/>
            </a:endParaRPr>
          </a:p>
          <a:p>
            <a:pPr>
              <a:lnSpc>
                <a:spcPct val="150000"/>
              </a:lnSpc>
            </a:pPr>
            <a:r>
              <a:rPr lang="zh-CN" altLang="en-US" sz="2000" b="1" dirty="0">
                <a:latin typeface="Times New Roman" panose="02020603050405020304" pitchFamily="18" charset="0"/>
                <a:cs typeface="Times New Roman" panose="02020603050405020304" pitchFamily="18" charset="0"/>
              </a:rPr>
              <a:t>第</a:t>
            </a:r>
            <a:r>
              <a:rPr lang="en-US" altLang="zh-CN" sz="2000" b="1" dirty="0">
                <a:latin typeface="Times New Roman" panose="02020603050405020304" pitchFamily="18" charset="0"/>
                <a:cs typeface="Times New Roman" panose="02020603050405020304" pitchFamily="18" charset="0"/>
              </a:rPr>
              <a:t>330</a:t>
            </a:r>
            <a:r>
              <a:rPr lang="zh-CN" altLang="en-US" sz="2000" b="1" dirty="0">
                <a:latin typeface="Times New Roman" panose="02020603050405020304" pitchFamily="18" charset="0"/>
                <a:cs typeface="Times New Roman" panose="02020603050405020304" pitchFamily="18" charset="0"/>
              </a:rPr>
              <a:t>条第</a:t>
            </a:r>
            <a:r>
              <a:rPr lang="en-US" altLang="zh-CN" sz="2000" b="1" dirty="0">
                <a:latin typeface="Times New Roman" panose="02020603050405020304" pitchFamily="18" charset="0"/>
                <a:cs typeface="Times New Roman" panose="02020603050405020304" pitchFamily="18" charset="0"/>
              </a:rPr>
              <a:t>1</a:t>
            </a:r>
            <a:r>
              <a:rPr lang="zh-CN" altLang="en-US" sz="2000" b="1" dirty="0">
                <a:latin typeface="Times New Roman" panose="02020603050405020304" pitchFamily="18" charset="0"/>
                <a:cs typeface="Times New Roman" panose="02020603050405020304" pitchFamily="18" charset="0"/>
              </a:rPr>
              <a:t>款：海关将</a:t>
            </a:r>
            <a:r>
              <a:rPr lang="zh-CN" altLang="en-US" sz="2000" b="1" dirty="0">
                <a:solidFill>
                  <a:srgbClr val="FF0000"/>
                </a:solidFill>
                <a:latin typeface="Times New Roman" panose="02020603050405020304" pitchFamily="18" charset="0"/>
                <a:cs typeface="Times New Roman" panose="02020603050405020304" pitchFamily="18" charset="0"/>
              </a:rPr>
              <a:t>依照关税同盟成员国立法规定</a:t>
            </a:r>
            <a:r>
              <a:rPr lang="zh-CN" altLang="en-US" sz="2000" b="1" dirty="0">
                <a:latin typeface="Times New Roman" panose="02020603050405020304" pitchFamily="18" charset="0"/>
                <a:cs typeface="Times New Roman" panose="02020603050405020304" pitchFamily="18" charset="0"/>
              </a:rPr>
              <a:t>的应当在该国境内进行保护的知识产权客体列入关税同盟成员国海关管理的海关知识产权权客体目录。</a:t>
            </a:r>
            <a:endParaRPr lang="en-US" altLang="zh-CN" sz="2000" b="1" dirty="0">
              <a:latin typeface="Times New Roman" panose="02020603050405020304" pitchFamily="18" charset="0"/>
              <a:cs typeface="Times New Roman" panose="02020603050405020304" pitchFamily="18" charset="0"/>
            </a:endParaRPr>
          </a:p>
          <a:p>
            <a:pPr marL="0" indent="0">
              <a:lnSpc>
                <a:spcPct val="150000"/>
              </a:lnSpc>
              <a:buNone/>
            </a:pPr>
            <a:endParaRPr lang="zh-CN" altLang="en-US" sz="2000" b="1" i="1" dirty="0"/>
          </a:p>
        </p:txBody>
      </p:sp>
      <p:graphicFrame>
        <p:nvGraphicFramePr>
          <p:cNvPr id="9" name="对象 8">
            <a:extLst>
              <a:ext uri="{FF2B5EF4-FFF2-40B4-BE49-F238E27FC236}">
                <a16:creationId xmlns:a16="http://schemas.microsoft.com/office/drawing/2014/main" id="{F5DA2CB1-00D9-4AC6-9D35-A640A47A975B}"/>
              </a:ext>
            </a:extLst>
          </p:cNvPr>
          <p:cNvGraphicFramePr>
            <a:graphicFrameLocks noChangeAspect="1"/>
          </p:cNvGraphicFramePr>
          <p:nvPr>
            <p:extLst/>
          </p:nvPr>
        </p:nvGraphicFramePr>
        <p:xfrm>
          <a:off x="7596336" y="332656"/>
          <a:ext cx="1066800" cy="1060450"/>
        </p:xfrm>
        <a:graphic>
          <a:graphicData uri="http://schemas.openxmlformats.org/presentationml/2006/ole">
            <mc:AlternateContent xmlns:mc="http://schemas.openxmlformats.org/markup-compatibility/2006">
              <mc:Choice xmlns:v="urn:schemas-microsoft-com:vml" Requires="v">
                <p:oleObj spid="_x0000_s9241" name="位图图像" r:id="rId3" imgW="980952" imgH="1038370" progId="PBrush">
                  <p:embed/>
                </p:oleObj>
              </mc:Choice>
              <mc:Fallback>
                <p:oleObj name="位图图像" r:id="rId3" imgW="980952" imgH="1038370" progId="PBrush">
                  <p:embed/>
                  <p:pic>
                    <p:nvPicPr>
                      <p:cNvPr id="9" name="对象 8">
                        <a:extLst>
                          <a:ext uri="{FF2B5EF4-FFF2-40B4-BE49-F238E27FC236}">
                            <a16:creationId xmlns:a16="http://schemas.microsoft.com/office/drawing/2014/main" id="{F5DA2CB1-00D9-4AC6-9D35-A640A47A97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96336" y="332656"/>
                        <a:ext cx="1066800"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8021189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23528" y="274638"/>
            <a:ext cx="7416824" cy="1426170"/>
          </a:xfrm>
        </p:spPr>
        <p:txBody>
          <a:bodyPr>
            <a:normAutofit/>
          </a:bodyPr>
          <a:lstStyle/>
          <a:p>
            <a:r>
              <a:rPr lang="zh-CN" altLang="en-US" b="1" dirty="0">
                <a:latin typeface="Times New Roman" pitchFamily="18" charset="0"/>
                <a:cs typeface="Times New Roman" pitchFamily="18" charset="0"/>
              </a:rPr>
              <a:t>欧盟海关</a:t>
            </a:r>
            <a:r>
              <a:rPr lang="en-US" altLang="zh-CN" b="1" dirty="0">
                <a:latin typeface="Times New Roman" pitchFamily="18" charset="0"/>
                <a:cs typeface="Times New Roman" pitchFamily="18" charset="0"/>
              </a:rPr>
              <a:t>IPR</a:t>
            </a:r>
            <a:r>
              <a:rPr lang="zh-CN" altLang="en-US" b="1" dirty="0">
                <a:latin typeface="Times New Roman" pitchFamily="18" charset="0"/>
                <a:cs typeface="Times New Roman" pitchFamily="18" charset="0"/>
              </a:rPr>
              <a:t>保护问题</a:t>
            </a:r>
          </a:p>
        </p:txBody>
      </p:sp>
      <p:sp>
        <p:nvSpPr>
          <p:cNvPr id="5" name="日期占位符 4"/>
          <p:cNvSpPr>
            <a:spLocks noGrp="1"/>
          </p:cNvSpPr>
          <p:nvPr>
            <p:ph type="dt" sz="half" idx="10"/>
          </p:nvPr>
        </p:nvSpPr>
        <p:spPr/>
        <p:txBody>
          <a:bodyPr/>
          <a:lstStyle/>
          <a:p>
            <a:r>
              <a:rPr lang="en-US" altLang="zh-CN"/>
              <a:t>2018/06/10</a:t>
            </a:r>
            <a:endParaRPr lang="zh-CN" altLang="en-US"/>
          </a:p>
        </p:txBody>
      </p:sp>
      <p:sp>
        <p:nvSpPr>
          <p:cNvPr id="6" name="页脚占位符 5"/>
          <p:cNvSpPr>
            <a:spLocks noGrp="1"/>
          </p:cNvSpPr>
          <p:nvPr>
            <p:ph type="ftr" sz="quarter" idx="11"/>
          </p:nvPr>
        </p:nvSpPr>
        <p:spPr/>
        <p:txBody>
          <a:bodyPr/>
          <a:lstStyle/>
          <a:p>
            <a:r>
              <a:rPr lang="zh-CN" altLang="en-US"/>
              <a:t>复旦知识产权会议</a:t>
            </a:r>
            <a:endParaRPr lang="zh-CN" altLang="en-US" dirty="0"/>
          </a:p>
        </p:txBody>
      </p:sp>
      <p:sp>
        <p:nvSpPr>
          <p:cNvPr id="7" name="灯片编号占位符 6"/>
          <p:cNvSpPr>
            <a:spLocks noGrp="1"/>
          </p:cNvSpPr>
          <p:nvPr>
            <p:ph type="sldNum" sz="quarter" idx="12"/>
          </p:nvPr>
        </p:nvSpPr>
        <p:spPr/>
        <p:txBody>
          <a:bodyPr/>
          <a:lstStyle/>
          <a:p>
            <a:fld id="{0C913308-F349-4B6D-A68A-DD1791B4A57B}" type="slidenum">
              <a:rPr lang="zh-CN" altLang="en-US" smtClean="0"/>
              <a:t>8</a:t>
            </a:fld>
            <a:endParaRPr lang="zh-CN" altLang="en-US"/>
          </a:p>
        </p:txBody>
      </p:sp>
      <p:sp>
        <p:nvSpPr>
          <p:cNvPr id="8" name="内容占位符 7">
            <a:extLst>
              <a:ext uri="{FF2B5EF4-FFF2-40B4-BE49-F238E27FC236}">
                <a16:creationId xmlns:a16="http://schemas.microsoft.com/office/drawing/2014/main" id="{5DC3CA2F-F39F-40DA-B28A-C419E209B4E8}"/>
              </a:ext>
            </a:extLst>
          </p:cNvPr>
          <p:cNvSpPr>
            <a:spLocks noGrp="1"/>
          </p:cNvSpPr>
          <p:nvPr>
            <p:ph idx="1"/>
          </p:nvPr>
        </p:nvSpPr>
        <p:spPr>
          <a:xfrm>
            <a:off x="457200" y="1600200"/>
            <a:ext cx="8229600" cy="4525963"/>
          </a:xfrm>
        </p:spPr>
        <p:txBody>
          <a:bodyPr>
            <a:normAutofit/>
          </a:bodyPr>
          <a:lstStyle/>
          <a:p>
            <a:pPr>
              <a:lnSpc>
                <a:spcPct val="150000"/>
              </a:lnSpc>
            </a:pPr>
            <a:r>
              <a:rPr lang="en-US" altLang="zh-CN" sz="2000" b="1" dirty="0">
                <a:latin typeface="Times New Roman" panose="02020603050405020304" pitchFamily="18" charset="0"/>
                <a:cs typeface="Times New Roman" panose="02020603050405020304" pitchFamily="18" charset="0"/>
              </a:rPr>
              <a:t>EU《</a:t>
            </a:r>
            <a:r>
              <a:rPr lang="zh-CN" altLang="en-US" sz="2000" b="1" dirty="0">
                <a:latin typeface="Times New Roman" panose="02020603050405020304" pitchFamily="18" charset="0"/>
                <a:cs typeface="Times New Roman" panose="02020603050405020304" pitchFamily="18" charset="0"/>
              </a:rPr>
              <a:t>海关知识产权保护条例</a:t>
            </a:r>
            <a:r>
              <a:rPr lang="en-US" altLang="zh-CN" sz="2000" b="1" dirty="0">
                <a:latin typeface="Times New Roman" panose="02020603050405020304" pitchFamily="18" charset="0"/>
                <a:cs typeface="Times New Roman" panose="02020603050405020304" pitchFamily="18" charset="0"/>
              </a:rPr>
              <a:t>》</a:t>
            </a:r>
          </a:p>
          <a:p>
            <a:pPr>
              <a:lnSpc>
                <a:spcPct val="150000"/>
              </a:lnSpc>
            </a:pPr>
            <a:r>
              <a:rPr lang="zh-CN" altLang="en-US" sz="2000" b="1" dirty="0">
                <a:latin typeface="Times New Roman" panose="02020603050405020304" pitchFamily="18" charset="0"/>
                <a:cs typeface="Times New Roman" panose="02020603050405020304" pitchFamily="18" charset="0"/>
              </a:rPr>
              <a:t>第</a:t>
            </a:r>
            <a:r>
              <a:rPr lang="en-US" altLang="zh-CN" sz="2000" b="1" dirty="0">
                <a:latin typeface="Times New Roman" panose="02020603050405020304" pitchFamily="18" charset="0"/>
                <a:cs typeface="Times New Roman" panose="02020603050405020304" pitchFamily="18" charset="0"/>
              </a:rPr>
              <a:t>1</a:t>
            </a:r>
            <a:r>
              <a:rPr lang="zh-CN" altLang="en-US" sz="2000" b="1" dirty="0">
                <a:latin typeface="Times New Roman" panose="02020603050405020304" pitchFamily="18" charset="0"/>
                <a:cs typeface="Times New Roman" panose="02020603050405020304" pitchFamily="18" charset="0"/>
              </a:rPr>
              <a:t>条：欧盟海关采取知识产权保护的行动条件和程序适用于涉嫌侵权货物属于：“在联盟的关税领土内</a:t>
            </a:r>
            <a:r>
              <a:rPr lang="zh-CN" altLang="en-US" sz="2000" b="1" dirty="0">
                <a:solidFill>
                  <a:srgbClr val="FF0000"/>
                </a:solidFill>
                <a:latin typeface="Times New Roman" panose="02020603050405020304" pitchFamily="18" charset="0"/>
                <a:cs typeface="Times New Roman" panose="02020603050405020304" pitchFamily="18" charset="0"/>
              </a:rPr>
              <a:t>海关监管或海关控制</a:t>
            </a:r>
            <a:r>
              <a:rPr lang="zh-CN" altLang="en-US" sz="2000" b="1" dirty="0">
                <a:latin typeface="Times New Roman" panose="02020603050405020304" pitchFamily="18" charset="0"/>
                <a:cs typeface="Times New Roman" panose="02020603050405020304" pitchFamily="18" charset="0"/>
              </a:rPr>
              <a:t>的对象”，包括“</a:t>
            </a:r>
            <a:r>
              <a:rPr lang="zh-CN" altLang="en-US" sz="2000" b="1" dirty="0">
                <a:solidFill>
                  <a:srgbClr val="FF0000"/>
                </a:solidFill>
                <a:latin typeface="Times New Roman" panose="02020603050405020304" pitchFamily="18" charset="0"/>
                <a:cs typeface="Times New Roman" panose="02020603050405020304" pitchFamily="18" charset="0"/>
              </a:rPr>
              <a:t>过境货物</a:t>
            </a:r>
            <a:r>
              <a:rPr lang="zh-CN" altLang="en-US" sz="2000" b="1" dirty="0">
                <a:latin typeface="Times New Roman" panose="02020603050405020304" pitchFamily="18" charset="0"/>
                <a:cs typeface="Times New Roman" panose="02020603050405020304" pitchFamily="18" charset="0"/>
              </a:rPr>
              <a:t>”。</a:t>
            </a:r>
            <a:endParaRPr lang="en-US" altLang="zh-CN" sz="2000" b="1" dirty="0">
              <a:latin typeface="Times New Roman" panose="02020603050405020304" pitchFamily="18" charset="0"/>
              <a:cs typeface="Times New Roman" panose="02020603050405020304" pitchFamily="18" charset="0"/>
            </a:endParaRPr>
          </a:p>
          <a:p>
            <a:pPr>
              <a:lnSpc>
                <a:spcPct val="150000"/>
              </a:lnSpc>
            </a:pPr>
            <a:r>
              <a:rPr lang="zh-CN" altLang="en-US" sz="2000" b="1" dirty="0">
                <a:latin typeface="Times New Roman" panose="02020603050405020304" pitchFamily="18" charset="0"/>
                <a:cs typeface="Times New Roman" panose="02020603050405020304" pitchFamily="18" charset="0"/>
              </a:rPr>
              <a:t>对“过境货物”采取海关知识产权保护，应以认定“</a:t>
            </a:r>
            <a:r>
              <a:rPr lang="zh-CN" altLang="en-US" sz="2000" b="1" dirty="0">
                <a:solidFill>
                  <a:srgbClr val="FF0000"/>
                </a:solidFill>
                <a:latin typeface="Times New Roman" panose="02020603050405020304" pitchFamily="18" charset="0"/>
                <a:cs typeface="Times New Roman" panose="02020603050405020304" pitchFamily="18" charset="0"/>
              </a:rPr>
              <a:t>进入联盟市场的任何实质性转变的可能性</a:t>
            </a:r>
            <a:r>
              <a:rPr lang="zh-CN" altLang="en-US" sz="2000" b="1" dirty="0">
                <a:latin typeface="Times New Roman" panose="02020603050405020304" pitchFamily="18" charset="0"/>
                <a:cs typeface="Times New Roman" panose="02020603050405020304" pitchFamily="18" charset="0"/>
              </a:rPr>
              <a:t>”为前提。</a:t>
            </a:r>
            <a:endParaRPr lang="en-US" altLang="zh-CN" sz="2000" b="1" dirty="0">
              <a:latin typeface="Times New Roman" panose="02020603050405020304" pitchFamily="18" charset="0"/>
              <a:cs typeface="Times New Roman" panose="02020603050405020304" pitchFamily="18" charset="0"/>
            </a:endParaRPr>
          </a:p>
          <a:p>
            <a:pPr>
              <a:lnSpc>
                <a:spcPct val="150000"/>
              </a:lnSpc>
            </a:pPr>
            <a:r>
              <a:rPr lang="zh-CN" altLang="en-US" sz="2000" b="1" dirty="0">
                <a:latin typeface="Times New Roman" panose="02020603050405020304" pitchFamily="18" charset="0"/>
                <a:cs typeface="Times New Roman" panose="02020603050405020304" pitchFamily="18" charset="0"/>
              </a:rPr>
              <a:t>第</a:t>
            </a:r>
            <a:r>
              <a:rPr lang="en-US" altLang="zh-CN" sz="2000" b="1" dirty="0">
                <a:latin typeface="Times New Roman" panose="02020603050405020304" pitchFamily="18" charset="0"/>
                <a:cs typeface="Times New Roman" panose="02020603050405020304" pitchFamily="18" charset="0"/>
              </a:rPr>
              <a:t>2</a:t>
            </a:r>
            <a:r>
              <a:rPr lang="zh-CN" altLang="en-US" sz="2000" b="1" dirty="0">
                <a:latin typeface="Times New Roman" panose="02020603050405020304" pitchFamily="18" charset="0"/>
                <a:cs typeface="Times New Roman" panose="02020603050405020304" pitchFamily="18" charset="0"/>
              </a:rPr>
              <a:t>条（</a:t>
            </a:r>
            <a:r>
              <a:rPr lang="en-US" altLang="zh-CN" sz="2000" b="1" dirty="0">
                <a:latin typeface="Times New Roman" panose="02020603050405020304" pitchFamily="18" charset="0"/>
                <a:cs typeface="Times New Roman" panose="02020603050405020304" pitchFamily="18" charset="0"/>
              </a:rPr>
              <a:t>7</a:t>
            </a:r>
            <a:r>
              <a:rPr lang="zh-CN" altLang="en-US" sz="2000" b="1" dirty="0">
                <a:latin typeface="Times New Roman" panose="02020603050405020304" pitchFamily="18" charset="0"/>
                <a:cs typeface="Times New Roman" panose="02020603050405020304" pitchFamily="18" charset="0"/>
              </a:rPr>
              <a:t>）款：嫌疑侵犯知识产权的货物：“在被发现的</a:t>
            </a:r>
            <a:r>
              <a:rPr lang="zh-CN" altLang="en-US" sz="2000" b="1" dirty="0">
                <a:solidFill>
                  <a:srgbClr val="FF0000"/>
                </a:solidFill>
                <a:latin typeface="Times New Roman" panose="02020603050405020304" pitchFamily="18" charset="0"/>
                <a:cs typeface="Times New Roman" panose="02020603050405020304" pitchFamily="18" charset="0"/>
              </a:rPr>
              <a:t>所在成员国</a:t>
            </a:r>
            <a:r>
              <a:rPr lang="zh-CN" altLang="en-US" sz="2000" b="1" dirty="0">
                <a:latin typeface="Times New Roman" panose="02020603050405020304" pitchFamily="18" charset="0"/>
                <a:cs typeface="Times New Roman" panose="02020603050405020304" pitchFamily="18" charset="0"/>
              </a:rPr>
              <a:t>，有合理的提示，</a:t>
            </a:r>
            <a:r>
              <a:rPr lang="zh-CN" altLang="en-US" sz="2000" b="1" dirty="0">
                <a:solidFill>
                  <a:srgbClr val="FF0000"/>
                </a:solidFill>
                <a:latin typeface="Times New Roman" panose="02020603050405020304" pitchFamily="18" charset="0"/>
                <a:cs typeface="Times New Roman" panose="02020603050405020304" pitchFamily="18" charset="0"/>
              </a:rPr>
              <a:t>初步证明</a:t>
            </a:r>
            <a:r>
              <a:rPr lang="zh-CN" altLang="en-US" sz="2000" b="1" dirty="0">
                <a:latin typeface="Times New Roman" panose="02020603050405020304" pitchFamily="18" charset="0"/>
                <a:cs typeface="Times New Roman" panose="02020603050405020304" pitchFamily="18" charset="0"/>
              </a:rPr>
              <a:t>（</a:t>
            </a:r>
            <a:r>
              <a:rPr lang="en-US" altLang="zh-CN" sz="2000" b="1" dirty="0">
                <a:latin typeface="Times New Roman" panose="02020603050405020304" pitchFamily="18" charset="0"/>
                <a:cs typeface="Times New Roman" panose="02020603050405020304" pitchFamily="18" charset="0"/>
              </a:rPr>
              <a:t>a</a:t>
            </a:r>
            <a:r>
              <a:rPr lang="zh-CN" altLang="en-US" sz="2000" b="1" dirty="0">
                <a:latin typeface="Times New Roman" panose="02020603050405020304" pitchFamily="18" charset="0"/>
                <a:cs typeface="Times New Roman" panose="02020603050405020304" pitchFamily="18" charset="0"/>
              </a:rPr>
              <a:t>）该货物是侵犯该成员国知识产权的行为主题；</a:t>
            </a:r>
            <a:r>
              <a:rPr lang="en-US" altLang="zh-CN" sz="2000" b="1" dirty="0">
                <a:latin typeface="Times New Roman" panose="02020603050405020304" pitchFamily="18" charset="0"/>
                <a:cs typeface="Times New Roman" panose="02020603050405020304" pitchFamily="18" charset="0"/>
              </a:rPr>
              <a:t>…….”</a:t>
            </a:r>
            <a:endParaRPr lang="zh-CN" altLang="en-US" sz="2000" b="1" dirty="0"/>
          </a:p>
        </p:txBody>
      </p:sp>
      <p:graphicFrame>
        <p:nvGraphicFramePr>
          <p:cNvPr id="9" name="对象 8">
            <a:extLst>
              <a:ext uri="{FF2B5EF4-FFF2-40B4-BE49-F238E27FC236}">
                <a16:creationId xmlns:a16="http://schemas.microsoft.com/office/drawing/2014/main" id="{F5DA2CB1-00D9-4AC6-9D35-A640A47A975B}"/>
              </a:ext>
            </a:extLst>
          </p:cNvPr>
          <p:cNvGraphicFramePr>
            <a:graphicFrameLocks noChangeAspect="1"/>
          </p:cNvGraphicFramePr>
          <p:nvPr>
            <p:extLst/>
          </p:nvPr>
        </p:nvGraphicFramePr>
        <p:xfrm>
          <a:off x="7596336" y="332656"/>
          <a:ext cx="1066800" cy="1060450"/>
        </p:xfrm>
        <a:graphic>
          <a:graphicData uri="http://schemas.openxmlformats.org/presentationml/2006/ole">
            <mc:AlternateContent xmlns:mc="http://schemas.openxmlformats.org/markup-compatibility/2006">
              <mc:Choice xmlns:v="urn:schemas-microsoft-com:vml" Requires="v">
                <p:oleObj spid="_x0000_s10255" name="位图图像" r:id="rId3" imgW="980952" imgH="1038370" progId="PBrush">
                  <p:embed/>
                </p:oleObj>
              </mc:Choice>
              <mc:Fallback>
                <p:oleObj name="位图图像" r:id="rId3" imgW="980952" imgH="1038370" progId="PBrush">
                  <p:embed/>
                  <p:pic>
                    <p:nvPicPr>
                      <p:cNvPr id="9" name="对象 8">
                        <a:extLst>
                          <a:ext uri="{FF2B5EF4-FFF2-40B4-BE49-F238E27FC236}">
                            <a16:creationId xmlns:a16="http://schemas.microsoft.com/office/drawing/2014/main" id="{F5DA2CB1-00D9-4AC6-9D35-A640A47A97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96336" y="332656"/>
                        <a:ext cx="1066800"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2774013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23528" y="274638"/>
            <a:ext cx="7416824" cy="1426170"/>
          </a:xfrm>
        </p:spPr>
        <p:txBody>
          <a:bodyPr>
            <a:normAutofit/>
          </a:bodyPr>
          <a:lstStyle/>
          <a:p>
            <a:r>
              <a:rPr lang="zh-CN" altLang="en-US" b="1" dirty="0">
                <a:latin typeface="Times New Roman" pitchFamily="18" charset="0"/>
                <a:cs typeface="Times New Roman" pitchFamily="18" charset="0"/>
              </a:rPr>
              <a:t>结论</a:t>
            </a:r>
          </a:p>
        </p:txBody>
      </p:sp>
      <p:sp>
        <p:nvSpPr>
          <p:cNvPr id="5" name="日期占位符 4"/>
          <p:cNvSpPr>
            <a:spLocks noGrp="1"/>
          </p:cNvSpPr>
          <p:nvPr>
            <p:ph type="dt" sz="half" idx="10"/>
          </p:nvPr>
        </p:nvSpPr>
        <p:spPr/>
        <p:txBody>
          <a:bodyPr/>
          <a:lstStyle/>
          <a:p>
            <a:r>
              <a:rPr lang="en-US" altLang="zh-CN"/>
              <a:t>2018/06/10</a:t>
            </a:r>
            <a:endParaRPr lang="zh-CN" altLang="en-US"/>
          </a:p>
        </p:txBody>
      </p:sp>
      <p:sp>
        <p:nvSpPr>
          <p:cNvPr id="6" name="页脚占位符 5"/>
          <p:cNvSpPr>
            <a:spLocks noGrp="1"/>
          </p:cNvSpPr>
          <p:nvPr>
            <p:ph type="ftr" sz="quarter" idx="11"/>
          </p:nvPr>
        </p:nvSpPr>
        <p:spPr/>
        <p:txBody>
          <a:bodyPr/>
          <a:lstStyle/>
          <a:p>
            <a:r>
              <a:rPr lang="zh-CN" altLang="en-US"/>
              <a:t>复旦知识产权会议</a:t>
            </a:r>
            <a:endParaRPr lang="zh-CN" altLang="en-US" dirty="0"/>
          </a:p>
        </p:txBody>
      </p:sp>
      <p:sp>
        <p:nvSpPr>
          <p:cNvPr id="7" name="灯片编号占位符 6"/>
          <p:cNvSpPr>
            <a:spLocks noGrp="1"/>
          </p:cNvSpPr>
          <p:nvPr>
            <p:ph type="sldNum" sz="quarter" idx="12"/>
          </p:nvPr>
        </p:nvSpPr>
        <p:spPr/>
        <p:txBody>
          <a:bodyPr/>
          <a:lstStyle/>
          <a:p>
            <a:fld id="{0C913308-F349-4B6D-A68A-DD1791B4A57B}" type="slidenum">
              <a:rPr lang="zh-CN" altLang="en-US" smtClean="0"/>
              <a:t>9</a:t>
            </a:fld>
            <a:endParaRPr lang="zh-CN" altLang="en-US"/>
          </a:p>
        </p:txBody>
      </p:sp>
      <p:sp>
        <p:nvSpPr>
          <p:cNvPr id="8" name="内容占位符 7">
            <a:extLst>
              <a:ext uri="{FF2B5EF4-FFF2-40B4-BE49-F238E27FC236}">
                <a16:creationId xmlns:a16="http://schemas.microsoft.com/office/drawing/2014/main" id="{5DC3CA2F-F39F-40DA-B28A-C419E209B4E8}"/>
              </a:ext>
            </a:extLst>
          </p:cNvPr>
          <p:cNvSpPr>
            <a:spLocks noGrp="1"/>
          </p:cNvSpPr>
          <p:nvPr>
            <p:ph idx="1"/>
          </p:nvPr>
        </p:nvSpPr>
        <p:spPr>
          <a:xfrm>
            <a:off x="457200" y="1600200"/>
            <a:ext cx="8229600" cy="4525963"/>
          </a:xfrm>
        </p:spPr>
        <p:txBody>
          <a:bodyPr>
            <a:normAutofit/>
          </a:bodyPr>
          <a:lstStyle/>
          <a:p>
            <a:pPr>
              <a:lnSpc>
                <a:spcPct val="150000"/>
              </a:lnSpc>
            </a:pPr>
            <a:r>
              <a:rPr lang="zh-CN" altLang="en-US" sz="2000" b="1" dirty="0"/>
              <a:t>一带一路建设在当下具有</a:t>
            </a:r>
            <a:r>
              <a:rPr lang="zh-CN" altLang="en-US" sz="2000" b="1" dirty="0">
                <a:solidFill>
                  <a:srgbClr val="FF0000"/>
                </a:solidFill>
              </a:rPr>
              <a:t>特别重要的意义</a:t>
            </a:r>
            <a:r>
              <a:rPr lang="zh-CN" altLang="en-US" sz="2000" b="1" dirty="0"/>
              <a:t>；</a:t>
            </a:r>
            <a:endParaRPr lang="en-US" altLang="zh-CN" sz="2000" b="1" dirty="0"/>
          </a:p>
          <a:p>
            <a:pPr>
              <a:lnSpc>
                <a:spcPct val="150000"/>
              </a:lnSpc>
            </a:pPr>
            <a:r>
              <a:rPr lang="zh-CN" altLang="en-US" sz="2000" b="1" dirty="0"/>
              <a:t>一带一路过境贸易</a:t>
            </a:r>
            <a:r>
              <a:rPr lang="zh-CN" altLang="en-US" sz="2000" b="1" dirty="0">
                <a:solidFill>
                  <a:srgbClr val="FF0000"/>
                </a:solidFill>
              </a:rPr>
              <a:t>发展迅速</a:t>
            </a:r>
            <a:r>
              <a:rPr lang="zh-CN" altLang="en-US" sz="2000" b="1" dirty="0"/>
              <a:t>，前景客观；</a:t>
            </a:r>
            <a:endParaRPr lang="en-US" altLang="zh-CN" sz="2000" b="1" dirty="0"/>
          </a:p>
          <a:p>
            <a:pPr>
              <a:lnSpc>
                <a:spcPct val="150000"/>
              </a:lnSpc>
            </a:pPr>
            <a:r>
              <a:rPr lang="zh-CN" altLang="en-US" sz="2000" b="1" dirty="0"/>
              <a:t>过境贸易的海关知识产权保护</a:t>
            </a:r>
            <a:r>
              <a:rPr lang="zh-CN" altLang="en-US" sz="2000" b="1" dirty="0">
                <a:solidFill>
                  <a:srgbClr val="FF0000"/>
                </a:solidFill>
              </a:rPr>
              <a:t>尚未成为</a:t>
            </a:r>
            <a:r>
              <a:rPr lang="en-US" altLang="zh-CN" sz="2000" b="1" dirty="0">
                <a:solidFill>
                  <a:srgbClr val="FF0000"/>
                </a:solidFill>
                <a:latin typeface="Times New Roman" panose="02020603050405020304" pitchFamily="18" charset="0"/>
                <a:cs typeface="Times New Roman" panose="02020603050405020304" pitchFamily="18" charset="0"/>
              </a:rPr>
              <a:t>WTO</a:t>
            </a:r>
            <a:r>
              <a:rPr lang="zh-CN" altLang="en-US" sz="2000" b="1" dirty="0">
                <a:solidFill>
                  <a:srgbClr val="FF0000"/>
                </a:solidFill>
                <a:latin typeface="Times New Roman" panose="02020603050405020304" pitchFamily="18" charset="0"/>
                <a:cs typeface="Times New Roman" panose="02020603050405020304" pitchFamily="18" charset="0"/>
              </a:rPr>
              <a:t>义务</a:t>
            </a:r>
            <a:r>
              <a:rPr lang="zh-CN" altLang="en-US" sz="2000" b="1" dirty="0">
                <a:latin typeface="Times New Roman" panose="02020603050405020304" pitchFamily="18" charset="0"/>
                <a:cs typeface="Times New Roman" panose="02020603050405020304" pitchFamily="18" charset="0"/>
              </a:rPr>
              <a:t>，但是，欧亚大陆桥的进口国多在欧盟，除了</a:t>
            </a:r>
            <a:r>
              <a:rPr lang="zh-CN" altLang="en-US" sz="2000" b="1" dirty="0">
                <a:solidFill>
                  <a:srgbClr val="FF0000"/>
                </a:solidFill>
                <a:latin typeface="Times New Roman" panose="02020603050405020304" pitchFamily="18" charset="0"/>
                <a:cs typeface="Times New Roman" panose="02020603050405020304" pitchFamily="18" charset="0"/>
              </a:rPr>
              <a:t>欧盟对过境贸易加强海关知识产权保护</a:t>
            </a:r>
            <a:r>
              <a:rPr lang="zh-CN" altLang="en-US" sz="2000" b="1" dirty="0">
                <a:latin typeface="Times New Roman" panose="02020603050405020304" pitchFamily="18" charset="0"/>
                <a:cs typeface="Times New Roman" panose="02020603050405020304" pitchFamily="18" charset="0"/>
              </a:rPr>
              <a:t>，各成员国对嫌疑侵权产品实施严厉措施。</a:t>
            </a:r>
            <a:endParaRPr lang="en-US" altLang="zh-CN" sz="2000" b="1" dirty="0">
              <a:latin typeface="Times New Roman" panose="02020603050405020304" pitchFamily="18" charset="0"/>
              <a:cs typeface="Times New Roman" panose="02020603050405020304" pitchFamily="18" charset="0"/>
            </a:endParaRPr>
          </a:p>
          <a:p>
            <a:pPr>
              <a:lnSpc>
                <a:spcPct val="150000"/>
              </a:lnSpc>
            </a:pPr>
            <a:r>
              <a:rPr lang="zh-CN" altLang="en-US" sz="2000" b="1" dirty="0">
                <a:solidFill>
                  <a:srgbClr val="FF0000"/>
                </a:solidFill>
                <a:latin typeface="Times New Roman" panose="02020603050405020304" pitchFamily="18" charset="0"/>
                <a:cs typeface="Times New Roman" panose="02020603050405020304" pitchFamily="18" charset="0"/>
              </a:rPr>
              <a:t>中国仍是欧盟进口货物中侵权物的主要来源国</a:t>
            </a:r>
            <a:r>
              <a:rPr lang="zh-CN" altLang="en-US" sz="2000" b="1" dirty="0">
                <a:latin typeface="Times New Roman" panose="02020603050405020304" pitchFamily="18" charset="0"/>
                <a:cs typeface="Times New Roman" panose="02020603050405020304" pitchFamily="18" charset="0"/>
              </a:rPr>
              <a:t>，除了我国企业进一步</a:t>
            </a:r>
            <a:r>
              <a:rPr lang="zh-CN" altLang="en-US" sz="2000" b="1" dirty="0">
                <a:solidFill>
                  <a:srgbClr val="FF0000"/>
                </a:solidFill>
                <a:latin typeface="Times New Roman" panose="02020603050405020304" pitchFamily="18" charset="0"/>
                <a:cs typeface="Times New Roman" panose="02020603050405020304" pitchFamily="18" charset="0"/>
              </a:rPr>
              <a:t>加强知识产权保护</a:t>
            </a:r>
            <a:r>
              <a:rPr lang="zh-CN" altLang="en-US" sz="2000" b="1" dirty="0">
                <a:latin typeface="Times New Roman" panose="02020603050405020304" pitchFamily="18" charset="0"/>
                <a:cs typeface="Times New Roman" panose="02020603050405020304" pitchFamily="18" charset="0"/>
              </a:rPr>
              <a:t>，中国与</a:t>
            </a:r>
            <a:r>
              <a:rPr lang="en-US" altLang="zh-CN" sz="2000" b="1" dirty="0">
                <a:latin typeface="Times New Roman" panose="02020603050405020304" pitchFamily="18" charset="0"/>
                <a:cs typeface="Times New Roman" panose="02020603050405020304" pitchFamily="18" charset="0"/>
              </a:rPr>
              <a:t>EAEU</a:t>
            </a:r>
            <a:r>
              <a:rPr lang="zh-CN" altLang="en-US" sz="2000" b="1" dirty="0">
                <a:latin typeface="Times New Roman" panose="02020603050405020304" pitchFamily="18" charset="0"/>
                <a:cs typeface="Times New Roman" panose="02020603050405020304" pitchFamily="18" charset="0"/>
              </a:rPr>
              <a:t>、</a:t>
            </a:r>
            <a:r>
              <a:rPr lang="en-US" altLang="zh-CN" sz="2000" b="1" dirty="0">
                <a:latin typeface="Times New Roman" panose="02020603050405020304" pitchFamily="18" charset="0"/>
                <a:cs typeface="Times New Roman" panose="02020603050405020304" pitchFamily="18" charset="0"/>
              </a:rPr>
              <a:t>EU</a:t>
            </a:r>
            <a:r>
              <a:rPr lang="zh-CN" altLang="en-US" sz="2000" b="1" dirty="0">
                <a:latin typeface="Times New Roman" panose="02020603050405020304" pitchFamily="18" charset="0"/>
                <a:cs typeface="Times New Roman" panose="02020603050405020304" pitchFamily="18" charset="0"/>
              </a:rPr>
              <a:t>的</a:t>
            </a:r>
            <a:r>
              <a:rPr lang="zh-CN" altLang="en-US" sz="2000" b="1" dirty="0">
                <a:solidFill>
                  <a:srgbClr val="FF0000"/>
                </a:solidFill>
                <a:latin typeface="Times New Roman" panose="02020603050405020304" pitchFamily="18" charset="0"/>
                <a:cs typeface="Times New Roman" panose="02020603050405020304" pitchFamily="18" charset="0"/>
              </a:rPr>
              <a:t>海关知识产权</a:t>
            </a:r>
            <a:r>
              <a:rPr lang="zh-CN" altLang="en-US" sz="2000" b="1" dirty="0">
                <a:solidFill>
                  <a:srgbClr val="FF0000"/>
                </a:solidFill>
              </a:rPr>
              <a:t>合作</a:t>
            </a:r>
            <a:r>
              <a:rPr lang="zh-CN" altLang="en-US" sz="2000" b="1" dirty="0"/>
              <a:t>，也是十分重要的。</a:t>
            </a:r>
            <a:endParaRPr lang="en-US" altLang="zh-CN" sz="2000" b="1" dirty="0"/>
          </a:p>
          <a:p>
            <a:pPr>
              <a:lnSpc>
                <a:spcPct val="150000"/>
              </a:lnSpc>
            </a:pPr>
            <a:endParaRPr lang="en-US" altLang="zh-CN" sz="2000" b="1" dirty="0"/>
          </a:p>
          <a:p>
            <a:pPr>
              <a:lnSpc>
                <a:spcPct val="150000"/>
              </a:lnSpc>
            </a:pPr>
            <a:endParaRPr lang="zh-CN" altLang="en-US" sz="2000" b="1" dirty="0"/>
          </a:p>
        </p:txBody>
      </p:sp>
      <p:graphicFrame>
        <p:nvGraphicFramePr>
          <p:cNvPr id="9" name="对象 8">
            <a:extLst>
              <a:ext uri="{FF2B5EF4-FFF2-40B4-BE49-F238E27FC236}">
                <a16:creationId xmlns:a16="http://schemas.microsoft.com/office/drawing/2014/main" id="{F5DA2CB1-00D9-4AC6-9D35-A640A47A975B}"/>
              </a:ext>
            </a:extLst>
          </p:cNvPr>
          <p:cNvGraphicFramePr>
            <a:graphicFrameLocks noChangeAspect="1"/>
          </p:cNvGraphicFramePr>
          <p:nvPr>
            <p:extLst/>
          </p:nvPr>
        </p:nvGraphicFramePr>
        <p:xfrm>
          <a:off x="7596336" y="332656"/>
          <a:ext cx="1066800" cy="1060450"/>
        </p:xfrm>
        <a:graphic>
          <a:graphicData uri="http://schemas.openxmlformats.org/presentationml/2006/ole">
            <mc:AlternateContent xmlns:mc="http://schemas.openxmlformats.org/markup-compatibility/2006">
              <mc:Choice xmlns:v="urn:schemas-microsoft-com:vml" Requires="v">
                <p:oleObj spid="_x0000_s11276" name="位图图像" r:id="rId3" imgW="980952" imgH="1038370" progId="PBrush">
                  <p:embed/>
                </p:oleObj>
              </mc:Choice>
              <mc:Fallback>
                <p:oleObj name="位图图像" r:id="rId3" imgW="980952" imgH="1038370" progId="PBrush">
                  <p:embed/>
                  <p:pic>
                    <p:nvPicPr>
                      <p:cNvPr id="9" name="对象 8">
                        <a:extLst>
                          <a:ext uri="{FF2B5EF4-FFF2-40B4-BE49-F238E27FC236}">
                            <a16:creationId xmlns:a16="http://schemas.microsoft.com/office/drawing/2014/main" id="{F5DA2CB1-00D9-4AC6-9D35-A640A47A97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96336" y="332656"/>
                        <a:ext cx="1066800"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2575800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endParaRPr lang="en-US" altLang="zh-CN" dirty="0"/>
          </a:p>
          <a:p>
            <a:endParaRPr lang="en-US" altLang="zh-CN" dirty="0"/>
          </a:p>
          <a:p>
            <a:pPr marL="0" indent="0">
              <a:buNone/>
            </a:pPr>
            <a:r>
              <a:rPr lang="en-US" altLang="zh-CN" sz="5400" b="1" dirty="0">
                <a:latin typeface="Times New Roman" pitchFamily="18" charset="0"/>
                <a:cs typeface="Times New Roman" pitchFamily="18" charset="0"/>
              </a:rPr>
              <a:t>                  </a:t>
            </a:r>
            <a:r>
              <a:rPr lang="zh-CN" altLang="en-US" sz="5400" b="1" dirty="0">
                <a:latin typeface="Times New Roman" pitchFamily="18" charset="0"/>
                <a:cs typeface="Times New Roman" pitchFamily="18" charset="0"/>
              </a:rPr>
              <a:t>多谢！</a:t>
            </a:r>
            <a:r>
              <a:rPr lang="en-US" altLang="zh-CN" sz="5400" b="1" dirty="0">
                <a:latin typeface="Times New Roman" pitchFamily="18" charset="0"/>
                <a:cs typeface="Times New Roman" pitchFamily="18" charset="0"/>
              </a:rPr>
              <a:t> </a:t>
            </a:r>
            <a:endParaRPr lang="zh-CN" altLang="en-US" sz="5400" b="1" dirty="0">
              <a:latin typeface="Times New Roman" pitchFamily="18" charset="0"/>
              <a:cs typeface="Times New Roman" pitchFamily="18" charset="0"/>
            </a:endParaRPr>
          </a:p>
        </p:txBody>
      </p:sp>
      <p:sp>
        <p:nvSpPr>
          <p:cNvPr id="4" name="日期占位符 3"/>
          <p:cNvSpPr>
            <a:spLocks noGrp="1"/>
          </p:cNvSpPr>
          <p:nvPr>
            <p:ph type="dt" sz="half" idx="10"/>
          </p:nvPr>
        </p:nvSpPr>
        <p:spPr/>
        <p:txBody>
          <a:bodyPr/>
          <a:lstStyle/>
          <a:p>
            <a:r>
              <a:rPr lang="en-US" altLang="zh-CN"/>
              <a:t>2018/06/10</a:t>
            </a:r>
            <a:endParaRPr lang="zh-CN" altLang="en-US"/>
          </a:p>
        </p:txBody>
      </p:sp>
      <p:sp>
        <p:nvSpPr>
          <p:cNvPr id="5" name="页脚占位符 4"/>
          <p:cNvSpPr>
            <a:spLocks noGrp="1"/>
          </p:cNvSpPr>
          <p:nvPr>
            <p:ph type="ftr" sz="quarter" idx="11"/>
          </p:nvPr>
        </p:nvSpPr>
        <p:spPr/>
        <p:txBody>
          <a:bodyPr/>
          <a:lstStyle/>
          <a:p>
            <a:r>
              <a:rPr lang="zh-CN" altLang="en-US"/>
              <a:t>复旦知识产权会议</a:t>
            </a:r>
            <a:endParaRPr lang="zh-CN" altLang="en-US" dirty="0"/>
          </a:p>
        </p:txBody>
      </p:sp>
      <p:sp>
        <p:nvSpPr>
          <p:cNvPr id="6" name="灯片编号占位符 5"/>
          <p:cNvSpPr>
            <a:spLocks noGrp="1"/>
          </p:cNvSpPr>
          <p:nvPr>
            <p:ph type="sldNum" sz="quarter" idx="12"/>
          </p:nvPr>
        </p:nvSpPr>
        <p:spPr/>
        <p:txBody>
          <a:bodyPr/>
          <a:lstStyle/>
          <a:p>
            <a:fld id="{0C913308-F349-4B6D-A68A-DD1791B4A57B}" type="slidenum">
              <a:rPr lang="zh-CN" altLang="en-US" smtClean="0"/>
              <a:t>10</a:t>
            </a:fld>
            <a:endParaRPr lang="zh-CN" altLang="en-US"/>
          </a:p>
        </p:txBody>
      </p:sp>
      <p:graphicFrame>
        <p:nvGraphicFramePr>
          <p:cNvPr id="8" name="对象 7"/>
          <p:cNvGraphicFramePr>
            <a:graphicFrameLocks noChangeAspect="1"/>
          </p:cNvGraphicFramePr>
          <p:nvPr>
            <p:extLst>
              <p:ext uri="{D42A27DB-BD31-4B8C-83A1-F6EECF244321}">
                <p14:modId xmlns:p14="http://schemas.microsoft.com/office/powerpoint/2010/main" val="2343236089"/>
              </p:ext>
            </p:extLst>
          </p:nvPr>
        </p:nvGraphicFramePr>
        <p:xfrm>
          <a:off x="7524328" y="476672"/>
          <a:ext cx="1066800" cy="1060450"/>
        </p:xfrm>
        <a:graphic>
          <a:graphicData uri="http://schemas.openxmlformats.org/presentationml/2006/ole">
            <mc:AlternateContent xmlns:mc="http://schemas.openxmlformats.org/markup-compatibility/2006">
              <mc:Choice xmlns:v="urn:schemas-microsoft-com:vml" Requires="v">
                <p:oleObj spid="_x0000_s1079" name="位图图像" r:id="rId4" imgW="980952" imgH="1038370" progId="PBrush">
                  <p:embed/>
                </p:oleObj>
              </mc:Choice>
              <mc:Fallback>
                <p:oleObj name="位图图像" r:id="rId4" imgW="980952" imgH="1038370" progId="PBrush">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24328" y="476672"/>
                        <a:ext cx="1066800"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469603745"/>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1073</TotalTime>
  <Words>937</Words>
  <Application>Microsoft Office PowerPoint</Application>
  <PresentationFormat>全屏显示(4:3)</PresentationFormat>
  <Paragraphs>101</Paragraphs>
  <Slides>10</Slides>
  <Notes>2</Notes>
  <HiddenSlides>0</HiddenSlides>
  <MMClips>0</MMClips>
  <ScaleCrop>false</ScaleCrop>
  <HeadingPairs>
    <vt:vector size="8" baseType="variant">
      <vt:variant>
        <vt:lpstr>已用的字体</vt:lpstr>
      </vt:variant>
      <vt:variant>
        <vt:i4>4</vt:i4>
      </vt:variant>
      <vt:variant>
        <vt:lpstr>主题</vt:lpstr>
      </vt:variant>
      <vt:variant>
        <vt:i4>1</vt:i4>
      </vt:variant>
      <vt:variant>
        <vt:lpstr>嵌入 OLE 服务器</vt:lpstr>
      </vt:variant>
      <vt:variant>
        <vt:i4>1</vt:i4>
      </vt:variant>
      <vt:variant>
        <vt:lpstr>幻灯片标题</vt:lpstr>
      </vt:variant>
      <vt:variant>
        <vt:i4>10</vt:i4>
      </vt:variant>
    </vt:vector>
  </HeadingPairs>
  <TitlesOfParts>
    <vt:vector size="16" baseType="lpstr">
      <vt:lpstr>宋体</vt:lpstr>
      <vt:lpstr>Arial</vt:lpstr>
      <vt:lpstr>Calibri</vt:lpstr>
      <vt:lpstr>Times New Roman</vt:lpstr>
      <vt:lpstr>Office 主题</vt:lpstr>
      <vt:lpstr>位图图像</vt:lpstr>
      <vt:lpstr>一带一路视野下过境贸易 相关知识产权保护</vt:lpstr>
      <vt:lpstr>一带一路视野的当前维度</vt:lpstr>
      <vt:lpstr>一带一路建设中的过境贸易</vt:lpstr>
      <vt:lpstr>过境贸易中的知识产权保护</vt:lpstr>
      <vt:lpstr>海关IPR保护问题</vt:lpstr>
      <vt:lpstr>WTO相关义务</vt:lpstr>
      <vt:lpstr>欧亚经济联盟海关IPR保护问题</vt:lpstr>
      <vt:lpstr>欧盟海关IPR保护问题</vt:lpstr>
      <vt:lpstr>结论</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一带一路海关知识产权保护</dc:title>
  <dc:creator>admin</dc:creator>
  <cp:lastModifiedBy>hp</cp:lastModifiedBy>
  <cp:revision>132</cp:revision>
  <dcterms:created xsi:type="dcterms:W3CDTF">2015-05-16T03:35:39Z</dcterms:created>
  <dcterms:modified xsi:type="dcterms:W3CDTF">2018-06-27T01:15:55Z</dcterms:modified>
</cp:coreProperties>
</file>